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64"/>
  </p:notesMasterIdLst>
  <p:handoutMasterIdLst>
    <p:handoutMasterId r:id="rId65"/>
  </p:handoutMasterIdLst>
  <p:sldIdLst>
    <p:sldId id="260" r:id="rId5"/>
    <p:sldId id="264" r:id="rId6"/>
    <p:sldId id="330" r:id="rId7"/>
    <p:sldId id="263" r:id="rId8"/>
    <p:sldId id="294" r:id="rId9"/>
    <p:sldId id="295" r:id="rId10"/>
    <p:sldId id="266" r:id="rId11"/>
    <p:sldId id="297" r:id="rId12"/>
    <p:sldId id="305" r:id="rId13"/>
    <p:sldId id="296" r:id="rId14"/>
    <p:sldId id="268" r:id="rId15"/>
    <p:sldId id="329" r:id="rId16"/>
    <p:sldId id="269" r:id="rId17"/>
    <p:sldId id="267" r:id="rId18"/>
    <p:sldId id="270" r:id="rId19"/>
    <p:sldId id="299" r:id="rId20"/>
    <p:sldId id="328" r:id="rId21"/>
    <p:sldId id="301" r:id="rId22"/>
    <p:sldId id="309" r:id="rId23"/>
    <p:sldId id="313" r:id="rId24"/>
    <p:sldId id="315" r:id="rId25"/>
    <p:sldId id="310" r:id="rId26"/>
    <p:sldId id="311" r:id="rId27"/>
    <p:sldId id="272" r:id="rId28"/>
    <p:sldId id="314" r:id="rId29"/>
    <p:sldId id="300" r:id="rId30"/>
    <p:sldId id="316" r:id="rId31"/>
    <p:sldId id="273" r:id="rId32"/>
    <p:sldId id="302" r:id="rId33"/>
    <p:sldId id="317" r:id="rId34"/>
    <p:sldId id="275" r:id="rId35"/>
    <p:sldId id="320" r:id="rId36"/>
    <p:sldId id="319" r:id="rId37"/>
    <p:sldId id="321" r:id="rId38"/>
    <p:sldId id="276" r:id="rId39"/>
    <p:sldId id="318" r:id="rId40"/>
    <p:sldId id="278" r:id="rId41"/>
    <p:sldId id="277" r:id="rId42"/>
    <p:sldId id="279" r:id="rId43"/>
    <p:sldId id="280" r:id="rId44"/>
    <p:sldId id="322" r:id="rId45"/>
    <p:sldId id="323" r:id="rId46"/>
    <p:sldId id="281" r:id="rId47"/>
    <p:sldId id="324" r:id="rId48"/>
    <p:sldId id="282" r:id="rId49"/>
    <p:sldId id="325" r:id="rId50"/>
    <p:sldId id="283" r:id="rId51"/>
    <p:sldId id="284" r:id="rId52"/>
    <p:sldId id="285" r:id="rId53"/>
    <p:sldId id="327" r:id="rId54"/>
    <p:sldId id="326" r:id="rId55"/>
    <p:sldId id="304" r:id="rId56"/>
    <p:sldId id="289" r:id="rId57"/>
    <p:sldId id="290" r:id="rId58"/>
    <p:sldId id="287" r:id="rId59"/>
    <p:sldId id="303" r:id="rId60"/>
    <p:sldId id="293" r:id="rId61"/>
    <p:sldId id="298" r:id="rId62"/>
    <p:sldId id="291" r:id="rId63"/>
  </p:sldIdLst>
  <p:sldSz cx="9144000" cy="6858000" type="screen4x3"/>
  <p:notesSz cx="6797675" cy="9928225"/>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4" userDrawn="1">
          <p15:clr>
            <a:srgbClr val="A4A3A4"/>
          </p15:clr>
        </p15:guide>
        <p15:guide id="2" pos="2880">
          <p15:clr>
            <a:srgbClr val="A4A3A4"/>
          </p15:clr>
        </p15:guide>
        <p15:guide id="3" orient="horz" pos="1026" userDrawn="1">
          <p15:clr>
            <a:srgbClr val="A4A3A4"/>
          </p15:clr>
        </p15:guide>
        <p15:guide id="4" orient="horz" pos="3748" userDrawn="1">
          <p15:clr>
            <a:srgbClr val="A4A3A4"/>
          </p15:clr>
        </p15:guide>
        <p15:guide id="5" pos="476" userDrawn="1">
          <p15:clr>
            <a:srgbClr val="A4A3A4"/>
          </p15:clr>
        </p15:guide>
        <p15:guide id="6" pos="5556" userDrawn="1">
          <p15:clr>
            <a:srgbClr val="A4A3A4"/>
          </p15:clr>
        </p15:guide>
        <p15:guide id="7" pos="204" userDrawn="1">
          <p15:clr>
            <a:srgbClr val="A4A3A4"/>
          </p15:clr>
        </p15:guide>
        <p15:guide id="8" pos="50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hor" initials="A"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6"/>
    <a:srgbClr val="098DA7"/>
    <a:srgbClr val="0BA6C5"/>
    <a:srgbClr val="0CB4D6"/>
    <a:srgbClr val="7DCBEB"/>
    <a:srgbClr val="004B87"/>
    <a:srgbClr val="1D498B"/>
    <a:srgbClr val="FF9900"/>
    <a:srgbClr val="6692B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87799" autoAdjust="0"/>
  </p:normalViewPr>
  <p:slideViewPr>
    <p:cSldViewPr snapToGrid="0">
      <p:cViewPr varScale="1">
        <p:scale>
          <a:sx n="86" d="100"/>
          <a:sy n="86" d="100"/>
        </p:scale>
        <p:origin x="1929" y="65"/>
      </p:cViewPr>
      <p:guideLst>
        <p:guide orient="horz" pos="2024"/>
        <p:guide pos="2880"/>
        <p:guide orient="horz" pos="1026"/>
        <p:guide orient="horz" pos="3748"/>
        <p:guide pos="476"/>
        <p:guide pos="5556"/>
        <p:guide pos="204"/>
        <p:guide pos="50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3" d="100"/>
          <a:sy n="63" d="100"/>
        </p:scale>
        <p:origin x="3134" y="67"/>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slide" Target="../slides/slide8.xml"/><Relationship Id="rId1" Type="http://schemas.openxmlformats.org/officeDocument/2006/relationships/slide" Target="../slides/slide6.xml"/><Relationship Id="rId4"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C1537F-DE71-481A-A200-9F4C77EF14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8619795A-428A-4EE5-9D93-9BB9308F3240}">
      <dgm:prSet phldrT="[Text]" custT="1"/>
      <dgm:spPr/>
      <dgm:t>
        <a:bodyPr/>
        <a:lstStyle/>
        <a:p>
          <a:r>
            <a:rPr lang="en-GB" sz="2800" dirty="0"/>
            <a:t>Methods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F10FF759-4CFB-4977-8AB4-B823181C3B9D}" type="parTrans" cxnId="{F1CB1115-31F0-48DC-8F76-3B31E12C9258}">
      <dgm:prSet/>
      <dgm:spPr/>
      <dgm:t>
        <a:bodyPr/>
        <a:lstStyle/>
        <a:p>
          <a:endParaRPr lang="en-GB"/>
        </a:p>
      </dgm:t>
    </dgm:pt>
    <dgm:pt modelId="{34749C50-268C-40AC-A3C1-20105B60E5C9}" type="sibTrans" cxnId="{F1CB1115-31F0-48DC-8F76-3B31E12C9258}">
      <dgm:prSet/>
      <dgm:spPr/>
      <dgm:t>
        <a:bodyPr/>
        <a:lstStyle/>
        <a:p>
          <a:endParaRPr lang="en-GB"/>
        </a:p>
      </dgm:t>
    </dgm:pt>
    <dgm:pt modelId="{26B8BC63-8816-4EF3-9D7F-52312699CA0C}">
      <dgm:prSet phldrT="[Text]" custT="1"/>
      <dgm:spPr>
        <a:noFill/>
        <a:ln>
          <a:solidFill>
            <a:schemeClr val="accent1">
              <a:alpha val="90000"/>
            </a:schemeClr>
          </a:solidFill>
        </a:ln>
      </dgm:spPr>
      <dgm:t>
        <a:bodyPr/>
        <a:lstStyle/>
        <a:p>
          <a:r>
            <a:rPr lang="en-GB" sz="2000" dirty="0"/>
            <a:t>Grading evidence and recommendations</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D655BD32-D1B4-4E4D-A93D-297EAB8C0E36}" type="parTrans" cxnId="{87F6DA87-AC5E-49C8-B572-80819A164A7A}">
      <dgm:prSet/>
      <dgm:spPr/>
      <dgm:t>
        <a:bodyPr/>
        <a:lstStyle/>
        <a:p>
          <a:endParaRPr lang="en-GB"/>
        </a:p>
      </dgm:t>
    </dgm:pt>
    <dgm:pt modelId="{1D136266-336E-4E75-8B50-C4424E5F255A}" type="sibTrans" cxnId="{87F6DA87-AC5E-49C8-B572-80819A164A7A}">
      <dgm:prSet/>
      <dgm:spPr/>
      <dgm:t>
        <a:bodyPr/>
        <a:lstStyle/>
        <a:p>
          <a:endParaRPr lang="en-GB"/>
        </a:p>
      </dgm:t>
    </dgm:pt>
    <dgm:pt modelId="{89F0AF2C-9BF5-4CF3-9103-6667E274E04F}">
      <dgm:prSet phldrT="[Text]" custT="1"/>
      <dgm:spPr/>
      <dgm:t>
        <a:bodyPr/>
        <a:lstStyle/>
        <a:p>
          <a:r>
            <a:rPr lang="en-GB" sz="2800" dirty="0"/>
            <a:t>Background</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D5D5D97-8F0C-4D6E-B57C-755956F75ACD}" type="parTrans" cxnId="{4B071C4E-601C-4725-865C-AF76EF288D96}">
      <dgm:prSet/>
      <dgm:spPr/>
      <dgm:t>
        <a:bodyPr/>
        <a:lstStyle/>
        <a:p>
          <a:endParaRPr lang="en-GB"/>
        </a:p>
      </dgm:t>
    </dgm:pt>
    <dgm:pt modelId="{B9A237D5-2A55-4F51-B7A3-43D2D5014D9C}" type="sibTrans" cxnId="{4B071C4E-601C-4725-865C-AF76EF288D96}">
      <dgm:prSet/>
      <dgm:spPr/>
      <dgm:t>
        <a:bodyPr/>
        <a:lstStyle/>
        <a:p>
          <a:endParaRPr lang="en-GB"/>
        </a:p>
      </dgm:t>
    </dgm:pt>
    <dgm:pt modelId="{EB418365-0AE8-4522-9042-AF58F698F7BD}">
      <dgm:prSet phldrT="[Text]" custT="1"/>
      <dgm:spPr>
        <a:noFill/>
        <a:ln>
          <a:solidFill>
            <a:schemeClr val="accent1">
              <a:alpha val="90000"/>
            </a:schemeClr>
          </a:solidFill>
        </a:ln>
      </dgm:spPr>
      <dgm:t>
        <a:bodyPr/>
        <a:lstStyle/>
        <a:p>
          <a:r>
            <a:rPr lang="en-US" sz="2000" dirty="0"/>
            <a:t>Vascular diseases of the liver</a:t>
          </a:r>
          <a:endParaRPr lang="en-GB" sz="20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115659CD-E830-491F-84E3-2AF0C0D4B699}" type="parTrans" cxnId="{174654BE-3BC0-4F3C-B9E2-B7204AD68EE3}">
      <dgm:prSet/>
      <dgm:spPr/>
      <dgm:t>
        <a:bodyPr/>
        <a:lstStyle/>
        <a:p>
          <a:endParaRPr lang="en-GB"/>
        </a:p>
      </dgm:t>
    </dgm:pt>
    <dgm:pt modelId="{C4F186B8-8CC4-476D-B459-35776E7B4905}" type="sibTrans" cxnId="{174654BE-3BC0-4F3C-B9E2-B7204AD68EE3}">
      <dgm:prSet/>
      <dgm:spPr/>
      <dgm:t>
        <a:bodyPr/>
        <a:lstStyle/>
        <a:p>
          <a:endParaRPr lang="en-GB"/>
        </a:p>
      </dgm:t>
    </dgm:pt>
    <dgm:pt modelId="{EF0FFC98-EB21-409E-9CDD-65B0D3C4EDF9}">
      <dgm:prSet phldrT="[Text]" custT="1"/>
      <dgm:spPr>
        <a:noFill/>
        <a:ln>
          <a:solidFill>
            <a:schemeClr val="accent1">
              <a:alpha val="90000"/>
            </a:schemeClr>
          </a:solidFill>
        </a:ln>
      </dgm:spPr>
      <dgm:t>
        <a:bodyPr/>
        <a:lstStyle/>
        <a:p>
          <a:r>
            <a:rPr lang="en-GB" sz="2000" dirty="0"/>
            <a:t>Key recommendations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3A21DB61-0E33-43AE-A7DC-97D5B2F14E43}" type="parTrans" cxnId="{4549DFAA-8D92-48F4-B1ED-3F46A10C08D8}">
      <dgm:prSet/>
      <dgm:spPr/>
      <dgm:t>
        <a:bodyPr/>
        <a:lstStyle/>
        <a:p>
          <a:endParaRPr lang="en-GB"/>
        </a:p>
      </dgm:t>
    </dgm:pt>
    <dgm:pt modelId="{E42B58E3-DF66-488E-9D14-795E0694A0A4}" type="sibTrans" cxnId="{4549DFAA-8D92-48F4-B1ED-3F46A10C08D8}">
      <dgm:prSet/>
      <dgm:spPr/>
      <dgm:t>
        <a:bodyPr/>
        <a:lstStyle/>
        <a:p>
          <a:endParaRPr lang="en-GB"/>
        </a:p>
      </dgm:t>
    </dgm:pt>
    <dgm:pt modelId="{6D0C0F05-0B97-4684-A375-BEE53CED5579}">
      <dgm:prSet phldrT="[Text]" custT="1"/>
      <dgm:spPr/>
      <dgm:t>
        <a:bodyPr/>
        <a:lstStyle/>
        <a:p>
          <a:r>
            <a:rPr lang="en-GB" sz="2800" dirty="0"/>
            <a:t>Guidelines</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DA79F63C-974A-4571-8664-556CDC18B6D1}" type="sibTrans" cxnId="{20BE6AC8-0B17-4C51-B9AC-C734506A57B1}">
      <dgm:prSet/>
      <dgm:spPr/>
      <dgm:t>
        <a:bodyPr/>
        <a:lstStyle/>
        <a:p>
          <a:endParaRPr lang="en-GB"/>
        </a:p>
      </dgm:t>
    </dgm:pt>
    <dgm:pt modelId="{D918BF3C-5F3F-46DF-8618-834BFC8A7045}" type="parTrans" cxnId="{20BE6AC8-0B17-4C51-B9AC-C734506A57B1}">
      <dgm:prSet/>
      <dgm:spPr/>
      <dgm:t>
        <a:bodyPr/>
        <a:lstStyle/>
        <a:p>
          <a:endParaRPr lang="en-GB"/>
        </a:p>
      </dgm:t>
    </dgm:pt>
    <dgm:pt modelId="{8AF71301-04C9-4317-A812-527F2B91A2AD}">
      <dgm:prSet custT="1"/>
      <dgm:spPr/>
      <dgm:t>
        <a:bodyPr/>
        <a:lstStyle/>
        <a:p>
          <a:r>
            <a:rPr lang="en-GB" sz="2800" dirty="0"/>
            <a:t>The future for VDL</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AF25F95D-CD51-4301-8433-A974F9EAE288}" type="parTrans" cxnId="{26B13072-601C-4EA8-9891-BEEB84B3A95C}">
      <dgm:prSet/>
      <dgm:spPr/>
      <dgm:t>
        <a:bodyPr/>
        <a:lstStyle/>
        <a:p>
          <a:endParaRPr lang="en-GB"/>
        </a:p>
      </dgm:t>
    </dgm:pt>
    <dgm:pt modelId="{79F7C556-8BF9-44EC-94D5-DC035D66EB22}" type="sibTrans" cxnId="{26B13072-601C-4EA8-9891-BEEB84B3A95C}">
      <dgm:prSet/>
      <dgm:spPr/>
      <dgm:t>
        <a:bodyPr/>
        <a:lstStyle/>
        <a:p>
          <a:endParaRPr lang="en-GB"/>
        </a:p>
      </dgm:t>
    </dgm:pt>
    <dgm:pt modelId="{16177A9B-C279-4BF7-B1E1-927F2E24C8AD}">
      <dgm:prSet custT="1"/>
      <dgm:spPr>
        <a:noFill/>
        <a:ln>
          <a:solidFill>
            <a:schemeClr val="accent1">
              <a:alpha val="90000"/>
            </a:schemeClr>
          </a:solidFill>
        </a:ln>
      </dgm:spPr>
      <dgm:t>
        <a:bodyPr/>
        <a:lstStyle/>
        <a:p>
          <a:r>
            <a:rPr lang="en-GB" sz="2000" dirty="0"/>
            <a:t>Unresolved issues in treatment and monitoring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3128C90E-2752-4793-9EEB-0D9957452339}" type="parTrans" cxnId="{0F2819F5-58D8-4B1F-AA09-0E93737DF354}">
      <dgm:prSet/>
      <dgm:spPr/>
      <dgm:t>
        <a:bodyPr/>
        <a:lstStyle/>
        <a:p>
          <a:endParaRPr lang="en-GB"/>
        </a:p>
      </dgm:t>
    </dgm:pt>
    <dgm:pt modelId="{C830F3D8-DE4B-4572-9F73-A3D9A7D99F1E}" type="sibTrans" cxnId="{0F2819F5-58D8-4B1F-AA09-0E93737DF354}">
      <dgm:prSet/>
      <dgm:spPr/>
      <dgm:t>
        <a:bodyPr/>
        <a:lstStyle/>
        <a:p>
          <a:endParaRPr lang="en-GB"/>
        </a:p>
      </dgm:t>
    </dgm:pt>
    <dgm:pt modelId="{859B37CA-7D63-43BD-8E6E-4935AEEB1BDC}" type="pres">
      <dgm:prSet presAssocID="{BCC1537F-DE71-481A-A200-9F4C77EF14FE}" presName="Name0" presStyleCnt="0">
        <dgm:presLayoutVars>
          <dgm:dir/>
          <dgm:animLvl val="lvl"/>
          <dgm:resizeHandles val="exact"/>
        </dgm:presLayoutVars>
      </dgm:prSet>
      <dgm:spPr/>
    </dgm:pt>
    <dgm:pt modelId="{8C766F5F-E198-40D5-9DFA-7138E5D10E94}" type="pres">
      <dgm:prSet presAssocID="{8619795A-428A-4EE5-9D93-9BB9308F3240}" presName="linNode" presStyleCnt="0"/>
      <dgm:spPr/>
    </dgm:pt>
    <dgm:pt modelId="{558480F4-FAA4-434B-AD99-028C17C687B3}" type="pres">
      <dgm:prSet presAssocID="{8619795A-428A-4EE5-9D93-9BB9308F3240}" presName="parentText" presStyleLbl="node1" presStyleIdx="0" presStyleCnt="4">
        <dgm:presLayoutVars>
          <dgm:chMax val="1"/>
          <dgm:bulletEnabled val="1"/>
        </dgm:presLayoutVars>
      </dgm:prSet>
      <dgm:spPr/>
    </dgm:pt>
    <dgm:pt modelId="{61404EFA-ED30-44F3-A4AB-91551451AA65}" type="pres">
      <dgm:prSet presAssocID="{8619795A-428A-4EE5-9D93-9BB9308F3240}" presName="descendantText" presStyleLbl="alignAccFollowNode1" presStyleIdx="0" presStyleCnt="4">
        <dgm:presLayoutVars>
          <dgm:bulletEnabled val="1"/>
        </dgm:presLayoutVars>
      </dgm:prSet>
      <dgm:spPr/>
    </dgm:pt>
    <dgm:pt modelId="{3E23B032-FF14-4765-9641-D0CC6B8B521B}" type="pres">
      <dgm:prSet presAssocID="{34749C50-268C-40AC-A3C1-20105B60E5C9}" presName="sp" presStyleCnt="0"/>
      <dgm:spPr/>
    </dgm:pt>
    <dgm:pt modelId="{0A337AD9-B84F-4CFB-9C3D-B42BBA767A98}" type="pres">
      <dgm:prSet presAssocID="{89F0AF2C-9BF5-4CF3-9103-6667E274E04F}" presName="linNode" presStyleCnt="0"/>
      <dgm:spPr/>
    </dgm:pt>
    <dgm:pt modelId="{CCB8CD55-3C3D-4583-82FB-52AAD531040C}" type="pres">
      <dgm:prSet presAssocID="{89F0AF2C-9BF5-4CF3-9103-6667E274E04F}" presName="parentText" presStyleLbl="node1" presStyleIdx="1" presStyleCnt="4">
        <dgm:presLayoutVars>
          <dgm:chMax val="1"/>
          <dgm:bulletEnabled val="1"/>
        </dgm:presLayoutVars>
      </dgm:prSet>
      <dgm:spPr/>
    </dgm:pt>
    <dgm:pt modelId="{32A41B45-68F6-4AC1-9583-5420FD4CFB41}" type="pres">
      <dgm:prSet presAssocID="{89F0AF2C-9BF5-4CF3-9103-6667E274E04F}" presName="descendantText" presStyleLbl="alignAccFollowNode1" presStyleIdx="1" presStyleCnt="4">
        <dgm:presLayoutVars>
          <dgm:bulletEnabled val="1"/>
        </dgm:presLayoutVars>
      </dgm:prSet>
      <dgm:spPr/>
    </dgm:pt>
    <dgm:pt modelId="{EA14D230-DCC1-436E-A129-10B6DE0434C3}" type="pres">
      <dgm:prSet presAssocID="{B9A237D5-2A55-4F51-B7A3-43D2D5014D9C}" presName="sp" presStyleCnt="0"/>
      <dgm:spPr/>
    </dgm:pt>
    <dgm:pt modelId="{14A92640-2FA0-48D7-9F03-F7A15F18105C}" type="pres">
      <dgm:prSet presAssocID="{6D0C0F05-0B97-4684-A375-BEE53CED5579}" presName="linNode" presStyleCnt="0"/>
      <dgm:spPr/>
    </dgm:pt>
    <dgm:pt modelId="{B75631AB-3EF3-4AB2-9679-609D9E2A97C3}" type="pres">
      <dgm:prSet presAssocID="{6D0C0F05-0B97-4684-A375-BEE53CED5579}" presName="parentText" presStyleLbl="node1" presStyleIdx="2" presStyleCnt="4">
        <dgm:presLayoutVars>
          <dgm:chMax val="1"/>
          <dgm:bulletEnabled val="1"/>
        </dgm:presLayoutVars>
      </dgm:prSet>
      <dgm:spPr/>
    </dgm:pt>
    <dgm:pt modelId="{00385CE4-843E-44D2-9505-5E0E8F710E48}" type="pres">
      <dgm:prSet presAssocID="{6D0C0F05-0B97-4684-A375-BEE53CED5579}" presName="descendantText" presStyleLbl="alignAccFollowNode1" presStyleIdx="2" presStyleCnt="4">
        <dgm:presLayoutVars>
          <dgm:bulletEnabled val="1"/>
        </dgm:presLayoutVars>
      </dgm:prSet>
      <dgm:spPr/>
    </dgm:pt>
    <dgm:pt modelId="{904EF42F-017B-4FCC-83B3-68DE93FCD53E}" type="pres">
      <dgm:prSet presAssocID="{DA79F63C-974A-4571-8664-556CDC18B6D1}" presName="sp" presStyleCnt="0"/>
      <dgm:spPr/>
    </dgm:pt>
    <dgm:pt modelId="{88ECCEC1-20D6-4E1D-957D-07591F31B569}" type="pres">
      <dgm:prSet presAssocID="{8AF71301-04C9-4317-A812-527F2B91A2AD}" presName="linNode" presStyleCnt="0"/>
      <dgm:spPr/>
    </dgm:pt>
    <dgm:pt modelId="{130C8671-EBD0-4193-93F9-65C6D3CFC47F}" type="pres">
      <dgm:prSet presAssocID="{8AF71301-04C9-4317-A812-527F2B91A2AD}" presName="parentText" presStyleLbl="node1" presStyleIdx="3" presStyleCnt="4">
        <dgm:presLayoutVars>
          <dgm:chMax val="1"/>
          <dgm:bulletEnabled val="1"/>
        </dgm:presLayoutVars>
      </dgm:prSet>
      <dgm:spPr/>
    </dgm:pt>
    <dgm:pt modelId="{D21E8413-FAB2-4011-AEFD-713AF5902E56}" type="pres">
      <dgm:prSet presAssocID="{8AF71301-04C9-4317-A812-527F2B91A2AD}" presName="descendantText" presStyleLbl="alignAccFollowNode1" presStyleIdx="3" presStyleCnt="4">
        <dgm:presLayoutVars>
          <dgm:bulletEnabled val="1"/>
        </dgm:presLayoutVars>
      </dgm:prSet>
      <dgm:spPr/>
    </dgm:pt>
  </dgm:ptLst>
  <dgm:cxnLst>
    <dgm:cxn modelId="{F1CB1115-31F0-48DC-8F76-3B31E12C9258}" srcId="{BCC1537F-DE71-481A-A200-9F4C77EF14FE}" destId="{8619795A-428A-4EE5-9D93-9BB9308F3240}" srcOrd="0" destOrd="0" parTransId="{F10FF759-4CFB-4977-8AB4-B823181C3B9D}" sibTransId="{34749C50-268C-40AC-A3C1-20105B60E5C9}"/>
    <dgm:cxn modelId="{5D883049-E138-4480-8EA4-A8CBF593DB1B}" type="presOf" srcId="{26B8BC63-8816-4EF3-9D7F-52312699CA0C}" destId="{61404EFA-ED30-44F3-A4AB-91551451AA65}" srcOrd="0" destOrd="0" presId="urn:microsoft.com/office/officeart/2005/8/layout/vList5"/>
    <dgm:cxn modelId="{4BF4BE6A-00D7-42FF-8599-17ACEE7A4730}" type="presOf" srcId="{6D0C0F05-0B97-4684-A375-BEE53CED5579}" destId="{B75631AB-3EF3-4AB2-9679-609D9E2A97C3}" srcOrd="0" destOrd="0" presId="urn:microsoft.com/office/officeart/2005/8/layout/vList5"/>
    <dgm:cxn modelId="{4B071C4E-601C-4725-865C-AF76EF288D96}" srcId="{BCC1537F-DE71-481A-A200-9F4C77EF14FE}" destId="{89F0AF2C-9BF5-4CF3-9103-6667E274E04F}" srcOrd="1" destOrd="0" parTransId="{6D5D5D97-8F0C-4D6E-B57C-755956F75ACD}" sibTransId="{B9A237D5-2A55-4F51-B7A3-43D2D5014D9C}"/>
    <dgm:cxn modelId="{9360794F-9125-4C1D-AF43-26F0910C4757}" type="presOf" srcId="{89F0AF2C-9BF5-4CF3-9103-6667E274E04F}" destId="{CCB8CD55-3C3D-4583-82FB-52AAD531040C}" srcOrd="0" destOrd="0" presId="urn:microsoft.com/office/officeart/2005/8/layout/vList5"/>
    <dgm:cxn modelId="{26B13072-601C-4EA8-9891-BEEB84B3A95C}" srcId="{BCC1537F-DE71-481A-A200-9F4C77EF14FE}" destId="{8AF71301-04C9-4317-A812-527F2B91A2AD}" srcOrd="3" destOrd="0" parTransId="{AF25F95D-CD51-4301-8433-A974F9EAE288}" sibTransId="{79F7C556-8BF9-44EC-94D5-DC035D66EB22}"/>
    <dgm:cxn modelId="{0EFFB387-FD7B-4B36-A268-C77A7AEC7B63}" type="presOf" srcId="{16177A9B-C279-4BF7-B1E1-927F2E24C8AD}" destId="{D21E8413-FAB2-4011-AEFD-713AF5902E56}" srcOrd="0" destOrd="0" presId="urn:microsoft.com/office/officeart/2005/8/layout/vList5"/>
    <dgm:cxn modelId="{87F6DA87-AC5E-49C8-B572-80819A164A7A}" srcId="{8619795A-428A-4EE5-9D93-9BB9308F3240}" destId="{26B8BC63-8816-4EF3-9D7F-52312699CA0C}" srcOrd="0" destOrd="0" parTransId="{D655BD32-D1B4-4E4D-A93D-297EAB8C0E36}" sibTransId="{1D136266-336E-4E75-8B50-C4424E5F255A}"/>
    <dgm:cxn modelId="{352EE89A-52DA-4ABF-A71C-AF1E4D31172F}" type="presOf" srcId="{8619795A-428A-4EE5-9D93-9BB9308F3240}" destId="{558480F4-FAA4-434B-AD99-028C17C687B3}" srcOrd="0" destOrd="0" presId="urn:microsoft.com/office/officeart/2005/8/layout/vList5"/>
    <dgm:cxn modelId="{4549DFAA-8D92-48F4-B1ED-3F46A10C08D8}" srcId="{6D0C0F05-0B97-4684-A375-BEE53CED5579}" destId="{EF0FFC98-EB21-409E-9CDD-65B0D3C4EDF9}" srcOrd="0" destOrd="0" parTransId="{3A21DB61-0E33-43AE-A7DC-97D5B2F14E43}" sibTransId="{E42B58E3-DF66-488E-9D14-795E0694A0A4}"/>
    <dgm:cxn modelId="{1964E8B2-3458-463C-9633-63BA025E322B}" type="presOf" srcId="{EF0FFC98-EB21-409E-9CDD-65B0D3C4EDF9}" destId="{00385CE4-843E-44D2-9505-5E0E8F710E48}" srcOrd="0" destOrd="0" presId="urn:microsoft.com/office/officeart/2005/8/layout/vList5"/>
    <dgm:cxn modelId="{A760BEB5-3405-4908-9EE7-BF863D679DEA}" type="presOf" srcId="{8AF71301-04C9-4317-A812-527F2B91A2AD}" destId="{130C8671-EBD0-4193-93F9-65C6D3CFC47F}" srcOrd="0" destOrd="0" presId="urn:microsoft.com/office/officeart/2005/8/layout/vList5"/>
    <dgm:cxn modelId="{79BC45B9-4E67-4885-AFA5-D3DB671EC6BE}" type="presOf" srcId="{BCC1537F-DE71-481A-A200-9F4C77EF14FE}" destId="{859B37CA-7D63-43BD-8E6E-4935AEEB1BDC}" srcOrd="0" destOrd="0" presId="urn:microsoft.com/office/officeart/2005/8/layout/vList5"/>
    <dgm:cxn modelId="{CD8460BE-168F-4B47-A4DA-35F05E7EBDF7}" type="presOf" srcId="{EB418365-0AE8-4522-9042-AF58F698F7BD}" destId="{32A41B45-68F6-4AC1-9583-5420FD4CFB41}" srcOrd="0" destOrd="0" presId="urn:microsoft.com/office/officeart/2005/8/layout/vList5"/>
    <dgm:cxn modelId="{174654BE-3BC0-4F3C-B9E2-B7204AD68EE3}" srcId="{89F0AF2C-9BF5-4CF3-9103-6667E274E04F}" destId="{EB418365-0AE8-4522-9042-AF58F698F7BD}" srcOrd="0" destOrd="0" parTransId="{115659CD-E830-491F-84E3-2AF0C0D4B699}" sibTransId="{C4F186B8-8CC4-476D-B459-35776E7B4905}"/>
    <dgm:cxn modelId="{20BE6AC8-0B17-4C51-B9AC-C734506A57B1}" srcId="{BCC1537F-DE71-481A-A200-9F4C77EF14FE}" destId="{6D0C0F05-0B97-4684-A375-BEE53CED5579}" srcOrd="2" destOrd="0" parTransId="{D918BF3C-5F3F-46DF-8618-834BFC8A7045}" sibTransId="{DA79F63C-974A-4571-8664-556CDC18B6D1}"/>
    <dgm:cxn modelId="{0F2819F5-58D8-4B1F-AA09-0E93737DF354}" srcId="{8AF71301-04C9-4317-A812-527F2B91A2AD}" destId="{16177A9B-C279-4BF7-B1E1-927F2E24C8AD}" srcOrd="0" destOrd="0" parTransId="{3128C90E-2752-4793-9EEB-0D9957452339}" sibTransId="{C830F3D8-DE4B-4572-9F73-A3D9A7D99F1E}"/>
    <dgm:cxn modelId="{87B6999C-22E4-44E0-877B-4FC11748E0F2}" type="presParOf" srcId="{859B37CA-7D63-43BD-8E6E-4935AEEB1BDC}" destId="{8C766F5F-E198-40D5-9DFA-7138E5D10E94}" srcOrd="0" destOrd="0" presId="urn:microsoft.com/office/officeart/2005/8/layout/vList5"/>
    <dgm:cxn modelId="{04F98564-60CD-4B96-BD8A-2531657ED6ED}" type="presParOf" srcId="{8C766F5F-E198-40D5-9DFA-7138E5D10E94}" destId="{558480F4-FAA4-434B-AD99-028C17C687B3}" srcOrd="0" destOrd="0" presId="urn:microsoft.com/office/officeart/2005/8/layout/vList5"/>
    <dgm:cxn modelId="{C4AAB258-9B1D-4F5F-B44D-5C7935C4FBE3}" type="presParOf" srcId="{8C766F5F-E198-40D5-9DFA-7138E5D10E94}" destId="{61404EFA-ED30-44F3-A4AB-91551451AA65}" srcOrd="1" destOrd="0" presId="urn:microsoft.com/office/officeart/2005/8/layout/vList5"/>
    <dgm:cxn modelId="{FF7F34E4-D5BB-4DEA-A49D-435B71E25E43}" type="presParOf" srcId="{859B37CA-7D63-43BD-8E6E-4935AEEB1BDC}" destId="{3E23B032-FF14-4765-9641-D0CC6B8B521B}" srcOrd="1" destOrd="0" presId="urn:microsoft.com/office/officeart/2005/8/layout/vList5"/>
    <dgm:cxn modelId="{BCB65B53-5804-4F50-9287-F63FAA8BE258}" type="presParOf" srcId="{859B37CA-7D63-43BD-8E6E-4935AEEB1BDC}" destId="{0A337AD9-B84F-4CFB-9C3D-B42BBA767A98}" srcOrd="2" destOrd="0" presId="urn:microsoft.com/office/officeart/2005/8/layout/vList5"/>
    <dgm:cxn modelId="{C933222A-B33B-4CC1-93DC-3713FCECC2F8}" type="presParOf" srcId="{0A337AD9-B84F-4CFB-9C3D-B42BBA767A98}" destId="{CCB8CD55-3C3D-4583-82FB-52AAD531040C}" srcOrd="0" destOrd="0" presId="urn:microsoft.com/office/officeart/2005/8/layout/vList5"/>
    <dgm:cxn modelId="{89A81CEE-F763-4F84-8EA9-03E8A1CC9440}" type="presParOf" srcId="{0A337AD9-B84F-4CFB-9C3D-B42BBA767A98}" destId="{32A41B45-68F6-4AC1-9583-5420FD4CFB41}" srcOrd="1" destOrd="0" presId="urn:microsoft.com/office/officeart/2005/8/layout/vList5"/>
    <dgm:cxn modelId="{3E58CD7E-51D6-4523-9C0B-5592F2AE67F4}" type="presParOf" srcId="{859B37CA-7D63-43BD-8E6E-4935AEEB1BDC}" destId="{EA14D230-DCC1-436E-A129-10B6DE0434C3}" srcOrd="3" destOrd="0" presId="urn:microsoft.com/office/officeart/2005/8/layout/vList5"/>
    <dgm:cxn modelId="{FFE876FE-9600-4A22-85FF-7BFDB1F8D1AD}" type="presParOf" srcId="{859B37CA-7D63-43BD-8E6E-4935AEEB1BDC}" destId="{14A92640-2FA0-48D7-9F03-F7A15F18105C}" srcOrd="4" destOrd="0" presId="urn:microsoft.com/office/officeart/2005/8/layout/vList5"/>
    <dgm:cxn modelId="{37C94D3D-8D15-416D-8C97-911E2FDD6397}" type="presParOf" srcId="{14A92640-2FA0-48D7-9F03-F7A15F18105C}" destId="{B75631AB-3EF3-4AB2-9679-609D9E2A97C3}" srcOrd="0" destOrd="0" presId="urn:microsoft.com/office/officeart/2005/8/layout/vList5"/>
    <dgm:cxn modelId="{1CDE378D-4AAA-4F4C-8EC5-DF707087B2E6}" type="presParOf" srcId="{14A92640-2FA0-48D7-9F03-F7A15F18105C}" destId="{00385CE4-843E-44D2-9505-5E0E8F710E48}" srcOrd="1" destOrd="0" presId="urn:microsoft.com/office/officeart/2005/8/layout/vList5"/>
    <dgm:cxn modelId="{33E668B5-CDF6-4C5C-B56E-310F7B4CB4E3}" type="presParOf" srcId="{859B37CA-7D63-43BD-8E6E-4935AEEB1BDC}" destId="{904EF42F-017B-4FCC-83B3-68DE93FCD53E}" srcOrd="5" destOrd="0" presId="urn:microsoft.com/office/officeart/2005/8/layout/vList5"/>
    <dgm:cxn modelId="{8A0F787D-F595-414E-B7C5-934141BB02CF}" type="presParOf" srcId="{859B37CA-7D63-43BD-8E6E-4935AEEB1BDC}" destId="{88ECCEC1-20D6-4E1D-957D-07591F31B569}" srcOrd="6" destOrd="0" presId="urn:microsoft.com/office/officeart/2005/8/layout/vList5"/>
    <dgm:cxn modelId="{DE245F75-9C9E-4A57-BF89-95DB29360BE4}" type="presParOf" srcId="{88ECCEC1-20D6-4E1D-957D-07591F31B569}" destId="{130C8671-EBD0-4193-93F9-65C6D3CFC47F}" srcOrd="0" destOrd="0" presId="urn:microsoft.com/office/officeart/2005/8/layout/vList5"/>
    <dgm:cxn modelId="{0A5B74E5-4474-4A4E-800E-27FF4E726902}" type="presParOf" srcId="{88ECCEC1-20D6-4E1D-957D-07591F31B569}" destId="{D21E8413-FAB2-4011-AEFD-713AF5902E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04EFA-ED30-44F3-A4AB-91551451AA65}">
      <dsp:nvSpPr>
        <dsp:cNvPr id="0" name=""/>
        <dsp:cNvSpPr/>
      </dsp:nvSpPr>
      <dsp:spPr>
        <a:xfrm rot="5400000">
          <a:off x="5340067" y="-2163843"/>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Grading evidence and recommendations</a:t>
          </a:r>
        </a:p>
      </dsp:txBody>
      <dsp:txXfrm rot="-5400000">
        <a:off x="3062668" y="156999"/>
        <a:ext cx="5401300" cy="803058"/>
      </dsp:txXfrm>
    </dsp:sp>
    <dsp:sp modelId="{558480F4-FAA4-434B-AD99-028C17C687B3}">
      <dsp:nvSpPr>
        <dsp:cNvPr id="0" name=""/>
        <dsp:cNvSpPr/>
      </dsp:nvSpPr>
      <dsp:spPr>
        <a:xfrm>
          <a:off x="0" y="2312"/>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Methods</a:t>
          </a:r>
        </a:p>
      </dsp:txBody>
      <dsp:txXfrm>
        <a:off x="54304" y="56616"/>
        <a:ext cx="2954060" cy="1003822"/>
      </dsp:txXfrm>
    </dsp:sp>
    <dsp:sp modelId="{32A41B45-68F6-4AC1-9583-5420FD4CFB41}">
      <dsp:nvSpPr>
        <dsp:cNvPr id="0" name=""/>
        <dsp:cNvSpPr/>
      </dsp:nvSpPr>
      <dsp:spPr>
        <a:xfrm rot="5400000">
          <a:off x="5340067" y="-995791"/>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Vascular diseases of the liver</a:t>
          </a:r>
          <a:endParaRPr lang="en-GB" sz="2000" kern="1200" dirty="0"/>
        </a:p>
      </dsp:txBody>
      <dsp:txXfrm rot="-5400000">
        <a:off x="3062668" y="1325051"/>
        <a:ext cx="5401300" cy="803058"/>
      </dsp:txXfrm>
    </dsp:sp>
    <dsp:sp modelId="{CCB8CD55-3C3D-4583-82FB-52AAD531040C}">
      <dsp:nvSpPr>
        <dsp:cNvPr id="0" name=""/>
        <dsp:cNvSpPr/>
      </dsp:nvSpPr>
      <dsp:spPr>
        <a:xfrm>
          <a:off x="0" y="1170364"/>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Background</a:t>
          </a:r>
        </a:p>
      </dsp:txBody>
      <dsp:txXfrm>
        <a:off x="54304" y="1224668"/>
        <a:ext cx="2954060" cy="1003822"/>
      </dsp:txXfrm>
    </dsp:sp>
    <dsp:sp modelId="{00385CE4-843E-44D2-9505-5E0E8F710E48}">
      <dsp:nvSpPr>
        <dsp:cNvPr id="0" name=""/>
        <dsp:cNvSpPr/>
      </dsp:nvSpPr>
      <dsp:spPr>
        <a:xfrm rot="5400000">
          <a:off x="5340067" y="172260"/>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Key recommendations</a:t>
          </a:r>
        </a:p>
      </dsp:txBody>
      <dsp:txXfrm rot="-5400000">
        <a:off x="3062668" y="2493103"/>
        <a:ext cx="5401300" cy="803058"/>
      </dsp:txXfrm>
    </dsp:sp>
    <dsp:sp modelId="{B75631AB-3EF3-4AB2-9679-609D9E2A97C3}">
      <dsp:nvSpPr>
        <dsp:cNvPr id="0" name=""/>
        <dsp:cNvSpPr/>
      </dsp:nvSpPr>
      <dsp:spPr>
        <a:xfrm>
          <a:off x="0" y="2338416"/>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Guidelines</a:t>
          </a:r>
        </a:p>
      </dsp:txBody>
      <dsp:txXfrm>
        <a:off x="54304" y="2392720"/>
        <a:ext cx="2954060" cy="1003822"/>
      </dsp:txXfrm>
    </dsp:sp>
    <dsp:sp modelId="{D21E8413-FAB2-4011-AEFD-713AF5902E56}">
      <dsp:nvSpPr>
        <dsp:cNvPr id="0" name=""/>
        <dsp:cNvSpPr/>
      </dsp:nvSpPr>
      <dsp:spPr>
        <a:xfrm rot="5400000">
          <a:off x="5340067" y="1340312"/>
          <a:ext cx="889944" cy="5444743"/>
        </a:xfrm>
        <a:prstGeom prst="round2SameRect">
          <a:avLst/>
        </a:prstGeom>
        <a:noFill/>
        <a:ln w="25400" cap="flat" cmpd="sng" algn="ctr">
          <a:solidFill>
            <a:schemeClr val="accent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GB" sz="2000" kern="1200" dirty="0"/>
            <a:t>Unresolved issues in treatment and monitoring</a:t>
          </a:r>
        </a:p>
      </dsp:txBody>
      <dsp:txXfrm rot="-5400000">
        <a:off x="3062668" y="3661155"/>
        <a:ext cx="5401300" cy="803058"/>
      </dsp:txXfrm>
    </dsp:sp>
    <dsp:sp modelId="{130C8671-EBD0-4193-93F9-65C6D3CFC47F}">
      <dsp:nvSpPr>
        <dsp:cNvPr id="0" name=""/>
        <dsp:cNvSpPr/>
      </dsp:nvSpPr>
      <dsp:spPr>
        <a:xfrm>
          <a:off x="0" y="3506468"/>
          <a:ext cx="3062668" cy="111243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GB" sz="2800" kern="1200" dirty="0"/>
            <a:t>The future for VDL</a:t>
          </a:r>
        </a:p>
      </dsp:txBody>
      <dsp:txXfrm>
        <a:off x="54304" y="3560772"/>
        <a:ext cx="2954060" cy="100382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9C1305-E571-465B-8F7E-5A6E3EC68580}"/>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B42C42F2-2591-4AD5-8A02-3527623B118E}"/>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CB5BAD5-0369-4053-BA41-A23076D56652}" type="datetimeFigureOut">
              <a:rPr lang="en-GB" smtClean="0"/>
              <a:pPr/>
              <a:t>04/05/2018</a:t>
            </a:fld>
            <a:endParaRPr lang="en-GB"/>
          </a:p>
        </p:txBody>
      </p:sp>
      <p:sp>
        <p:nvSpPr>
          <p:cNvPr id="4" name="Footer Placeholder 3">
            <a:extLst>
              <a:ext uri="{FF2B5EF4-FFF2-40B4-BE49-F238E27FC236}">
                <a16:creationId xmlns:a16="http://schemas.microsoft.com/office/drawing/2014/main" id="{3FF26DE6-5A92-495B-8E62-486CC0A96845}"/>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B8C02A32-DF40-4196-BB49-AE1BF9774EA3}"/>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6887943-4AC7-4C7F-ACDA-80893420B366}" type="slidenum">
              <a:rPr lang="en-GB" smtClean="0"/>
              <a:pPr/>
              <a:t>‹#›</a:t>
            </a:fld>
            <a:endParaRPr lang="en-GB"/>
          </a:p>
        </p:txBody>
      </p:sp>
    </p:spTree>
    <p:extLst>
      <p:ext uri="{BB962C8B-B14F-4D97-AF65-F5344CB8AC3E}">
        <p14:creationId xmlns:p14="http://schemas.microsoft.com/office/powerpoint/2010/main" val="66022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endParaRPr lang="en-GB"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Arial" panose="020B0604020202020204" pitchFamily="34" charset="0"/>
                <a:cs typeface="Arial" panose="020B0604020202020204" pitchFamily="34" charset="0"/>
              </a:defRPr>
            </a:lvl1pPr>
          </a:lstStyle>
          <a:p>
            <a:fld id="{30E894B1-E518-44F2-8168-3C4520859ED9}" type="datetimeFigureOut">
              <a:rPr lang="en-GB" smtClean="0"/>
              <a:pPr/>
              <a:t>04/05/2018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atin typeface="Arial" panose="020B0604020202020204" pitchFamily="34" charset="0"/>
                <a:cs typeface="Arial" panose="020B0604020202020204" pitchFamily="34" charset="0"/>
              </a:defRPr>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Arial" panose="020B0604020202020204" pitchFamily="34" charset="0"/>
                <a:cs typeface="Arial" panose="020B0604020202020204" pitchFamily="34" charset="0"/>
              </a:defRPr>
            </a:lvl1pPr>
          </a:lstStyle>
          <a:p>
            <a:fld id="{9BC1133C-0A91-4C56-9DB7-B268BA704BC5}" type="slidenum">
              <a:rPr lang="en-GB" smtClean="0"/>
              <a:pPr/>
              <a:t>‹#›</a:t>
            </a:fld>
            <a:endParaRPr lang="en-GB"/>
          </a:p>
        </p:txBody>
      </p:sp>
    </p:spTree>
    <p:extLst>
      <p:ext uri="{BB962C8B-B14F-4D97-AF65-F5344CB8AC3E}">
        <p14:creationId xmlns:p14="http://schemas.microsoft.com/office/powerpoint/2010/main" val="1934940821"/>
      </p:ext>
    </p:extLst>
  </p:cSld>
  <p:clrMap bg1="lt1" tx1="dk1" bg2="lt2" tx2="dk2" accent1="accent1" accent2="accent2" accent3="accent3" accent4="accent4" accent5="accent5" accent6="accent6" hlink="hlink" folHlink="folHlink"/>
  <p:notesStyle>
    <a:lvl1pPr marL="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buFont typeface="Arial" panose="020B0604020202020204" pitchFamily="34" charset="0"/>
      <a:buNone/>
      <a:defRPr sz="1200" i="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a:t>
            </a:fld>
            <a:endParaRPr lang="en-GB"/>
          </a:p>
        </p:txBody>
      </p:sp>
    </p:spTree>
    <p:extLst>
      <p:ext uri="{BB962C8B-B14F-4D97-AF65-F5344CB8AC3E}">
        <p14:creationId xmlns:p14="http://schemas.microsoft.com/office/powerpoint/2010/main" val="121670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CT, computed tomography; IVC, inferior vena cava; MRI, magnetic resonance imaging</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17</a:t>
            </a:fld>
            <a:endParaRPr lang="en-GB"/>
          </a:p>
        </p:txBody>
      </p:sp>
    </p:spTree>
    <p:extLst>
      <p:ext uri="{BB962C8B-B14F-4D97-AF65-F5344CB8AC3E}">
        <p14:creationId xmlns:p14="http://schemas.microsoft.com/office/powerpoint/2010/main" val="325728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18</a:t>
            </a:fld>
            <a:endParaRPr lang="en-GB"/>
          </a:p>
        </p:txBody>
      </p:sp>
    </p:spTree>
    <p:extLst>
      <p:ext uri="{BB962C8B-B14F-4D97-AF65-F5344CB8AC3E}">
        <p14:creationId xmlns:p14="http://schemas.microsoft.com/office/powerpoint/2010/main" val="1893775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19</a:t>
            </a:fld>
            <a:endParaRPr lang="en-GB"/>
          </a:p>
        </p:txBody>
      </p:sp>
    </p:spTree>
    <p:extLst>
      <p:ext uri="{BB962C8B-B14F-4D97-AF65-F5344CB8AC3E}">
        <p14:creationId xmlns:p14="http://schemas.microsoft.com/office/powerpoint/2010/main" val="686862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MPN, myeloproliferative neoplasm;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20</a:t>
            </a:fld>
            <a:endParaRPr lang="en-GB"/>
          </a:p>
        </p:txBody>
      </p:sp>
    </p:spTree>
    <p:extLst>
      <p:ext uri="{BB962C8B-B14F-4D97-AF65-F5344CB8AC3E}">
        <p14:creationId xmlns:p14="http://schemas.microsoft.com/office/powerpoint/2010/main" val="1955384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21</a:t>
            </a:fld>
            <a:endParaRPr lang="en-GB"/>
          </a:p>
        </p:txBody>
      </p:sp>
    </p:spTree>
    <p:extLst>
      <p:ext uri="{BB962C8B-B14F-4D97-AF65-F5344CB8AC3E}">
        <p14:creationId xmlns:p14="http://schemas.microsoft.com/office/powerpoint/2010/main" val="49771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22</a:t>
            </a:fld>
            <a:endParaRPr lang="en-GB"/>
          </a:p>
        </p:txBody>
      </p:sp>
    </p:spTree>
    <p:extLst>
      <p:ext uri="{BB962C8B-B14F-4D97-AF65-F5344CB8AC3E}">
        <p14:creationId xmlns:p14="http://schemas.microsoft.com/office/powerpoint/2010/main" val="1817444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IVC, inferior vena cava;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23</a:t>
            </a:fld>
            <a:endParaRPr lang="en-GB"/>
          </a:p>
        </p:txBody>
      </p:sp>
    </p:spTree>
    <p:extLst>
      <p:ext uri="{BB962C8B-B14F-4D97-AF65-F5344CB8AC3E}">
        <p14:creationId xmlns:p14="http://schemas.microsoft.com/office/powerpoint/2010/main" val="2556159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IVC, inferior vena cava; PTFE, polytetrafluoroethylene;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24</a:t>
            </a:fld>
            <a:endParaRPr lang="en-GB"/>
          </a:p>
        </p:txBody>
      </p:sp>
    </p:spTree>
    <p:extLst>
      <p:ext uri="{BB962C8B-B14F-4D97-AF65-F5344CB8AC3E}">
        <p14:creationId xmlns:p14="http://schemas.microsoft.com/office/powerpoint/2010/main" val="378391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LTx</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liver transplantation; RCT; randomized controlled trial;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25</a:t>
            </a:fld>
            <a:endParaRPr lang="en-GB"/>
          </a:p>
        </p:txBody>
      </p:sp>
    </p:spTree>
    <p:extLst>
      <p:ext uri="{BB962C8B-B14F-4D97-AF65-F5344CB8AC3E}">
        <p14:creationId xmlns:p14="http://schemas.microsoft.com/office/powerpoint/2010/main" val="3081312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HCC, hepatocellular carcinoma;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LTx</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a:t>
            </a:r>
            <a:r>
              <a:rPr lang="en-GB" sz="1200" b="0" i="1" u="none" strike="noStrike" kern="1200" baseline="0" dirty="0">
                <a:solidFill>
                  <a:schemeClr val="dk1"/>
                </a:solidFill>
                <a:latin typeface="Arial" panose="020B0604020202020204" pitchFamily="34" charset="0"/>
                <a:ea typeface="+mn-ea"/>
                <a:cs typeface="Arial" panose="020B0604020202020204" pitchFamily="34" charset="0"/>
              </a:rPr>
              <a:t>l</a:t>
            </a:r>
            <a:r>
              <a:rPr lang="en-GB" i="1" dirty="0">
                <a:solidFill>
                  <a:schemeClr val="dk1"/>
                </a:solidFill>
                <a:cs typeface="Arial" panose="020B0604020202020204" pitchFamily="34" charset="0"/>
              </a:rPr>
              <a:t>iver transplantation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26</a:t>
            </a:fld>
            <a:endParaRPr lang="en-GB"/>
          </a:p>
        </p:txBody>
      </p:sp>
    </p:spTree>
    <p:extLst>
      <p:ext uri="{BB962C8B-B14F-4D97-AF65-F5344CB8AC3E}">
        <p14:creationId xmlns:p14="http://schemas.microsoft.com/office/powerpoint/2010/main" val="3241704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a:t>
            </a:fld>
            <a:endParaRPr lang="en-GB"/>
          </a:p>
        </p:txBody>
      </p:sp>
    </p:spTree>
    <p:extLst>
      <p:ext uri="{BB962C8B-B14F-4D97-AF65-F5344CB8AC3E}">
        <p14:creationId xmlns:p14="http://schemas.microsoft.com/office/powerpoint/2010/main" val="4214719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27</a:t>
            </a:fld>
            <a:endParaRPr lang="en-GB"/>
          </a:p>
        </p:txBody>
      </p:sp>
    </p:spTree>
    <p:extLst>
      <p:ext uri="{BB962C8B-B14F-4D97-AF65-F5344CB8AC3E}">
        <p14:creationId xmlns:p14="http://schemas.microsoft.com/office/powerpoint/2010/main" val="284606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CT, computed tomography;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28</a:t>
            </a:fld>
            <a:endParaRPr lang="en-GB"/>
          </a:p>
        </p:txBody>
      </p:sp>
    </p:spTree>
    <p:extLst>
      <p:ext uri="{BB962C8B-B14F-4D97-AF65-F5344CB8AC3E}">
        <p14:creationId xmlns:p14="http://schemas.microsoft.com/office/powerpoint/2010/main" val="1971574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29</a:t>
            </a:fld>
            <a:endParaRPr lang="en-GB"/>
          </a:p>
        </p:txBody>
      </p:sp>
    </p:spTree>
    <p:extLst>
      <p:ext uri="{BB962C8B-B14F-4D97-AF65-F5344CB8AC3E}">
        <p14:creationId xmlns:p14="http://schemas.microsoft.com/office/powerpoint/2010/main" val="403823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HIT, heparin-induced thrombocytopenia; INR, international normalized ratio;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LMWH, low molecular weight heparin; </a:t>
            </a:r>
            <a:r>
              <a:rPr lang="en-GB" i="1" dirty="0"/>
              <a:t>VKA, vitamin K antagonist</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30</a:t>
            </a:fld>
            <a:endParaRPr lang="en-GB"/>
          </a:p>
        </p:txBody>
      </p:sp>
    </p:spTree>
    <p:extLst>
      <p:ext uri="{BB962C8B-B14F-4D97-AF65-F5344CB8AC3E}">
        <p14:creationId xmlns:p14="http://schemas.microsoft.com/office/powerpoint/2010/main" val="2535586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CT, computed tomography; 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31</a:t>
            </a:fld>
            <a:endParaRPr lang="en-GB"/>
          </a:p>
        </p:txBody>
      </p:sp>
    </p:spTree>
    <p:extLst>
      <p:ext uri="{BB962C8B-B14F-4D97-AF65-F5344CB8AC3E}">
        <p14:creationId xmlns:p14="http://schemas.microsoft.com/office/powerpoint/2010/main" val="62209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32</a:t>
            </a:fld>
            <a:endParaRPr lang="en-GB"/>
          </a:p>
        </p:txBody>
      </p:sp>
    </p:spTree>
    <p:extLst>
      <p:ext uri="{BB962C8B-B14F-4D97-AF65-F5344CB8AC3E}">
        <p14:creationId xmlns:p14="http://schemas.microsoft.com/office/powerpoint/2010/main" val="3567199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33</a:t>
            </a:fld>
            <a:endParaRPr lang="en-GB"/>
          </a:p>
        </p:txBody>
      </p:sp>
    </p:spTree>
    <p:extLst>
      <p:ext uri="{BB962C8B-B14F-4D97-AF65-F5344CB8AC3E}">
        <p14:creationId xmlns:p14="http://schemas.microsoft.com/office/powerpoint/2010/main" val="3306765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34</a:t>
            </a:fld>
            <a:endParaRPr lang="en-GB"/>
          </a:p>
        </p:txBody>
      </p:sp>
    </p:spTree>
    <p:extLst>
      <p:ext uri="{BB962C8B-B14F-4D97-AF65-F5344CB8AC3E}">
        <p14:creationId xmlns:p14="http://schemas.microsoft.com/office/powerpoint/2010/main" val="1267937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 PVT, portal vein thrombosis; </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35</a:t>
            </a:fld>
            <a:endParaRPr lang="en-GB"/>
          </a:p>
        </p:txBody>
      </p:sp>
    </p:spTree>
    <p:extLst>
      <p:ext uri="{BB962C8B-B14F-4D97-AF65-F5344CB8AC3E}">
        <p14:creationId xmlns:p14="http://schemas.microsoft.com/office/powerpoint/2010/main" val="24149267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t>CLD, chronic</a:t>
            </a:r>
            <a:r>
              <a:rPr lang="en-GB" baseline="0" dirty="0"/>
              <a:t> liver disease; </a:t>
            </a:r>
            <a:r>
              <a:rPr lang="en-GB" dirty="0"/>
              <a:t>CT, computed tomography;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36</a:t>
            </a:fld>
            <a:endParaRPr lang="en-GB"/>
          </a:p>
        </p:txBody>
      </p:sp>
    </p:spTree>
    <p:extLst>
      <p:ext uri="{BB962C8B-B14F-4D97-AF65-F5344CB8AC3E}">
        <p14:creationId xmlns:p14="http://schemas.microsoft.com/office/powerpoint/2010/main" val="334348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GRADE,</a:t>
            </a:r>
            <a:r>
              <a:rPr lang="en-GB" i="1" baseline="0" dirty="0"/>
              <a:t> Grading of Recommendations Assessment Development and Evaluation</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7</a:t>
            </a:fld>
            <a:endParaRPr lang="en-GB"/>
          </a:p>
        </p:txBody>
      </p:sp>
    </p:spTree>
    <p:extLst>
      <p:ext uri="{BB962C8B-B14F-4D97-AF65-F5344CB8AC3E}">
        <p14:creationId xmlns:p14="http://schemas.microsoft.com/office/powerpoint/2010/main" val="9941868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GI, </a:t>
            </a:r>
            <a:r>
              <a:rPr lang="en-US" i="1" dirty="0"/>
              <a:t>gastrointestinal;</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MPN, myeloproliferative neoplasm; </a:t>
            </a:r>
            <a:r>
              <a:rPr lang="en-GB" dirty="0"/>
              <a:t>MRI, magnetic resonance imaging</a:t>
            </a:r>
          </a:p>
        </p:txBody>
      </p:sp>
      <p:sp>
        <p:nvSpPr>
          <p:cNvPr id="4" name="Slide Number Placeholder 3"/>
          <p:cNvSpPr>
            <a:spLocks noGrp="1"/>
          </p:cNvSpPr>
          <p:nvPr>
            <p:ph type="sldNum" sz="quarter" idx="10"/>
          </p:nvPr>
        </p:nvSpPr>
        <p:spPr/>
        <p:txBody>
          <a:bodyPr/>
          <a:lstStyle/>
          <a:p>
            <a:fld id="{9BC1133C-0A91-4C56-9DB7-B268BA704BC5}" type="slidenum">
              <a:rPr lang="en-GB" smtClean="0"/>
              <a:pPr/>
              <a:t>37</a:t>
            </a:fld>
            <a:endParaRPr lang="en-GB"/>
          </a:p>
        </p:txBody>
      </p:sp>
    </p:spTree>
    <p:extLst>
      <p:ext uri="{BB962C8B-B14F-4D97-AF65-F5344CB8AC3E}">
        <p14:creationId xmlns:p14="http://schemas.microsoft.com/office/powerpoint/2010/main" val="22990000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EHPVO, Extrahepatic portal vein obstruction; RCT, randomized controlled trial</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38</a:t>
            </a:fld>
            <a:endParaRPr lang="en-GB"/>
          </a:p>
        </p:txBody>
      </p:sp>
    </p:spTree>
    <p:extLst>
      <p:ext uri="{BB962C8B-B14F-4D97-AF65-F5344CB8AC3E}">
        <p14:creationId xmlns:p14="http://schemas.microsoft.com/office/powerpoint/2010/main" val="16164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INCPH, idiopathic non-cirrhotic portal hypertension;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39</a:t>
            </a:fld>
            <a:endParaRPr lang="en-GB"/>
          </a:p>
        </p:txBody>
      </p:sp>
    </p:spTree>
    <p:extLst>
      <p:ext uri="{BB962C8B-B14F-4D97-AF65-F5344CB8AC3E}">
        <p14:creationId xmlns:p14="http://schemas.microsoft.com/office/powerpoint/2010/main" val="2824135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CLD, chronic</a:t>
            </a:r>
            <a:r>
              <a:rPr lang="en-GB" sz="1200" i="1" baseline="0" dirty="0"/>
              <a:t> liver disease; HBV, hepatitis B virus; HCV, hepatitis C virus; </a:t>
            </a:r>
            <a:r>
              <a:rPr lang="en-GB" sz="1200" i="1" dirty="0"/>
              <a:t>HVPG, hepatic venous pressure gradient; INCPH, idiopathic non-cirrhotic portal hypertension; (N)ASH, (non-)alcoholic steatohepatitis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40</a:t>
            </a:fld>
            <a:endParaRPr lang="en-GB"/>
          </a:p>
        </p:txBody>
      </p:sp>
    </p:spTree>
    <p:extLst>
      <p:ext uri="{BB962C8B-B14F-4D97-AF65-F5344CB8AC3E}">
        <p14:creationId xmlns:p14="http://schemas.microsoft.com/office/powerpoint/2010/main" val="281475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GI, gastrointestinal;</a:t>
            </a:r>
            <a:r>
              <a:rPr lang="en-GB" sz="1200" i="1" baseline="0" dirty="0"/>
              <a:t> </a:t>
            </a:r>
            <a:r>
              <a:rPr lang="en-GB" sz="1200" i="1" dirty="0"/>
              <a:t>INCPH, idiopathic non-cirrhotic portal hypertension;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41</a:t>
            </a:fld>
            <a:endParaRPr lang="en-GB"/>
          </a:p>
        </p:txBody>
      </p:sp>
    </p:spTree>
    <p:extLst>
      <p:ext uri="{BB962C8B-B14F-4D97-AF65-F5344CB8AC3E}">
        <p14:creationId xmlns:p14="http://schemas.microsoft.com/office/powerpoint/2010/main" val="34151921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42</a:t>
            </a:fld>
            <a:endParaRPr lang="en-GB"/>
          </a:p>
        </p:txBody>
      </p:sp>
    </p:spTree>
    <p:extLst>
      <p:ext uri="{BB962C8B-B14F-4D97-AF65-F5344CB8AC3E}">
        <p14:creationId xmlns:p14="http://schemas.microsoft.com/office/powerpoint/2010/main" val="2929772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A-V, arterio-venous;</a:t>
            </a:r>
            <a:r>
              <a:rPr lang="en-GB" sz="1200" i="1" baseline="0" dirty="0"/>
              <a:t> </a:t>
            </a:r>
            <a:r>
              <a:rPr lang="en-GB" sz="1200" i="1" dirty="0"/>
              <a:t>GI, gastrointestinal;</a:t>
            </a:r>
            <a:r>
              <a:rPr lang="en-GB" sz="1200" i="1" baseline="0" dirty="0"/>
              <a:t> </a:t>
            </a:r>
            <a:r>
              <a:rPr lang="en-GB" sz="1200" i="1" dirty="0"/>
              <a:t>HHT, hereditary haemorrhagic telangiectasia; PFV, portal flow velocity;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43</a:t>
            </a:fld>
            <a:endParaRPr lang="en-GB"/>
          </a:p>
        </p:txBody>
      </p:sp>
    </p:spTree>
    <p:extLst>
      <p:ext uri="{BB962C8B-B14F-4D97-AF65-F5344CB8AC3E}">
        <p14:creationId xmlns:p14="http://schemas.microsoft.com/office/powerpoint/2010/main" val="2897675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i="1" dirty="0"/>
              <a:t>A-V, arterio-venous;</a:t>
            </a:r>
            <a:r>
              <a:rPr lang="en-GB" sz="1200" i="1" baseline="0" dirty="0"/>
              <a:t> </a:t>
            </a:r>
            <a:r>
              <a:rPr lang="en-GB" sz="1200" i="1" dirty="0"/>
              <a:t>GI, gastrointestinal;</a:t>
            </a:r>
            <a:r>
              <a:rPr lang="en-GB" sz="1200" i="1" baseline="0" dirty="0"/>
              <a:t> </a:t>
            </a:r>
            <a:r>
              <a:rPr lang="en-GB" sz="1200" i="1" dirty="0"/>
              <a:t>HHT, hereditary haemorrhagic telangiectasia; PFV, portal flow velocity;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44</a:t>
            </a:fld>
            <a:endParaRPr lang="en-GB"/>
          </a:p>
        </p:txBody>
      </p:sp>
    </p:spTree>
    <p:extLst>
      <p:ext uri="{BB962C8B-B14F-4D97-AF65-F5344CB8AC3E}">
        <p14:creationId xmlns:p14="http://schemas.microsoft.com/office/powerpoint/2010/main" val="1217981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CT, computed tomography; 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45</a:t>
            </a:fld>
            <a:endParaRPr lang="en-GB"/>
          </a:p>
        </p:txBody>
      </p:sp>
    </p:spTree>
    <p:extLst>
      <p:ext uri="{BB962C8B-B14F-4D97-AF65-F5344CB8AC3E}">
        <p14:creationId xmlns:p14="http://schemas.microsoft.com/office/powerpoint/2010/main" val="222119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FNH, </a:t>
            </a:r>
            <a:r>
              <a:rPr lang="en-US" sz="1200" b="0" i="1" u="none" strike="noStrike" kern="1200" baseline="0" noProof="0" dirty="0">
                <a:solidFill>
                  <a:schemeClr val="tx1"/>
                </a:solidFill>
                <a:latin typeface="Arial" panose="020B0604020202020204" pitchFamily="34" charset="0"/>
                <a:ea typeface="+mn-ea"/>
                <a:cs typeface="Arial" panose="020B0604020202020204" pitchFamily="34" charset="0"/>
              </a:rPr>
              <a:t>focal nodular hyperplasia; </a:t>
            </a:r>
            <a:r>
              <a:rPr lang="en-GB" sz="1200" i="1" dirty="0"/>
              <a:t>HHT, hereditary haemorrhagic telangiectasia;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46</a:t>
            </a:fld>
            <a:endParaRPr lang="en-GB"/>
          </a:p>
        </p:txBody>
      </p:sp>
    </p:spTree>
    <p:extLst>
      <p:ext uri="{BB962C8B-B14F-4D97-AF65-F5344CB8AC3E}">
        <p14:creationId xmlns:p14="http://schemas.microsoft.com/office/powerpoint/2010/main" val="2735829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11</a:t>
            </a:fld>
            <a:endParaRPr lang="en-GB"/>
          </a:p>
        </p:txBody>
      </p:sp>
    </p:spTree>
    <p:extLst>
      <p:ext uri="{BB962C8B-B14F-4D97-AF65-F5344CB8AC3E}">
        <p14:creationId xmlns:p14="http://schemas.microsoft.com/office/powerpoint/2010/main" val="29230773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dirty="0"/>
              <a:t>ACE, angiotensin-converting</a:t>
            </a:r>
            <a:r>
              <a:rPr lang="en-GB" sz="1200" i="1" baseline="0" dirty="0"/>
              <a:t> </a:t>
            </a:r>
            <a:r>
              <a:rPr lang="en-GB" sz="1200" i="1" dirty="0"/>
              <a:t>enzyme; HHT, hereditary haemorrhagic telangiectasia; HOCF,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high-output cardiac failure</a:t>
            </a:r>
            <a:r>
              <a:rPr lang="en-GB" sz="1200" i="1" dirty="0"/>
              <a:t>; PH, portal hypertension; VM</a:t>
            </a:r>
            <a:r>
              <a:rPr lang="en-GB" i="1" dirty="0"/>
              <a:t>,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47</a:t>
            </a:fld>
            <a:endParaRPr lang="en-GB"/>
          </a:p>
        </p:txBody>
      </p:sp>
    </p:spTree>
    <p:extLst>
      <p:ext uri="{BB962C8B-B14F-4D97-AF65-F5344CB8AC3E}">
        <p14:creationId xmlns:p14="http://schemas.microsoft.com/office/powerpoint/2010/main" val="36206680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i="1" dirty="0"/>
              <a:t>HHT, hereditary haemorrhagic telangiectasia; HOCF, high-output cardiac failure; </a:t>
            </a:r>
            <a:r>
              <a:rPr lang="en-GB" sz="1200" i="1" dirty="0" err="1"/>
              <a:t>OLTx</a:t>
            </a:r>
            <a:r>
              <a:rPr lang="en-GB" sz="1200" i="1" dirty="0"/>
              <a:t>, orthotopic liver transplantation; PH, portal hypertension; </a:t>
            </a:r>
            <a:r>
              <a:rPr lang="en-GB" i="1" dirty="0"/>
              <a:t>VM,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vascular malformation</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48</a:t>
            </a:fld>
            <a:endParaRPr lang="en-GB"/>
          </a:p>
        </p:txBody>
      </p:sp>
    </p:spTree>
    <p:extLst>
      <p:ext uri="{BB962C8B-B14F-4D97-AF65-F5344CB8AC3E}">
        <p14:creationId xmlns:p14="http://schemas.microsoft.com/office/powerpoint/2010/main" val="270582507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HSCT, haematopoietic stem cell transplantation</a:t>
            </a:r>
          </a:p>
        </p:txBody>
      </p:sp>
      <p:sp>
        <p:nvSpPr>
          <p:cNvPr id="4" name="Slide Number Placeholder 3"/>
          <p:cNvSpPr>
            <a:spLocks noGrp="1"/>
          </p:cNvSpPr>
          <p:nvPr>
            <p:ph type="sldNum" sz="quarter" idx="10"/>
          </p:nvPr>
        </p:nvSpPr>
        <p:spPr/>
        <p:txBody>
          <a:bodyPr/>
          <a:lstStyle/>
          <a:p>
            <a:fld id="{9BC1133C-0A91-4C56-9DB7-B268BA704BC5}" type="slidenum">
              <a:rPr lang="en-GB" smtClean="0"/>
              <a:pPr/>
              <a:t>49</a:t>
            </a:fld>
            <a:endParaRPr lang="en-GB"/>
          </a:p>
        </p:txBody>
      </p:sp>
    </p:spTree>
    <p:extLst>
      <p:ext uri="{BB962C8B-B14F-4D97-AF65-F5344CB8AC3E}">
        <p14:creationId xmlns:p14="http://schemas.microsoft.com/office/powerpoint/2010/main" val="37864904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50</a:t>
            </a:fld>
            <a:endParaRPr lang="en-GB"/>
          </a:p>
        </p:txBody>
      </p:sp>
    </p:spTree>
    <p:extLst>
      <p:ext uri="{BB962C8B-B14F-4D97-AF65-F5344CB8AC3E}">
        <p14:creationId xmlns:p14="http://schemas.microsoft.com/office/powerpoint/2010/main" val="33086419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HSCT, haematopoietic</a:t>
            </a:r>
            <a:r>
              <a:rPr lang="en-GB" i="1" baseline="0" dirty="0"/>
              <a:t> stem cell transplantation; IBD, inflammatory bowel disease; </a:t>
            </a: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51</a:t>
            </a:fld>
            <a:endParaRPr lang="en-GB"/>
          </a:p>
        </p:txBody>
      </p:sp>
    </p:spTree>
    <p:extLst>
      <p:ext uri="{BB962C8B-B14F-4D97-AF65-F5344CB8AC3E}">
        <p14:creationId xmlns:p14="http://schemas.microsoft.com/office/powerpoint/2010/main" val="25311966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GGT, gamma-</a:t>
            </a:r>
            <a:r>
              <a:rPr lang="en-GB" i="1" dirty="0" err="1"/>
              <a:t>glutamyl</a:t>
            </a:r>
            <a:r>
              <a:rPr lang="en-GB" i="1" dirty="0"/>
              <a:t> transferase;</a:t>
            </a:r>
            <a:r>
              <a:rPr lang="en-GB" i="1" baseline="0" dirty="0"/>
              <a:t> HSCT, haematopoietic stem cell transplantation; </a:t>
            </a:r>
            <a:r>
              <a:rPr lang="en-GB" i="1" dirty="0"/>
              <a:t>SOS, sinusoidal obstruction syndrome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52</a:t>
            </a:fld>
            <a:endParaRPr lang="en-GB"/>
          </a:p>
        </p:txBody>
      </p:sp>
    </p:spTree>
    <p:extLst>
      <p:ext uri="{BB962C8B-B14F-4D97-AF65-F5344CB8AC3E}">
        <p14:creationId xmlns:p14="http://schemas.microsoft.com/office/powerpoint/2010/main" val="3928146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CT, computed tomography; HCC, hepatocellular carcinoma; MRI, magnetic resonance imaging; PVT, portal vein thrombosis </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53</a:t>
            </a:fld>
            <a:endParaRPr lang="en-GB"/>
          </a:p>
        </p:txBody>
      </p:sp>
    </p:spTree>
    <p:extLst>
      <p:ext uri="{BB962C8B-B14F-4D97-AF65-F5344CB8AC3E}">
        <p14:creationId xmlns:p14="http://schemas.microsoft.com/office/powerpoint/2010/main" val="16924942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 TIPS, </a:t>
            </a:r>
            <a:r>
              <a:rPr lang="en-GB" sz="1200" b="0" i="1" u="none" strike="noStrike" kern="1200" baseline="0" dirty="0" err="1">
                <a:solidFill>
                  <a:schemeClr val="tx1"/>
                </a:solidFill>
                <a:latin typeface="Arial" panose="020B0604020202020204" pitchFamily="34" charset="0"/>
                <a:ea typeface="+mn-ea"/>
                <a:cs typeface="Arial" panose="020B0604020202020204" pitchFamily="34" charset="0"/>
              </a:rPr>
              <a:t>transjugular</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 intrahepatic portosystemic shunt</a:t>
            </a:r>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54</a:t>
            </a:fld>
            <a:endParaRPr lang="en-GB"/>
          </a:p>
        </p:txBody>
      </p:sp>
    </p:spTree>
    <p:extLst>
      <p:ext uri="{BB962C8B-B14F-4D97-AF65-F5344CB8AC3E}">
        <p14:creationId xmlns:p14="http://schemas.microsoft.com/office/powerpoint/2010/main" val="3559796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APTT, activated partial thromboplastin time</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55</a:t>
            </a:fld>
            <a:endParaRPr lang="en-GB"/>
          </a:p>
        </p:txBody>
      </p:sp>
    </p:spTree>
    <p:extLst>
      <p:ext uri="{BB962C8B-B14F-4D97-AF65-F5344CB8AC3E}">
        <p14:creationId xmlns:p14="http://schemas.microsoft.com/office/powerpoint/2010/main" val="37491313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LMWH, </a:t>
            </a:r>
            <a:r>
              <a:rPr lang="en-US" sz="1200" b="0" i="1" u="none" strike="noStrike" kern="1200" baseline="0" noProof="0" dirty="0">
                <a:solidFill>
                  <a:schemeClr val="tx1"/>
                </a:solidFill>
                <a:latin typeface="Arial" panose="020B0604020202020204" pitchFamily="34" charset="0"/>
                <a:ea typeface="+mn-ea"/>
                <a:cs typeface="Arial" panose="020B0604020202020204" pitchFamily="34" charset="0"/>
              </a:rPr>
              <a:t>low molecular weight heparin; </a:t>
            </a: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PVT, portal vein thrombosis</a:t>
            </a:r>
            <a:endParaRPr lang="en-GB" i="1" dirty="0"/>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56</a:t>
            </a:fld>
            <a:endParaRPr lang="en-GB"/>
          </a:p>
        </p:txBody>
      </p:sp>
    </p:spTree>
    <p:extLst>
      <p:ext uri="{BB962C8B-B14F-4D97-AF65-F5344CB8AC3E}">
        <p14:creationId xmlns:p14="http://schemas.microsoft.com/office/powerpoint/2010/main" val="397941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PVT, portal vein thrombosis;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12</a:t>
            </a:fld>
            <a:endParaRPr lang="en-GB"/>
          </a:p>
        </p:txBody>
      </p:sp>
    </p:spTree>
    <p:extLst>
      <p:ext uri="{BB962C8B-B14F-4D97-AF65-F5344CB8AC3E}">
        <p14:creationId xmlns:p14="http://schemas.microsoft.com/office/powerpoint/2010/main" val="9564415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i="1" dirty="0"/>
              <a:t>INR, international normalized ratio; VKA, vitamin K antagonist</a:t>
            </a:r>
          </a:p>
          <a:p>
            <a:endParaRPr lang="en-GB"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57</a:t>
            </a:fld>
            <a:endParaRPr lang="en-GB"/>
          </a:p>
        </p:txBody>
      </p:sp>
    </p:spTree>
    <p:extLst>
      <p:ext uri="{BB962C8B-B14F-4D97-AF65-F5344CB8AC3E}">
        <p14:creationId xmlns:p14="http://schemas.microsoft.com/office/powerpoint/2010/main" val="5507370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DOAC, direct oral anticoagulant; LMWH, low molecular weight heparin; VKA, vitamin K antagonist</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59</a:t>
            </a:fld>
            <a:endParaRPr lang="en-GB"/>
          </a:p>
        </p:txBody>
      </p:sp>
    </p:spTree>
    <p:extLst>
      <p:ext uri="{BB962C8B-B14F-4D97-AF65-F5344CB8AC3E}">
        <p14:creationId xmlns:p14="http://schemas.microsoft.com/office/powerpoint/2010/main" val="2561625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ND, no data; PNH, paroxysmal nocturnal haemoglobinuria; PVT, portal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13</a:t>
            </a:fld>
            <a:endParaRPr lang="en-GB"/>
          </a:p>
        </p:txBody>
      </p:sp>
    </p:spTree>
    <p:extLst>
      <p:ext uri="{BB962C8B-B14F-4D97-AF65-F5344CB8AC3E}">
        <p14:creationId xmlns:p14="http://schemas.microsoft.com/office/powerpoint/2010/main" val="372648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FVL, Factor V Leiden; PVT, portal vein thrombosis;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14</a:t>
            </a:fld>
            <a:endParaRPr lang="en-GB"/>
          </a:p>
        </p:txBody>
      </p:sp>
    </p:spTree>
    <p:extLst>
      <p:ext uri="{BB962C8B-B14F-4D97-AF65-F5344CB8AC3E}">
        <p14:creationId xmlns:p14="http://schemas.microsoft.com/office/powerpoint/2010/main" val="1158271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MPN, myeloproliferative neoplasm; SVT, splanchnic vein thrombosis</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15</a:t>
            </a:fld>
            <a:endParaRPr lang="en-GB"/>
          </a:p>
        </p:txBody>
      </p:sp>
    </p:spTree>
    <p:extLst>
      <p:ext uri="{BB962C8B-B14F-4D97-AF65-F5344CB8AC3E}">
        <p14:creationId xmlns:p14="http://schemas.microsoft.com/office/powerpoint/2010/main" val="3955291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0" i="1" u="none" strike="noStrike" kern="1200" baseline="0" dirty="0">
                <a:solidFill>
                  <a:schemeClr val="tx1"/>
                </a:solidFill>
                <a:latin typeface="Arial" panose="020B0604020202020204" pitchFamily="34" charset="0"/>
                <a:ea typeface="+mn-ea"/>
                <a:cs typeface="Arial" panose="020B0604020202020204" pitchFamily="34" charset="0"/>
              </a:rPr>
              <a:t>BCS, Budd–Chiari syndrome; IVC, inferior vena cava</a:t>
            </a:r>
            <a:endParaRPr lang="en-GB" i="1" dirty="0"/>
          </a:p>
        </p:txBody>
      </p:sp>
      <p:sp>
        <p:nvSpPr>
          <p:cNvPr id="4" name="Slide Number Placeholder 3"/>
          <p:cNvSpPr>
            <a:spLocks noGrp="1"/>
          </p:cNvSpPr>
          <p:nvPr>
            <p:ph type="sldNum" sz="quarter" idx="10"/>
          </p:nvPr>
        </p:nvSpPr>
        <p:spPr/>
        <p:txBody>
          <a:bodyPr/>
          <a:lstStyle/>
          <a:p>
            <a:fld id="{9BC1133C-0A91-4C56-9DB7-B268BA704BC5}" type="slidenum">
              <a:rPr lang="en-GB" smtClean="0"/>
              <a:pPr/>
              <a:t>16</a:t>
            </a:fld>
            <a:endParaRPr lang="en-GB"/>
          </a:p>
        </p:txBody>
      </p:sp>
    </p:spTree>
    <p:extLst>
      <p:ext uri="{BB962C8B-B14F-4D97-AF65-F5344CB8AC3E}">
        <p14:creationId xmlns:p14="http://schemas.microsoft.com/office/powerpoint/2010/main" val="2139699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ED54EA-F968-4685-8647-ECE8AAF90DD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 Placeholder 7">
            <a:extLst>
              <a:ext uri="{FF2B5EF4-FFF2-40B4-BE49-F238E27FC236}">
                <a16:creationId xmlns:a16="http://schemas.microsoft.com/office/drawing/2014/main" id="{48B04023-5770-4BDA-8F63-1A2F3B4BFA9B}"/>
              </a:ext>
            </a:extLst>
          </p:cNvPr>
          <p:cNvSpPr>
            <a:spLocks noGrp="1"/>
          </p:cNvSpPr>
          <p:nvPr>
            <p:ph type="body" sz="quarter" idx="11"/>
          </p:nvPr>
        </p:nvSpPr>
        <p:spPr>
          <a:xfrm>
            <a:off x="4925" y="6479931"/>
            <a:ext cx="4567075" cy="376990"/>
          </a:xfrm>
        </p:spPr>
        <p:txBody>
          <a:bodyPr lIns="144000" tIns="72000" rIns="144000" bIns="72000" anchor="b">
            <a:noAutofit/>
          </a:bodyPr>
          <a:lstStyle>
            <a:lvl1pPr marL="0" indent="0">
              <a:spcBef>
                <a:spcPts val="0"/>
              </a:spcBef>
              <a:buNone/>
              <a:defRPr sz="1000" baseline="0"/>
            </a:lvl1pPr>
          </a:lstStyle>
          <a:p>
            <a:pPr lvl="0"/>
            <a:endParaRPr lang="en-GB" dirty="0"/>
          </a:p>
          <a:p>
            <a:r>
              <a:rPr lang="en-GB" dirty="0"/>
              <a:t>Job code/copyright/date of prep etc to go here</a:t>
            </a:r>
          </a:p>
        </p:txBody>
      </p:sp>
      <p:sp>
        <p:nvSpPr>
          <p:cNvPr id="12" name="Subtitle 2">
            <a:extLst>
              <a:ext uri="{FF2B5EF4-FFF2-40B4-BE49-F238E27FC236}">
                <a16:creationId xmlns:a16="http://schemas.microsoft.com/office/drawing/2014/main" id="{B537A10E-A309-4C24-989A-3472EB529877}"/>
              </a:ext>
            </a:extLst>
          </p:cNvPr>
          <p:cNvSpPr>
            <a:spLocks noGrp="1"/>
          </p:cNvSpPr>
          <p:nvPr>
            <p:ph type="subTitle" idx="1"/>
          </p:nvPr>
        </p:nvSpPr>
        <p:spPr>
          <a:xfrm>
            <a:off x="3347864" y="1266475"/>
            <a:ext cx="5464992" cy="794373"/>
          </a:xfrm>
        </p:spPr>
        <p:txBody>
          <a:bodyPr anchor="t">
            <a:noAutofit/>
          </a:bodyPr>
          <a:lstStyle>
            <a:lvl1pPr marL="0" indent="0" algn="r">
              <a:buNone/>
              <a:defRPr sz="4000" b="0">
                <a:solidFill>
                  <a:schemeClr val="accent1"/>
                </a:solidFill>
              </a:defRPr>
            </a:lvl1pPr>
          </a:lstStyle>
          <a:p>
            <a:endParaRPr lang="en-GB" dirty="0"/>
          </a:p>
        </p:txBody>
      </p:sp>
      <p:sp>
        <p:nvSpPr>
          <p:cNvPr id="13" name="Title 1">
            <a:extLst>
              <a:ext uri="{FF2B5EF4-FFF2-40B4-BE49-F238E27FC236}">
                <a16:creationId xmlns:a16="http://schemas.microsoft.com/office/drawing/2014/main" id="{A768788C-CD5D-4ED8-B8DC-0F8BE230A543}"/>
              </a:ext>
            </a:extLst>
          </p:cNvPr>
          <p:cNvSpPr>
            <a:spLocks noGrp="1"/>
          </p:cNvSpPr>
          <p:nvPr>
            <p:ph type="ctrTitle" hasCustomPrompt="1"/>
          </p:nvPr>
        </p:nvSpPr>
        <p:spPr>
          <a:xfrm>
            <a:off x="323528" y="260648"/>
            <a:ext cx="8489328" cy="943200"/>
          </a:xfrm>
        </p:spPr>
        <p:txBody>
          <a:bodyPr anchor="b">
            <a:normAutofit/>
          </a:bodyPr>
          <a:lstStyle>
            <a:lvl1pPr algn="r">
              <a:defRPr sz="3200" b="0">
                <a:solidFill>
                  <a:schemeClr val="accent1"/>
                </a:solidFill>
              </a:defRPr>
            </a:lvl1pPr>
          </a:lstStyle>
          <a:p>
            <a:r>
              <a:rPr lang="en-GB" dirty="0"/>
              <a:t>Presentation title to go here</a:t>
            </a:r>
          </a:p>
        </p:txBody>
      </p:sp>
      <p:pic>
        <p:nvPicPr>
          <p:cNvPr id="16" name="Picture 15">
            <a:extLst>
              <a:ext uri="{FF2B5EF4-FFF2-40B4-BE49-F238E27FC236}">
                <a16:creationId xmlns:a16="http://schemas.microsoft.com/office/drawing/2014/main" id="{28B87EDD-07BB-467B-A483-F687D9428D0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5395" y="5733256"/>
            <a:ext cx="1918843" cy="972343"/>
          </a:xfrm>
          <a:prstGeom prst="rect">
            <a:avLst/>
          </a:prstGeom>
        </p:spPr>
      </p:pic>
    </p:spTree>
    <p:extLst>
      <p:ext uri="{BB962C8B-B14F-4D97-AF65-F5344CB8AC3E}">
        <p14:creationId xmlns:p14="http://schemas.microsoft.com/office/powerpoint/2010/main" val="3596374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1048" y="3032384"/>
            <a:ext cx="8498632" cy="1362075"/>
          </a:xfrm>
        </p:spPr>
        <p:txBody>
          <a:bodyPr anchor="b">
            <a:normAutofit/>
          </a:bodyPr>
          <a:lstStyle>
            <a:lvl1pPr algn="r">
              <a:defRPr sz="3600" b="0" cap="none">
                <a:solidFill>
                  <a:srgbClr val="004B87"/>
                </a:solidFill>
              </a:defRPr>
            </a:lvl1pPr>
          </a:lstStyle>
          <a:p>
            <a:r>
              <a:rPr lang="en-US" dirty="0"/>
              <a:t>Click to edit master title style</a:t>
            </a:r>
            <a:endParaRPr lang="en-GB" dirty="0"/>
          </a:p>
        </p:txBody>
      </p:sp>
      <p:sp>
        <p:nvSpPr>
          <p:cNvPr id="3" name="Text Placeholder 2"/>
          <p:cNvSpPr>
            <a:spLocks noGrp="1"/>
          </p:cNvSpPr>
          <p:nvPr>
            <p:ph type="body" idx="1" hasCustomPrompt="1"/>
          </p:nvPr>
        </p:nvSpPr>
        <p:spPr>
          <a:xfrm>
            <a:off x="2033384" y="4509213"/>
            <a:ext cx="6836296" cy="1500187"/>
          </a:xfrm>
        </p:spPr>
        <p:txBody>
          <a:bodyPr anchor="t">
            <a:normAutofit/>
          </a:bodyPr>
          <a:lstStyle>
            <a:lvl1pPr marL="0" indent="0" algn="r">
              <a:buNone/>
              <a:defRPr sz="2400">
                <a:solidFill>
                  <a:srgbClr val="004B8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51AAE498-473E-420D-BBF6-000ECD735FF3}"/>
              </a:ext>
            </a:extLst>
          </p:cNvPr>
          <p:cNvCxnSpPr>
            <a:cxnSpLocks/>
          </p:cNvCxnSpPr>
          <p:nvPr userDrawn="1"/>
        </p:nvCxnSpPr>
        <p:spPr>
          <a:xfrm>
            <a:off x="274320" y="4459976"/>
            <a:ext cx="8595360" cy="0"/>
          </a:xfrm>
          <a:prstGeom prst="line">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8912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7"/>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
        <p:nvSpPr>
          <p:cNvPr id="6" name="Content Placeholder 2">
            <a:extLst>
              <a:ext uri="{FF2B5EF4-FFF2-40B4-BE49-F238E27FC236}">
                <a16:creationId xmlns:a16="http://schemas.microsoft.com/office/drawing/2014/main" id="{8AC1B916-9C2F-4F87-9F00-8355A30EF037}"/>
              </a:ext>
            </a:extLst>
          </p:cNvPr>
          <p:cNvSpPr>
            <a:spLocks noGrp="1"/>
          </p:cNvSpPr>
          <p:nvPr>
            <p:ph sz="half" idx="1"/>
          </p:nvPr>
        </p:nvSpPr>
        <p:spPr>
          <a:xfrm>
            <a:off x="319314" y="1340768"/>
            <a:ext cx="85068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4987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9314" y="1340769"/>
            <a:ext cx="4180678"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5086" y="1340769"/>
            <a:ext cx="4179600" cy="4622400"/>
          </a:xfrm>
        </p:spPr>
        <p:txBody>
          <a:bodyPr>
            <a:normAutofit/>
          </a:bodyPr>
          <a:lstStyle>
            <a:lvl1pPr>
              <a:buClr>
                <a:srgbClr val="004B87"/>
              </a:buCl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640F5D30-516D-45B1-A9E5-12E0CA67E86C}"/>
              </a:ext>
            </a:extLst>
          </p:cNvPr>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10" name="Text Placeholder 7">
            <a:extLst>
              <a:ext uri="{FF2B5EF4-FFF2-40B4-BE49-F238E27FC236}">
                <a16:creationId xmlns:a16="http://schemas.microsoft.com/office/drawing/2014/main" id="{BF51C5F3-C12D-420E-A134-BD35D774E9AB}"/>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4205565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Text Placeholder 7">
            <a:extLst>
              <a:ext uri="{FF2B5EF4-FFF2-40B4-BE49-F238E27FC236}">
                <a16:creationId xmlns:a16="http://schemas.microsoft.com/office/drawing/2014/main" id="{09F7A6A2-DA56-4DBC-9B9E-4360FFB93F54}"/>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886722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0004A808-11AF-4286-85AC-FE28AB67FD77}"/>
              </a:ext>
            </a:extLst>
          </p:cNvPr>
          <p:cNvSpPr>
            <a:spLocks noGrp="1"/>
          </p:cNvSpPr>
          <p:nvPr>
            <p:ph type="body" sz="quarter" idx="10"/>
          </p:nvPr>
        </p:nvSpPr>
        <p:spPr>
          <a:xfrm>
            <a:off x="4925" y="6479931"/>
            <a:ext cx="7519403" cy="376990"/>
          </a:xfrm>
        </p:spPr>
        <p:txBody>
          <a:bodyPr lIns="144000" tIns="72000" rIns="144000" bIns="72000" anchor="b">
            <a:noAutofit/>
          </a:bodyPr>
          <a:lstStyle>
            <a:lvl1pPr marL="0" indent="0">
              <a:spcBef>
                <a:spcPts val="0"/>
              </a:spcBef>
              <a:buNone/>
              <a:defRPr sz="1000" baseline="0"/>
            </a:lvl1pPr>
          </a:lstStyle>
          <a:p>
            <a:pPr lvl="0"/>
            <a:endParaRPr lang="en-GB" dirty="0"/>
          </a:p>
          <a:p>
            <a:pPr lvl="0"/>
            <a:r>
              <a:rPr lang="en-GB" dirty="0"/>
              <a:t>References to go here</a:t>
            </a:r>
          </a:p>
        </p:txBody>
      </p:sp>
    </p:spTree>
    <p:extLst>
      <p:ext uri="{BB962C8B-B14F-4D97-AF65-F5344CB8AC3E}">
        <p14:creationId xmlns:p14="http://schemas.microsoft.com/office/powerpoint/2010/main" val="623201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A923FF5-F87A-4DD0-8EE7-F60C20411D1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 y="138043"/>
            <a:ext cx="9014235" cy="1042271"/>
          </a:xfrm>
          <a:prstGeom prst="rect">
            <a:avLst/>
          </a:prstGeom>
        </p:spPr>
      </p:pic>
      <p:sp>
        <p:nvSpPr>
          <p:cNvPr id="2" name="Title Placeholder 1"/>
          <p:cNvSpPr>
            <a:spLocks noGrp="1"/>
          </p:cNvSpPr>
          <p:nvPr>
            <p:ph type="title"/>
          </p:nvPr>
        </p:nvSpPr>
        <p:spPr>
          <a:xfrm>
            <a:off x="319314" y="140970"/>
            <a:ext cx="7637062" cy="76962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319314" y="1340768"/>
            <a:ext cx="8505372" cy="508640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C9949B95-F696-4035-B757-1DADB4EE655A}"/>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63802" y="6021288"/>
            <a:ext cx="1350435" cy="684311"/>
          </a:xfrm>
          <a:prstGeom prst="rect">
            <a:avLst/>
          </a:prstGeom>
        </p:spPr>
      </p:pic>
    </p:spTree>
    <p:extLst>
      <p:ext uri="{BB962C8B-B14F-4D97-AF65-F5344CB8AC3E}">
        <p14:creationId xmlns:p14="http://schemas.microsoft.com/office/powerpoint/2010/main" val="49943928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xStyles>
    <p:titleStyle>
      <a:lvl1pPr algn="l" defTabSz="914400" rtl="0" eaLnBrk="1" latinLnBrk="0" hangingPunct="1">
        <a:lnSpc>
          <a:spcPct val="90000"/>
        </a:lnSpc>
        <a:spcBef>
          <a:spcPct val="0"/>
        </a:spcBef>
        <a:buNone/>
        <a:defRPr sz="2800" b="0" kern="120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42950" indent="-285750" algn="l" defTabSz="914400" rtl="0" eaLnBrk="1" latinLnBrk="0" hangingPunct="1">
        <a:spcBef>
          <a:spcPct val="20000"/>
        </a:spcBef>
        <a:buClr>
          <a:srgbClr val="004B87"/>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rgbClr val="004B87"/>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Bef>
          <a:spcPct val="20000"/>
        </a:spcBef>
        <a:buClr>
          <a:srgbClr val="004B87"/>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slide" Target="slide39.xml"/><Relationship Id="rId13" Type="http://schemas.openxmlformats.org/officeDocument/2006/relationships/slide" Target="slide5.xml"/><Relationship Id="rId3" Type="http://schemas.openxmlformats.org/officeDocument/2006/relationships/slide" Target="slide32.xml"/><Relationship Id="rId7" Type="http://schemas.openxmlformats.org/officeDocument/2006/relationships/slide" Target="slide35.xml"/><Relationship Id="rId12" Type="http://schemas.openxmlformats.org/officeDocument/2006/relationships/slide" Target="slide45.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55.xml"/><Relationship Id="rId5" Type="http://schemas.openxmlformats.org/officeDocument/2006/relationships/slide" Target="slide16.xml"/><Relationship Id="rId10" Type="http://schemas.openxmlformats.org/officeDocument/2006/relationships/slide" Target="slide53.xml"/><Relationship Id="rId4" Type="http://schemas.openxmlformats.org/officeDocument/2006/relationships/slide" Target="slide14.xml"/><Relationship Id="rId9" Type="http://schemas.openxmlformats.org/officeDocument/2006/relationships/slide" Target="slide52.xml"/><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hyperlink" Target="http://www.easl.eu/research/our-contributions/clinical-practice-guidelines"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slidedeck_feedback@easloffice.eu"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2.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6.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691B33EC-B0CA-4303-A37A-1D53D74DFD9E}"/>
              </a:ext>
            </a:extLst>
          </p:cNvPr>
          <p:cNvSpPr>
            <a:spLocks noGrp="1"/>
          </p:cNvSpPr>
          <p:nvPr>
            <p:ph type="subTitle" idx="1"/>
          </p:nvPr>
        </p:nvSpPr>
        <p:spPr/>
        <p:txBody>
          <a:bodyPr/>
          <a:lstStyle/>
          <a:p>
            <a:r>
              <a:rPr lang="en-US" dirty="0"/>
              <a:t>Vascular diseases of </a:t>
            </a:r>
            <a:r>
              <a:rPr lang="en-US"/>
              <a:t>the liver</a:t>
            </a:r>
            <a:endParaRPr lang="en-GB" dirty="0"/>
          </a:p>
        </p:txBody>
      </p:sp>
      <p:sp>
        <p:nvSpPr>
          <p:cNvPr id="7" name="Title 6">
            <a:extLst>
              <a:ext uri="{FF2B5EF4-FFF2-40B4-BE49-F238E27FC236}">
                <a16:creationId xmlns:a16="http://schemas.microsoft.com/office/drawing/2014/main" id="{EF89CA09-772E-4495-BCB3-7847A1367372}"/>
              </a:ext>
            </a:extLst>
          </p:cNvPr>
          <p:cNvSpPr>
            <a:spLocks noGrp="1"/>
          </p:cNvSpPr>
          <p:nvPr>
            <p:ph type="ctrTitle"/>
          </p:nvPr>
        </p:nvSpPr>
        <p:spPr/>
        <p:txBody>
          <a:bodyPr/>
          <a:lstStyle/>
          <a:p>
            <a:r>
              <a:rPr lang="en-US" dirty="0"/>
              <a:t>Clinical Practice Guidelines</a:t>
            </a:r>
            <a:endParaRPr lang="en-GB" dirty="0"/>
          </a:p>
        </p:txBody>
      </p:sp>
    </p:spTree>
    <p:extLst>
      <p:ext uri="{BB962C8B-B14F-4D97-AF65-F5344CB8AC3E}">
        <p14:creationId xmlns:p14="http://schemas.microsoft.com/office/powerpoint/2010/main" val="18008921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Guidelines</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dirty="0"/>
              <a:t>Key recommendations</a:t>
            </a:r>
          </a:p>
        </p:txBody>
      </p:sp>
    </p:spTree>
    <p:extLst>
      <p:ext uri="{BB962C8B-B14F-4D97-AF65-F5344CB8AC3E}">
        <p14:creationId xmlns:p14="http://schemas.microsoft.com/office/powerpoint/2010/main" val="3719426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5051501-574F-4EC7-8742-AB7140BB7D87}"/>
              </a:ext>
            </a:extLst>
          </p:cNvPr>
          <p:cNvSpPr>
            <a:spLocks noGrp="1"/>
          </p:cNvSpPr>
          <p:nvPr>
            <p:ph sz="half" idx="1"/>
          </p:nvPr>
        </p:nvSpPr>
        <p:spPr>
          <a:xfrm>
            <a:off x="319314" y="1340768"/>
            <a:ext cx="8506800" cy="4622400"/>
          </a:xfrm>
        </p:spPr>
        <p:txBody>
          <a:bodyPr>
            <a:normAutofit/>
          </a:bodyPr>
          <a:lstStyle/>
          <a:p>
            <a:pPr>
              <a:buFont typeface="+mj-lt"/>
              <a:buAutoNum type="arabicPeriod"/>
            </a:pPr>
            <a:r>
              <a:rPr lang="en-US" sz="1800" dirty="0"/>
              <a:t>Splanchnic vein thrombosis in patients without underlying liver disease</a:t>
            </a:r>
          </a:p>
          <a:p>
            <a:pPr>
              <a:buFont typeface="+mj-lt"/>
              <a:buAutoNum type="arabicPeriod"/>
            </a:pPr>
            <a:r>
              <a:rPr lang="en-GB" sz="1800" dirty="0"/>
              <a:t>Budd–Chiari syndrome</a:t>
            </a:r>
            <a:endParaRPr lang="en-US" sz="1800" dirty="0"/>
          </a:p>
          <a:p>
            <a:pPr>
              <a:buFont typeface="+mj-lt"/>
              <a:buAutoNum type="arabicPeriod"/>
            </a:pPr>
            <a:r>
              <a:rPr lang="fr-FR" sz="1800" dirty="0"/>
              <a:t>Acute portal </a:t>
            </a:r>
            <a:r>
              <a:rPr lang="fr-FR" sz="1800" dirty="0" err="1"/>
              <a:t>vein</a:t>
            </a:r>
            <a:r>
              <a:rPr lang="fr-FR" sz="1800" dirty="0"/>
              <a:t> </a:t>
            </a:r>
            <a:r>
              <a:rPr lang="fr-FR" sz="1800" dirty="0" err="1"/>
              <a:t>thrombosis</a:t>
            </a:r>
            <a:r>
              <a:rPr lang="fr-FR" sz="1800" dirty="0"/>
              <a:t> (non-</a:t>
            </a:r>
            <a:r>
              <a:rPr lang="fr-FR" sz="1800" dirty="0" err="1"/>
              <a:t>cirrhotic</a:t>
            </a:r>
            <a:r>
              <a:rPr lang="fr-FR" sz="1800" dirty="0"/>
              <a:t>, non-</a:t>
            </a:r>
            <a:r>
              <a:rPr lang="fr-FR" sz="1800" dirty="0" err="1"/>
              <a:t>malignant</a:t>
            </a:r>
            <a:r>
              <a:rPr lang="fr-FR" sz="1800" dirty="0"/>
              <a:t>)</a:t>
            </a:r>
          </a:p>
          <a:p>
            <a:pPr>
              <a:buFont typeface="+mj-lt"/>
              <a:buAutoNum type="arabicPeriod"/>
            </a:pPr>
            <a:r>
              <a:rPr lang="fr-FR" sz="1800" err="1"/>
              <a:t>Extrahepatic</a:t>
            </a:r>
            <a:r>
              <a:rPr lang="fr-FR" sz="1800"/>
              <a:t> portal </a:t>
            </a:r>
            <a:r>
              <a:rPr lang="fr-FR" sz="1800" dirty="0" err="1"/>
              <a:t>vein</a:t>
            </a:r>
            <a:r>
              <a:rPr lang="fr-FR" sz="1800" dirty="0"/>
              <a:t> obstruction (non-</a:t>
            </a:r>
            <a:r>
              <a:rPr lang="fr-FR" sz="1800" dirty="0" err="1"/>
              <a:t>cirrhotic</a:t>
            </a:r>
            <a:r>
              <a:rPr lang="fr-FR" sz="1800" dirty="0"/>
              <a:t>, non-</a:t>
            </a:r>
            <a:r>
              <a:rPr lang="fr-FR" sz="1800" dirty="0" err="1"/>
              <a:t>malignant</a:t>
            </a:r>
            <a:r>
              <a:rPr lang="fr-FR" sz="1800" dirty="0"/>
              <a:t>)</a:t>
            </a:r>
          </a:p>
          <a:p>
            <a:pPr>
              <a:buFont typeface="+mj-lt"/>
              <a:buAutoNum type="arabicPeriod"/>
            </a:pPr>
            <a:r>
              <a:rPr lang="fr-FR" sz="1800" dirty="0" err="1"/>
              <a:t>Idiopathic</a:t>
            </a:r>
            <a:r>
              <a:rPr lang="fr-FR" sz="1800" dirty="0"/>
              <a:t> non-</a:t>
            </a:r>
            <a:r>
              <a:rPr lang="fr-FR" sz="1800" dirty="0" err="1"/>
              <a:t>cirrhotic</a:t>
            </a:r>
            <a:r>
              <a:rPr lang="fr-FR" sz="1800" dirty="0"/>
              <a:t> portal hypertension</a:t>
            </a:r>
          </a:p>
          <a:p>
            <a:pPr>
              <a:buFont typeface="+mj-lt"/>
              <a:buAutoNum type="arabicPeriod"/>
            </a:pPr>
            <a:r>
              <a:rPr lang="fr-FR" sz="1800" dirty="0" err="1"/>
              <a:t>Hepatic</a:t>
            </a:r>
            <a:r>
              <a:rPr lang="fr-FR" sz="1800" dirty="0"/>
              <a:t> </a:t>
            </a:r>
            <a:r>
              <a:rPr lang="fr-FR" sz="1800" dirty="0" err="1"/>
              <a:t>vascular</a:t>
            </a:r>
            <a:r>
              <a:rPr lang="fr-FR" sz="1800" dirty="0"/>
              <a:t> malformations in </a:t>
            </a:r>
            <a:r>
              <a:rPr lang="fr-FR" sz="1800" dirty="0" err="1"/>
              <a:t>hereditary</a:t>
            </a:r>
            <a:r>
              <a:rPr lang="fr-FR" sz="1800" dirty="0"/>
              <a:t> </a:t>
            </a:r>
            <a:r>
              <a:rPr lang="fr-FR" sz="1800" dirty="0" err="1"/>
              <a:t>haemorrhagic</a:t>
            </a:r>
            <a:r>
              <a:rPr lang="fr-FR" sz="1800" dirty="0"/>
              <a:t> </a:t>
            </a:r>
            <a:r>
              <a:rPr lang="fr-FR" sz="1800" dirty="0" err="1"/>
              <a:t>telangiectasia</a:t>
            </a:r>
            <a:endParaRPr lang="fr-FR" sz="1800" dirty="0"/>
          </a:p>
          <a:p>
            <a:pPr>
              <a:buFont typeface="+mj-lt"/>
              <a:buAutoNum type="arabicPeriod"/>
            </a:pPr>
            <a:r>
              <a:rPr lang="en-US" sz="1800" dirty="0"/>
              <a:t>Sinusoidal obstruction syndrome</a:t>
            </a:r>
          </a:p>
          <a:p>
            <a:pPr>
              <a:buFont typeface="+mj-lt"/>
              <a:buAutoNum type="arabicPeriod"/>
            </a:pPr>
            <a:r>
              <a:rPr lang="en-GB" sz="1800" dirty="0"/>
              <a:t>Cirrhosis as a prothrombotic condition: portal vein obstruction</a:t>
            </a:r>
          </a:p>
          <a:p>
            <a:pPr>
              <a:buFont typeface="+mj-lt"/>
              <a:buAutoNum type="arabicPeriod"/>
            </a:pPr>
            <a:r>
              <a:rPr lang="en-US" sz="1800" dirty="0"/>
              <a:t>Management of anticoagulation in patients with liver disease</a:t>
            </a:r>
          </a:p>
        </p:txBody>
      </p:sp>
      <p:sp>
        <p:nvSpPr>
          <p:cNvPr id="19" name="Rectangle 18">
            <a:hlinkClick r:id="rId3" action="ppaction://hlinksldjump"/>
            <a:extLst>
              <a:ext uri="{FF2B5EF4-FFF2-40B4-BE49-F238E27FC236}">
                <a16:creationId xmlns:a16="http://schemas.microsoft.com/office/drawing/2014/main" id="{429B5F97-BAFA-417E-8721-8E717CB37466}"/>
              </a:ext>
            </a:extLst>
          </p:cNvPr>
          <p:cNvSpPr/>
          <p:nvPr/>
        </p:nvSpPr>
        <p:spPr>
          <a:xfrm>
            <a:off x="675482" y="2357245"/>
            <a:ext cx="7585694"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8627810-3C36-4ED4-8398-6E0BF66F74B4}"/>
              </a:ext>
            </a:extLst>
          </p:cNvPr>
          <p:cNvSpPr>
            <a:spLocks noGrp="1"/>
          </p:cNvSpPr>
          <p:nvPr>
            <p:ph type="title"/>
          </p:nvPr>
        </p:nvSpPr>
        <p:spPr/>
        <p:txBody>
          <a:bodyPr/>
          <a:lstStyle/>
          <a:p>
            <a:r>
              <a:rPr lang="en-GB" dirty="0"/>
              <a:t>Topics</a:t>
            </a:r>
          </a:p>
        </p:txBody>
      </p:sp>
      <p:sp>
        <p:nvSpPr>
          <p:cNvPr id="9" name="Text Placeholder 8">
            <a:extLst>
              <a:ext uri="{FF2B5EF4-FFF2-40B4-BE49-F238E27FC236}">
                <a16:creationId xmlns:a16="http://schemas.microsoft.com/office/drawing/2014/main" id="{EA7F9A79-237B-4852-998A-811236B17A79}"/>
              </a:ext>
            </a:extLst>
          </p:cNvPr>
          <p:cNvSpPr>
            <a:spLocks noGrp="1"/>
          </p:cNvSpPr>
          <p:nvPr>
            <p:ph type="body" sz="quarter" idx="10"/>
          </p:nvPr>
        </p:nvSpPr>
        <p:spPr/>
        <p:txBody>
          <a:bodyPr/>
          <a:lstStyle/>
          <a:p>
            <a:endParaRPr lang="en-GB"/>
          </a:p>
        </p:txBody>
      </p:sp>
      <p:sp>
        <p:nvSpPr>
          <p:cNvPr id="6" name="TextBox 16">
            <a:extLst>
              <a:ext uri="{FF2B5EF4-FFF2-40B4-BE49-F238E27FC236}">
                <a16:creationId xmlns:a16="http://schemas.microsoft.com/office/drawing/2014/main" id="{B2A762BF-6D1F-4988-B725-74B29513DF93}"/>
              </a:ext>
            </a:extLst>
          </p:cNvPr>
          <p:cNvSpPr txBox="1"/>
          <p:nvPr/>
        </p:nvSpPr>
        <p:spPr>
          <a:xfrm>
            <a:off x="3577191" y="4778817"/>
            <a:ext cx="1989619" cy="523220"/>
          </a:xfrm>
          <a:prstGeom prst="rect">
            <a:avLst/>
          </a:prstGeom>
          <a:noFill/>
          <a:ln>
            <a:solidFill>
              <a:schemeClr val="accent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dirty="0"/>
              <a:t>Click on a topic to skip to that section</a:t>
            </a:r>
          </a:p>
        </p:txBody>
      </p:sp>
      <p:sp>
        <p:nvSpPr>
          <p:cNvPr id="10" name="Rectangle 9">
            <a:hlinkClick r:id="rId4" action="ppaction://hlinksldjump"/>
            <a:extLst>
              <a:ext uri="{FF2B5EF4-FFF2-40B4-BE49-F238E27FC236}">
                <a16:creationId xmlns:a16="http://schemas.microsoft.com/office/drawing/2014/main" id="{2C94293F-4C42-4149-8D69-F69C0A848927}"/>
              </a:ext>
            </a:extLst>
          </p:cNvPr>
          <p:cNvSpPr/>
          <p:nvPr/>
        </p:nvSpPr>
        <p:spPr>
          <a:xfrm>
            <a:off x="694946" y="1389888"/>
            <a:ext cx="7220617"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hlinkClick r:id="rId5" action="ppaction://hlinksldjump"/>
            <a:extLst>
              <a:ext uri="{FF2B5EF4-FFF2-40B4-BE49-F238E27FC236}">
                <a16:creationId xmlns:a16="http://schemas.microsoft.com/office/drawing/2014/main" id="{DE59D03C-0155-4083-9046-10A06078DB27}"/>
              </a:ext>
            </a:extLst>
          </p:cNvPr>
          <p:cNvSpPr/>
          <p:nvPr/>
        </p:nvSpPr>
        <p:spPr>
          <a:xfrm>
            <a:off x="675482" y="1722397"/>
            <a:ext cx="2464881"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hlinkClick r:id="rId6" action="ppaction://hlinksldjump"/>
            <a:extLst>
              <a:ext uri="{FF2B5EF4-FFF2-40B4-BE49-F238E27FC236}">
                <a16:creationId xmlns:a16="http://schemas.microsoft.com/office/drawing/2014/main" id="{429B5F97-BAFA-417E-8721-8E717CB37466}"/>
              </a:ext>
            </a:extLst>
          </p:cNvPr>
          <p:cNvSpPr/>
          <p:nvPr/>
        </p:nvSpPr>
        <p:spPr>
          <a:xfrm>
            <a:off x="675482" y="2027197"/>
            <a:ext cx="6048590"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hlinkClick r:id="rId7" action="ppaction://hlinksldjump"/>
            <a:extLst>
              <a:ext uri="{FF2B5EF4-FFF2-40B4-BE49-F238E27FC236}">
                <a16:creationId xmlns:a16="http://schemas.microsoft.com/office/drawing/2014/main" id="{02F1DE44-C1CE-4C25-BBF6-42922C8D2B15}"/>
              </a:ext>
            </a:extLst>
          </p:cNvPr>
          <p:cNvSpPr/>
          <p:nvPr/>
        </p:nvSpPr>
        <p:spPr>
          <a:xfrm>
            <a:off x="575893" y="5392800"/>
            <a:ext cx="6713609"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hlinkClick r:id="rId8" action="ppaction://hlinksldjump"/>
            <a:extLst>
              <a:ext uri="{FF2B5EF4-FFF2-40B4-BE49-F238E27FC236}">
                <a16:creationId xmlns:a16="http://schemas.microsoft.com/office/drawing/2014/main" id="{AC94B708-A25E-4D2B-BC3A-7D07AC7DB45B}"/>
              </a:ext>
            </a:extLst>
          </p:cNvPr>
          <p:cNvSpPr/>
          <p:nvPr/>
        </p:nvSpPr>
        <p:spPr>
          <a:xfrm>
            <a:off x="675483" y="2682979"/>
            <a:ext cx="4459935"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hlinkClick r:id="rId9" action="ppaction://hlinksldjump"/>
            <a:extLst>
              <a:ext uri="{FF2B5EF4-FFF2-40B4-BE49-F238E27FC236}">
                <a16:creationId xmlns:a16="http://schemas.microsoft.com/office/drawing/2014/main" id="{81E35906-0AFD-4B84-A2EA-ADF6027019B8}"/>
              </a:ext>
            </a:extLst>
          </p:cNvPr>
          <p:cNvSpPr/>
          <p:nvPr/>
        </p:nvSpPr>
        <p:spPr>
          <a:xfrm>
            <a:off x="675483" y="3329523"/>
            <a:ext cx="3439317"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hlinkClick r:id="rId10" action="ppaction://hlinksldjump"/>
            <a:extLst>
              <a:ext uri="{FF2B5EF4-FFF2-40B4-BE49-F238E27FC236}">
                <a16:creationId xmlns:a16="http://schemas.microsoft.com/office/drawing/2014/main" id="{0A1228E0-C93B-4AD4-91BC-2E605AAEFC94}"/>
              </a:ext>
            </a:extLst>
          </p:cNvPr>
          <p:cNvSpPr/>
          <p:nvPr/>
        </p:nvSpPr>
        <p:spPr>
          <a:xfrm>
            <a:off x="694947" y="3671269"/>
            <a:ext cx="7338709"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hlinkClick r:id="rId11" action="ppaction://hlinksldjump"/>
            <a:extLst>
              <a:ext uri="{FF2B5EF4-FFF2-40B4-BE49-F238E27FC236}">
                <a16:creationId xmlns:a16="http://schemas.microsoft.com/office/drawing/2014/main" id="{BC4C2D4C-5A5D-4FA9-8596-91A1C368E121}"/>
              </a:ext>
            </a:extLst>
          </p:cNvPr>
          <p:cNvSpPr/>
          <p:nvPr/>
        </p:nvSpPr>
        <p:spPr>
          <a:xfrm>
            <a:off x="694946" y="4001317"/>
            <a:ext cx="6546701" cy="310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12" action="ppaction://hlinksldjump"/>
            <a:extLst>
              <a:ext uri="{FF2B5EF4-FFF2-40B4-BE49-F238E27FC236}">
                <a16:creationId xmlns:a16="http://schemas.microsoft.com/office/drawing/2014/main" id="{72BA7FAD-D5C6-491D-B7B6-DB285ECEF57D}"/>
              </a:ext>
            </a:extLst>
          </p:cNvPr>
          <p:cNvSpPr/>
          <p:nvPr/>
        </p:nvSpPr>
        <p:spPr>
          <a:xfrm>
            <a:off x="675483" y="2971489"/>
            <a:ext cx="7585693" cy="3550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0" name="Picture 19">
            <a:hlinkClick r:id="rId13" action="ppaction://hlinksldjump"/>
            <a:extLst>
              <a:ext uri="{FF2B5EF4-FFF2-40B4-BE49-F238E27FC236}">
                <a16:creationId xmlns:a16="http://schemas.microsoft.com/office/drawing/2014/main" id="{B8E7AC40-D94C-4DE3-BE9C-D47D38C6BFA4}"/>
              </a:ext>
            </a:extLst>
          </p:cNvPr>
          <p:cNvPicPr>
            <a:picLocks noChangeAspect="1"/>
          </p:cNvPicPr>
          <p:nvPr/>
        </p:nvPicPr>
        <p:blipFill rotWithShape="1">
          <a:blip r:embed="rId1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25853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Aetiology of SVT in patients without liver disease</a:t>
            </a:r>
          </a:p>
        </p:txBody>
      </p:sp>
      <p:sp>
        <p:nvSpPr>
          <p:cNvPr id="3" name="Text Placeholder 2"/>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normAutofit/>
          </a:bodyPr>
          <a:lstStyle/>
          <a:p>
            <a:r>
              <a:rPr lang="en-GB" dirty="0"/>
              <a:t>Splanchnic vein thrombosis includes</a:t>
            </a:r>
          </a:p>
          <a:p>
            <a:pPr lvl="1"/>
            <a:r>
              <a:rPr lang="en-GB" dirty="0" err="1"/>
              <a:t>Budd</a:t>
            </a:r>
            <a:r>
              <a:rPr lang="en-GB" dirty="0" err="1">
                <a:sym typeface="Symbol" panose="05050102010706020507" pitchFamily="18" charset="2"/>
              </a:rPr>
              <a:t></a:t>
            </a:r>
            <a:r>
              <a:rPr lang="en-GB" dirty="0" err="1"/>
              <a:t>Chiari</a:t>
            </a:r>
            <a:r>
              <a:rPr lang="en-GB" dirty="0"/>
              <a:t> syndrome (thrombosis of the hepatic venous system)</a:t>
            </a:r>
          </a:p>
          <a:p>
            <a:pPr lvl="1"/>
            <a:r>
              <a:rPr lang="en-GB" dirty="0"/>
              <a:t>Portal vein thrombosis</a:t>
            </a:r>
          </a:p>
          <a:p>
            <a:r>
              <a:rPr lang="en-GB" dirty="0"/>
              <a:t>Both conditions are caused by uncommon pro-thrombotic disorders</a:t>
            </a:r>
          </a:p>
          <a:p>
            <a:pPr lvl="1"/>
            <a:r>
              <a:rPr lang="en-GB" dirty="0"/>
              <a:t>Myeloproliferative neoplasms are the leading cause</a:t>
            </a:r>
          </a:p>
          <a:p>
            <a:pPr lvl="1"/>
            <a:r>
              <a:rPr lang="en-GB" dirty="0"/>
              <a:t>Thrombophilia</a:t>
            </a:r>
          </a:p>
          <a:p>
            <a:pPr lvl="1"/>
            <a:r>
              <a:rPr lang="en-GB" dirty="0"/>
              <a:t>Other local and systemic factors</a:t>
            </a:r>
          </a:p>
          <a:p>
            <a:pPr lvl="1"/>
            <a:endParaRPr lang="en-GB" dirty="0"/>
          </a:p>
          <a:p>
            <a:r>
              <a:rPr lang="en-GB" dirty="0"/>
              <a:t>Aetiology of BCS and PVT is often multifactorial</a:t>
            </a:r>
          </a:p>
          <a:p>
            <a:pPr lvl="1"/>
            <a:r>
              <a:rPr lang="en-GB" dirty="0"/>
              <a:t>EN-Vie study: ≥2 factors in 46% and 10% of patients, respectively</a:t>
            </a:r>
          </a:p>
          <a:p>
            <a:pPr lvl="1"/>
            <a:r>
              <a:rPr lang="en-GB" dirty="0"/>
              <a:t>In &gt;60% of patients with SVT with inherited thrombophilia, an additional risk factor was found</a:t>
            </a:r>
          </a:p>
          <a:p>
            <a:pPr lvl="1"/>
            <a:endParaRPr lang="en-GB" sz="2000" dirty="0"/>
          </a:p>
        </p:txBody>
      </p:sp>
      <p:pic>
        <p:nvPicPr>
          <p:cNvPr id="6" name="Picture 5">
            <a:hlinkClick r:id="rId3" action="ppaction://hlinksldjump"/>
            <a:extLst>
              <a:ext uri="{FF2B5EF4-FFF2-40B4-BE49-F238E27FC236}">
                <a16:creationId xmlns:a16="http://schemas.microsoft.com/office/drawing/2014/main" id="{7C586E6A-7600-43C1-B2DB-3FDF3EF4566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306095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7F070-80B3-491C-9CA1-CAAE2533A212}"/>
              </a:ext>
            </a:extLst>
          </p:cNvPr>
          <p:cNvSpPr>
            <a:spLocks noGrp="1"/>
          </p:cNvSpPr>
          <p:nvPr>
            <p:ph type="title"/>
          </p:nvPr>
        </p:nvSpPr>
        <p:spPr/>
        <p:txBody>
          <a:bodyPr>
            <a:normAutofit/>
          </a:bodyPr>
          <a:lstStyle/>
          <a:p>
            <a:r>
              <a:rPr lang="en-GB" sz="2800" dirty="0"/>
              <a:t>Risk factors in BCS and </a:t>
            </a:r>
            <a:r>
              <a:rPr lang="en-US" sz="2800" dirty="0"/>
              <a:t>PVT</a:t>
            </a:r>
            <a:endParaRPr lang="en-GB" sz="2800" dirty="0"/>
          </a:p>
        </p:txBody>
      </p:sp>
      <p:sp>
        <p:nvSpPr>
          <p:cNvPr id="3" name="Text Placeholder 2">
            <a:extLst>
              <a:ext uri="{FF2B5EF4-FFF2-40B4-BE49-F238E27FC236}">
                <a16:creationId xmlns:a16="http://schemas.microsoft.com/office/drawing/2014/main" id="{E6F4A368-2CC9-4E6D-8BD6-9D9C1E497F3F}"/>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pic>
        <p:nvPicPr>
          <p:cNvPr id="6" name="Picture 5">
            <a:hlinkClick r:id="rId3" action="ppaction://hlinksldjump"/>
            <a:extLst>
              <a:ext uri="{FF2B5EF4-FFF2-40B4-BE49-F238E27FC236}">
                <a16:creationId xmlns:a16="http://schemas.microsoft.com/office/drawing/2014/main" id="{E6F34069-AF93-420E-9710-77BD0B5466A6}"/>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Content Placeholder 6">
            <a:extLst>
              <a:ext uri="{FF2B5EF4-FFF2-40B4-BE49-F238E27FC236}">
                <a16:creationId xmlns:a16="http://schemas.microsoft.com/office/drawing/2014/main" id="{EF8C9A1C-2812-4824-82F1-8ED67511AB73}"/>
              </a:ext>
            </a:extLst>
          </p:cNvPr>
          <p:cNvGraphicFramePr>
            <a:graphicFrameLocks/>
          </p:cNvGraphicFramePr>
          <p:nvPr>
            <p:extLst>
              <p:ext uri="{D42A27DB-BD31-4B8C-83A1-F6EECF244321}">
                <p14:modId xmlns:p14="http://schemas.microsoft.com/office/powerpoint/2010/main" val="1244816182"/>
              </p:ext>
            </p:extLst>
          </p:nvPr>
        </p:nvGraphicFramePr>
        <p:xfrm>
          <a:off x="765439" y="1621056"/>
          <a:ext cx="7299060" cy="3200400"/>
        </p:xfrm>
        <a:graphic>
          <a:graphicData uri="http://schemas.openxmlformats.org/drawingml/2006/table">
            <a:tbl>
              <a:tblPr firstRow="1" bandRow="1">
                <a:tableStyleId>{5C22544A-7EE6-4342-B048-85BDC9FD1C3A}</a:tableStyleId>
              </a:tblPr>
              <a:tblGrid>
                <a:gridCol w="2550517">
                  <a:extLst>
                    <a:ext uri="{9D8B030D-6E8A-4147-A177-3AD203B41FA5}">
                      <a16:colId xmlns:a16="http://schemas.microsoft.com/office/drawing/2014/main" val="20000"/>
                    </a:ext>
                  </a:extLst>
                </a:gridCol>
                <a:gridCol w="1804403">
                  <a:extLst>
                    <a:ext uri="{9D8B030D-6E8A-4147-A177-3AD203B41FA5}">
                      <a16:colId xmlns:a16="http://schemas.microsoft.com/office/drawing/2014/main" val="20001"/>
                    </a:ext>
                  </a:extLst>
                </a:gridCol>
                <a:gridCol w="2944140">
                  <a:extLst>
                    <a:ext uri="{9D8B030D-6E8A-4147-A177-3AD203B41FA5}">
                      <a16:colId xmlns:a16="http://schemas.microsoft.com/office/drawing/2014/main" val="434554785"/>
                    </a:ext>
                  </a:extLst>
                </a:gridCol>
              </a:tblGrid>
              <a:tr h="0">
                <a:tc>
                  <a:txBody>
                    <a:bodyPr/>
                    <a:lstStyle/>
                    <a:p>
                      <a:r>
                        <a:rPr lang="en-GB" sz="1400" dirty="0"/>
                        <a:t>Risk factor</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1400" dirty="0"/>
                        <a:t>BCS frequency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t>PVT frequency (%)</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0">
                <a:tc>
                  <a:txBody>
                    <a:bodyPr/>
                    <a:lstStyle/>
                    <a:p>
                      <a:r>
                        <a:rPr lang="en-GB" sz="1400" dirty="0"/>
                        <a:t>Thrombophilia</a:t>
                      </a:r>
                    </a:p>
                    <a:p>
                      <a:pPr marL="342900" indent="0"/>
                      <a:r>
                        <a:rPr lang="en-GB" sz="1400" b="0" i="0" u="none" strike="noStrike" kern="1200" baseline="0" dirty="0">
                          <a:solidFill>
                            <a:schemeClr val="dk1"/>
                          </a:solidFill>
                          <a:latin typeface="+mn-lt"/>
                          <a:ea typeface="+mn-ea"/>
                          <a:cs typeface="+mn-cs"/>
                        </a:rPr>
                        <a:t>Inherited</a:t>
                      </a:r>
                    </a:p>
                    <a:p>
                      <a:pPr marL="342900" indent="0"/>
                      <a:r>
                        <a:rPr lang="en-GB" sz="1400" b="0" i="0" u="none" strike="noStrike" kern="1200" baseline="0" dirty="0">
                          <a:solidFill>
                            <a:schemeClr val="dk1"/>
                          </a:solidFill>
                          <a:latin typeface="+mn-lt"/>
                          <a:ea typeface="+mn-ea"/>
                          <a:cs typeface="+mn-cs"/>
                        </a:rPr>
                        <a:t>Acquired</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dirty="0"/>
                    </a:p>
                    <a:p>
                      <a:pPr algn="ctr"/>
                      <a:r>
                        <a:rPr lang="en-GB" sz="1400" dirty="0"/>
                        <a:t>21</a:t>
                      </a:r>
                    </a:p>
                    <a:p>
                      <a:pPr algn="ctr"/>
                      <a:r>
                        <a:rPr lang="en-GB" sz="1400" dirty="0"/>
                        <a:t>44</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400" b="0" i="0" u="none" strike="noStrike" kern="1200" baseline="0" dirty="0">
                        <a:solidFill>
                          <a:schemeClr val="dk1"/>
                        </a:solidFill>
                        <a:latin typeface="+mn-lt"/>
                        <a:ea typeface="+mn-ea"/>
                        <a:cs typeface="+mn-cs"/>
                      </a:endParaRPr>
                    </a:p>
                    <a:p>
                      <a:pPr algn="ctr"/>
                      <a:r>
                        <a:rPr lang="en-GB" sz="1400" b="0" i="0" u="none" strike="noStrike" kern="1200" baseline="0" dirty="0">
                          <a:solidFill>
                            <a:schemeClr val="dk1"/>
                          </a:solidFill>
                          <a:latin typeface="+mn-lt"/>
                          <a:ea typeface="+mn-ea"/>
                          <a:cs typeface="+mn-cs"/>
                        </a:rPr>
                        <a:t>35</a:t>
                      </a:r>
                    </a:p>
                    <a:p>
                      <a:pPr algn="ctr"/>
                      <a:r>
                        <a:rPr lang="en-GB" sz="1400" b="0" i="0" u="none" strike="noStrike" kern="1200" baseline="0" dirty="0">
                          <a:solidFill>
                            <a:schemeClr val="dk1"/>
                          </a:solidFill>
                          <a:latin typeface="+mn-lt"/>
                          <a:ea typeface="+mn-ea"/>
                          <a:cs typeface="+mn-cs"/>
                        </a:rPr>
                        <a:t>19</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r>
                        <a:rPr lang="en-GB" sz="1400" b="0" i="0" u="none" strike="noStrike" kern="1200" baseline="0" dirty="0">
                          <a:solidFill>
                            <a:schemeClr val="dk1"/>
                          </a:solidFill>
                          <a:latin typeface="+mn-lt"/>
                          <a:ea typeface="+mn-ea"/>
                          <a:cs typeface="+mn-cs"/>
                        </a:rPr>
                        <a:t>Myeloproliferative neoplasm</a:t>
                      </a:r>
                    </a:p>
                    <a:p>
                      <a:pPr marL="342900" indent="0"/>
                      <a:r>
                        <a:rPr lang="en-US" sz="1400" i="1" dirty="0">
                          <a:cs typeface="Arial" panose="020B0604020202020204" pitchFamily="34" charset="0"/>
                        </a:rPr>
                        <a:t>JAK2V617F</a:t>
                      </a:r>
                      <a:r>
                        <a:rPr lang="en-GB" sz="1400" dirty="0"/>
                        <a:t> positive</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49</a:t>
                      </a:r>
                    </a:p>
                    <a:p>
                      <a:pPr algn="ctr"/>
                      <a:r>
                        <a:rPr lang="en-GB" sz="1400" dirty="0"/>
                        <a:t>29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21</a:t>
                      </a:r>
                    </a:p>
                    <a:p>
                      <a:pPr algn="ctr"/>
                      <a:r>
                        <a:rPr lang="en-GB" sz="1400" dirty="0"/>
                        <a:t>16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131544">
                <a:tc>
                  <a:txBody>
                    <a:bodyPr/>
                    <a:lstStyle/>
                    <a:p>
                      <a:r>
                        <a:rPr lang="en-GB" sz="1400" b="0" i="0" u="none" strike="noStrike" kern="1200" baseline="0" dirty="0">
                          <a:solidFill>
                            <a:schemeClr val="dk1"/>
                          </a:solidFill>
                          <a:latin typeface="+mn-lt"/>
                          <a:ea typeface="+mn-ea"/>
                          <a:cs typeface="+mn-cs"/>
                        </a:rPr>
                        <a:t>Hormonal factors</a:t>
                      </a:r>
                    </a:p>
                    <a:p>
                      <a:pPr marL="342900" indent="0"/>
                      <a:r>
                        <a:rPr lang="en-GB" sz="1400" b="0" i="0" u="none" strike="noStrike" kern="1200" baseline="0" dirty="0">
                          <a:solidFill>
                            <a:schemeClr val="dk1"/>
                          </a:solidFill>
                          <a:latin typeface="+mn-lt"/>
                          <a:ea typeface="+mn-ea"/>
                          <a:cs typeface="+mn-cs"/>
                        </a:rPr>
                        <a:t>Oral contraceptives</a:t>
                      </a:r>
                    </a:p>
                    <a:p>
                      <a:pPr marL="342900" indent="0"/>
                      <a:r>
                        <a:rPr lang="en-GB" sz="1400" b="0" i="0" u="none" strike="noStrike" kern="1200" baseline="0" dirty="0">
                          <a:solidFill>
                            <a:schemeClr val="dk1"/>
                          </a:solidFill>
                          <a:latin typeface="+mn-lt"/>
                          <a:ea typeface="+mn-ea"/>
                          <a:cs typeface="+mn-cs"/>
                        </a:rPr>
                        <a:t>Pregnancy</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38</a:t>
                      </a:r>
                    </a:p>
                    <a:p>
                      <a:pPr algn="ctr"/>
                      <a:r>
                        <a:rPr lang="en-GB" sz="1400" dirty="0"/>
                        <a:t>33</a:t>
                      </a:r>
                    </a:p>
                    <a:p>
                      <a:pPr algn="ctr"/>
                      <a:r>
                        <a:rPr lang="en-GB" sz="1400" dirty="0"/>
                        <a:t>6</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44</a:t>
                      </a:r>
                    </a:p>
                    <a:p>
                      <a:pPr algn="ctr"/>
                      <a:r>
                        <a:rPr lang="en-GB" sz="1400" dirty="0"/>
                        <a:t>44</a:t>
                      </a:r>
                    </a:p>
                    <a:p>
                      <a:pPr algn="ctr"/>
                      <a:r>
                        <a:rPr lang="en-GB" sz="14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40205074"/>
                  </a:ext>
                </a:extLst>
              </a:tr>
              <a:tr h="0">
                <a:tc>
                  <a:txBody>
                    <a:bodyPr/>
                    <a:lstStyle/>
                    <a:p>
                      <a:r>
                        <a:rPr lang="en-GB" sz="1400" b="0" i="0" u="none" strike="noStrike" kern="1200" baseline="0" dirty="0">
                          <a:solidFill>
                            <a:schemeClr val="dk1"/>
                          </a:solidFill>
                          <a:latin typeface="+mn-lt"/>
                          <a:ea typeface="+mn-ea"/>
                          <a:cs typeface="+mn-cs"/>
                        </a:rPr>
                        <a:t>PNH</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19</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0">
                <a:tc>
                  <a:txBody>
                    <a:bodyPr/>
                    <a:lstStyle/>
                    <a:p>
                      <a:r>
                        <a:rPr lang="en-GB" sz="1400" b="0" i="0" u="none" strike="noStrike" kern="1200" baseline="0" dirty="0">
                          <a:solidFill>
                            <a:schemeClr val="dk1"/>
                          </a:solidFill>
                          <a:latin typeface="+mn-lt"/>
                          <a:ea typeface="+mn-ea"/>
                          <a:cs typeface="+mn-cs"/>
                        </a:rPr>
                        <a:t>Other systemic factors</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23</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ND</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0">
                <a:tc>
                  <a:txBody>
                    <a:bodyPr/>
                    <a:lstStyle/>
                    <a:p>
                      <a:r>
                        <a:rPr lang="en-GB" sz="1400" b="0" i="0" u="none" strike="noStrike" kern="1200" baseline="0" dirty="0">
                          <a:solidFill>
                            <a:schemeClr val="dk1"/>
                          </a:solidFill>
                          <a:latin typeface="+mn-lt"/>
                          <a:ea typeface="+mn-ea"/>
                          <a:cs typeface="+mn-cs"/>
                        </a:rPr>
                        <a:t>Local factors</a:t>
                      </a:r>
                      <a:endParaRPr lang="en-GB" sz="1400" dirty="0"/>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0</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400" dirty="0"/>
                        <a:t>21</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9155473"/>
                  </a:ext>
                </a:extLst>
              </a:tr>
            </a:tbl>
          </a:graphicData>
        </a:graphic>
      </p:graphicFrame>
    </p:spTree>
    <p:extLst>
      <p:ext uri="{BB962C8B-B14F-4D97-AF65-F5344CB8AC3E}">
        <p14:creationId xmlns:p14="http://schemas.microsoft.com/office/powerpoint/2010/main" val="1216392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Autofit/>
          </a:bodyPr>
          <a:lstStyle/>
          <a:p>
            <a:r>
              <a:rPr lang="en-US" dirty="0"/>
              <a:t>Investigations for splanchnic vein thrombosis</a:t>
            </a:r>
            <a:endParaRPr lang="en-GB"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8" name="Content Placeholder 3">
            <a:extLst>
              <a:ext uri="{FF2B5EF4-FFF2-40B4-BE49-F238E27FC236}">
                <a16:creationId xmlns:a16="http://schemas.microsoft.com/office/drawing/2014/main" id="{117FDABE-40DE-4D7F-833E-36198791BAF2}"/>
              </a:ext>
            </a:extLst>
          </p:cNvPr>
          <p:cNvSpPr>
            <a:spLocks noGrp="1"/>
          </p:cNvSpPr>
          <p:nvPr>
            <p:ph sz="half" idx="1"/>
          </p:nvPr>
        </p:nvSpPr>
        <p:spPr>
          <a:ln w="6350">
            <a:noFill/>
          </a:ln>
        </p:spPr>
        <p:txBody>
          <a:bodyPr/>
          <a:lstStyle/>
          <a:p>
            <a:r>
              <a:rPr lang="en-US" dirty="0"/>
              <a:t>In patients with SVT without an underlying liver disease,</a:t>
            </a:r>
            <a:br>
              <a:rPr lang="en-US" dirty="0"/>
            </a:br>
            <a:r>
              <a:rPr lang="en-US" dirty="0"/>
              <a:t>diagnosis of the underlying </a:t>
            </a:r>
            <a:r>
              <a:rPr lang="en-US" dirty="0" err="1"/>
              <a:t>aetiological</a:t>
            </a:r>
            <a:r>
              <a:rPr lang="en-US" dirty="0"/>
              <a:t> factors is important</a:t>
            </a:r>
          </a:p>
        </p:txBody>
      </p:sp>
      <p:pic>
        <p:nvPicPr>
          <p:cNvPr id="9" name="Picture 8">
            <a:hlinkClick r:id="rId3" action="ppaction://hlinksldjump"/>
            <a:extLst>
              <a:ext uri="{FF2B5EF4-FFF2-40B4-BE49-F238E27FC236}">
                <a16:creationId xmlns:a16="http://schemas.microsoft.com/office/drawing/2014/main" id="{DD509F1F-384B-483F-A965-4B7118AFE69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10" name="Table 9">
            <a:extLst>
              <a:ext uri="{FF2B5EF4-FFF2-40B4-BE49-F238E27FC236}">
                <a16:creationId xmlns:a16="http://schemas.microsoft.com/office/drawing/2014/main" id="{3FDB9355-DB91-4839-98DC-2CCC8796DF73}"/>
              </a:ext>
            </a:extLst>
          </p:cNvPr>
          <p:cNvGraphicFramePr>
            <a:graphicFrameLocks noGrp="1"/>
          </p:cNvGraphicFramePr>
          <p:nvPr>
            <p:extLst>
              <p:ext uri="{D42A27DB-BD31-4B8C-83A1-F6EECF244321}">
                <p14:modId xmlns:p14="http://schemas.microsoft.com/office/powerpoint/2010/main" val="4057832062"/>
              </p:ext>
            </p:extLst>
          </p:nvPr>
        </p:nvGraphicFramePr>
        <p:xfrm>
          <a:off x="759771" y="2268556"/>
          <a:ext cx="7304729" cy="342480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6024">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518458">
                <a:tc>
                  <a:txBody>
                    <a:bodyPr/>
                    <a:lstStyle/>
                    <a:p>
                      <a:pPr algn="l"/>
                      <a:r>
                        <a:rPr lang="en-GB" sz="1400" b="0" noProof="0" dirty="0">
                          <a:solidFill>
                            <a:schemeClr val="tx1"/>
                          </a:solidFill>
                          <a:latin typeface="Arial" panose="020B0604020202020204" pitchFamily="34" charset="0"/>
                          <a:cs typeface="Arial" panose="020B0604020202020204" pitchFamily="34" charset="0"/>
                        </a:rPr>
                        <a:t>Investigate patients with BCS and PVT for underlying local and systemic prothrombotic factors. Identification of one risk factor should not deter from looking for additional risk factors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noProof="0" dirty="0">
                          <a:solidFill>
                            <a:schemeClr val="tx1"/>
                          </a:solidFill>
                          <a:latin typeface="Arial" pitchFamily="34" charset="0"/>
                          <a:cs typeface="Arial" pitchFamily="34" charset="0"/>
                        </a:rPr>
                        <a:t>Work-up consists of diagnosis for inherited and acquired thrombophilia factors, </a:t>
                      </a:r>
                      <a:r>
                        <a:rPr lang="en-GB" sz="1400" b="0" i="0" noProof="0" dirty="0">
                          <a:solidFill>
                            <a:schemeClr val="tx1"/>
                          </a:solidFill>
                          <a:latin typeface="Arial" pitchFamily="34" charset="0"/>
                          <a:cs typeface="Arial" pitchFamily="34" charset="0"/>
                        </a:rPr>
                        <a:t>myeloproliferative neoplasms</a:t>
                      </a:r>
                      <a:r>
                        <a:rPr lang="en-GB" sz="1400" b="0" noProof="0" dirty="0">
                          <a:solidFill>
                            <a:schemeClr val="tx1"/>
                          </a:solidFill>
                          <a:latin typeface="Arial" pitchFamily="34" charset="0"/>
                          <a:cs typeface="Arial" pitchFamily="34" charset="0"/>
                        </a:rPr>
                        <a:t>, paroxysmal nocturnal haemoglobinuria and autoimmune disorders </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latin typeface="Arial" panose="020B0604020202020204" pitchFamily="34" charset="0"/>
                          <a:cs typeface="Arial" panose="020B0604020202020204" pitchFamily="34" charset="0"/>
                        </a:rPr>
                        <a:t>Investigate patients with both BCS and PVT for local risk factors, including intra-abdominal inflammatory conditions and abdominal malignancies </a:t>
                      </a:r>
                      <a:endParaRPr lang="en-GB" sz="14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5184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noProof="0" dirty="0">
                          <a:solidFill>
                            <a:schemeClr val="tx1"/>
                          </a:solidFill>
                          <a:latin typeface="Arial" panose="020B0604020202020204" pitchFamily="34" charset="0"/>
                          <a:cs typeface="Arial" panose="020B0604020202020204" pitchFamily="34" charset="0"/>
                        </a:rPr>
                        <a:t>Thrombophilia screening should include protein S, protein C and antithrombin levels, FVL mutation, prothrombin </a:t>
                      </a:r>
                      <a:r>
                        <a:rPr lang="en-US" sz="1400" b="0" i="1" noProof="0" dirty="0">
                          <a:solidFill>
                            <a:schemeClr val="tx1"/>
                          </a:solidFill>
                          <a:latin typeface="Arial" panose="020B0604020202020204" pitchFamily="34" charset="0"/>
                          <a:cs typeface="Arial" panose="020B0604020202020204" pitchFamily="34" charset="0"/>
                        </a:rPr>
                        <a:t>G20210A</a:t>
                      </a:r>
                      <a:r>
                        <a:rPr lang="en-US" sz="1400" b="0" noProof="0" dirty="0">
                          <a:solidFill>
                            <a:schemeClr val="tx1"/>
                          </a:solidFill>
                          <a:latin typeface="Arial" panose="020B0604020202020204" pitchFamily="34" charset="0"/>
                          <a:cs typeface="Arial" panose="020B0604020202020204" pitchFamily="34" charset="0"/>
                        </a:rPr>
                        <a:t> gene variant and antiphospholipid antibodies (APAs). In case of APA positivity, this should be repeated after 12 weeks </a:t>
                      </a:r>
                      <a:endParaRPr lang="en-GB" sz="1400" b="0" noProof="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1" name="Group 10">
            <a:extLst>
              <a:ext uri="{FF2B5EF4-FFF2-40B4-BE49-F238E27FC236}">
                <a16:creationId xmlns:a16="http://schemas.microsoft.com/office/drawing/2014/main" id="{B78ACAF4-8EE9-4FD6-91A9-E57758231E6F}"/>
              </a:ext>
            </a:extLst>
          </p:cNvPr>
          <p:cNvGrpSpPr/>
          <p:nvPr/>
        </p:nvGrpSpPr>
        <p:grpSpPr>
          <a:xfrm>
            <a:off x="4339160" y="2268556"/>
            <a:ext cx="3693418" cy="276999"/>
            <a:chOff x="4262958" y="3212976"/>
            <a:chExt cx="3693418" cy="276999"/>
          </a:xfrm>
        </p:grpSpPr>
        <p:sp>
          <p:nvSpPr>
            <p:cNvPr id="12" name="Rectangle 11">
              <a:extLst>
                <a:ext uri="{FF2B5EF4-FFF2-40B4-BE49-F238E27FC236}">
                  <a16:creationId xmlns:a16="http://schemas.microsoft.com/office/drawing/2014/main" id="{828355C5-E6B7-48CA-972A-2B15B88112F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Rectangle 12">
              <a:extLst>
                <a:ext uri="{FF2B5EF4-FFF2-40B4-BE49-F238E27FC236}">
                  <a16:creationId xmlns:a16="http://schemas.microsoft.com/office/drawing/2014/main" id="{34BE9ED4-7A26-4A24-AE2D-8D2C97207EC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4" name="TextBox 13">
              <a:extLst>
                <a:ext uri="{FF2B5EF4-FFF2-40B4-BE49-F238E27FC236}">
                  <a16:creationId xmlns:a16="http://schemas.microsoft.com/office/drawing/2014/main" id="{DDA9996C-2B22-4918-80FA-7B761851CC8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5" name="TextBox 14">
              <a:extLst>
                <a:ext uri="{FF2B5EF4-FFF2-40B4-BE49-F238E27FC236}">
                  <a16:creationId xmlns:a16="http://schemas.microsoft.com/office/drawing/2014/main" id="{31A1EE03-C202-4475-B53D-18D1224BEB8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12999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US" dirty="0"/>
              <a:t>Investigations for splanchnic vein thrombosis</a:t>
            </a:r>
            <a:endParaRPr lang="en-GB"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DAF7E56B-E828-498F-A248-1A1EA88A433A}"/>
              </a:ext>
            </a:extLst>
          </p:cNvPr>
          <p:cNvSpPr>
            <a:spLocks noGrp="1"/>
          </p:cNvSpPr>
          <p:nvPr>
            <p:ph sz="half" idx="1"/>
          </p:nvPr>
        </p:nvSpPr>
        <p:spPr/>
        <p:txBody>
          <a:bodyPr>
            <a:noAutofit/>
          </a:bodyPr>
          <a:lstStyle/>
          <a:p>
            <a:r>
              <a:rPr lang="en-US" dirty="0"/>
              <a:t>MPNs are a common underlying cause of abdominal vein thrombosis</a:t>
            </a:r>
          </a:p>
          <a:p>
            <a:pPr lvl="1"/>
            <a:r>
              <a:rPr lang="en-US" i="1" dirty="0">
                <a:cs typeface="Arial" panose="020B0604020202020204" pitchFamily="34" charset="0"/>
              </a:rPr>
              <a:t>JAK2V617F</a:t>
            </a:r>
            <a:r>
              <a:rPr lang="en-US" dirty="0">
                <a:cs typeface="Arial" panose="020B0604020202020204" pitchFamily="34" charset="0"/>
              </a:rPr>
              <a:t> mutation </a:t>
            </a:r>
            <a:r>
              <a:rPr lang="en-US" dirty="0"/>
              <a:t>is of major importance in the diagnostic strategy for MPN</a:t>
            </a:r>
            <a:endParaRPr lang="en-GB" dirty="0">
              <a:cs typeface="Arial" panose="020B0604020202020204" pitchFamily="34" charset="0"/>
            </a:endParaRPr>
          </a:p>
        </p:txBody>
      </p:sp>
      <p:pic>
        <p:nvPicPr>
          <p:cNvPr id="8" name="Picture 7">
            <a:hlinkClick r:id="rId3" action="ppaction://hlinksldjump"/>
            <a:extLst>
              <a:ext uri="{FF2B5EF4-FFF2-40B4-BE49-F238E27FC236}">
                <a16:creationId xmlns:a16="http://schemas.microsoft.com/office/drawing/2014/main" id="{F81C6BB0-BA0A-4C6F-87FC-515081AD438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9" name="Table 8">
            <a:extLst>
              <a:ext uri="{FF2B5EF4-FFF2-40B4-BE49-F238E27FC236}">
                <a16:creationId xmlns:a16="http://schemas.microsoft.com/office/drawing/2014/main" id="{6F43FF61-D7D4-4331-BFB4-ECA3E773C5BC}"/>
              </a:ext>
            </a:extLst>
          </p:cNvPr>
          <p:cNvGraphicFramePr>
            <a:graphicFrameLocks noGrp="1"/>
          </p:cNvGraphicFramePr>
          <p:nvPr>
            <p:extLst>
              <p:ext uri="{D42A27DB-BD31-4B8C-83A1-F6EECF244321}">
                <p14:modId xmlns:p14="http://schemas.microsoft.com/office/powerpoint/2010/main" val="2609830760"/>
              </p:ext>
            </p:extLst>
          </p:nvPr>
        </p:nvGraphicFramePr>
        <p:xfrm>
          <a:off x="759771" y="2462830"/>
          <a:ext cx="7304729" cy="257136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114540">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208102">
                <a:tc>
                  <a:txBody>
                    <a:bodyPr/>
                    <a:lstStyle/>
                    <a:p>
                      <a:pPr algn="l"/>
                      <a:r>
                        <a:rPr lang="en-GB" sz="1400" b="0" noProof="0" dirty="0">
                          <a:solidFill>
                            <a:schemeClr val="tx1"/>
                          </a:solidFill>
                          <a:latin typeface="Arial" panose="020B0604020202020204" pitchFamily="34" charset="0"/>
                          <a:cs typeface="Arial" panose="020B0604020202020204" pitchFamily="34" charset="0"/>
                        </a:rPr>
                        <a:t>Test for MPNs by testing for </a:t>
                      </a:r>
                      <a:r>
                        <a:rPr lang="en-GB" sz="1400" b="0" i="1" noProof="0" dirty="0">
                          <a:solidFill>
                            <a:schemeClr val="tx1"/>
                          </a:solidFill>
                          <a:latin typeface="Arial" panose="020B0604020202020204" pitchFamily="34" charset="0"/>
                          <a:cs typeface="Arial" panose="020B0604020202020204" pitchFamily="34" charset="0"/>
                        </a:rPr>
                        <a:t>JAK2V617F</a:t>
                      </a:r>
                      <a:r>
                        <a:rPr lang="en-GB" sz="1400" b="0" noProof="0" dirty="0">
                          <a:solidFill>
                            <a:schemeClr val="tx1"/>
                          </a:solidFill>
                          <a:latin typeface="Arial" panose="020B0604020202020204" pitchFamily="34" charset="0"/>
                          <a:cs typeface="Arial" panose="020B0604020202020204" pitchFamily="34" charset="0"/>
                        </a:rPr>
                        <a:t> mutation in SVT patients, and in individuals with normal peripheral </a:t>
                      </a:r>
                      <a:r>
                        <a:rPr lang="en-GB" sz="1400" noProof="0" dirty="0">
                          <a:latin typeface="Arial" panose="020B0604020202020204" pitchFamily="34" charset="0"/>
                          <a:cs typeface="Arial" panose="020B0604020202020204" pitchFamily="34" charset="0"/>
                        </a:rPr>
                        <a:t>blood cell counts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3792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Arial" panose="020B0604020202020204" pitchFamily="34" charset="0"/>
                          <a:ea typeface="+mn-ea"/>
                          <a:cs typeface="Arial" panose="020B0604020202020204" pitchFamily="34" charset="0"/>
                        </a:rPr>
                        <a:t>In JAK2V617F mutation-negative patients, calreticulin mutation screening should be performed and if both are negative, bone marrow histology should be considered. Patients have to be referred to a haematologist</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081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Arial" panose="020B0604020202020204" pitchFamily="34" charset="0"/>
                          <a:ea typeface="+mn-ea"/>
                          <a:cs typeface="Arial" panose="020B0604020202020204" pitchFamily="34" charset="0"/>
                        </a:rPr>
                        <a:t>Treat the underlying condition appropriately</a:t>
                      </a:r>
                      <a:endParaRPr lang="en-GB" sz="1400" b="0" kern="1200" noProof="0" dirty="0">
                        <a:solidFill>
                          <a:schemeClr val="tx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208102">
                <a:tc>
                  <a:txBody>
                    <a:bodyPr/>
                    <a:lstStyle/>
                    <a:p>
                      <a:r>
                        <a:rPr lang="en-GB" sz="1400" kern="1200" dirty="0">
                          <a:solidFill>
                            <a:schemeClr val="dk1"/>
                          </a:solidFill>
                          <a:latin typeface="Arial" panose="020B0604020202020204" pitchFamily="34" charset="0"/>
                          <a:ea typeface="+mn-ea"/>
                          <a:cs typeface="Arial" panose="020B0604020202020204" pitchFamily="34" charset="0"/>
                        </a:rPr>
                        <a:t>In </a:t>
                      </a:r>
                      <a:r>
                        <a:rPr lang="en-US" sz="1400" kern="1200" dirty="0">
                          <a:solidFill>
                            <a:schemeClr val="dk1"/>
                          </a:solidFill>
                          <a:latin typeface="Arial" panose="020B0604020202020204" pitchFamily="34" charset="0"/>
                          <a:ea typeface="+mn-ea"/>
                          <a:cs typeface="Arial" panose="020B0604020202020204" pitchFamily="34" charset="0"/>
                        </a:rPr>
                        <a:t>case of an underlying MPN, anticoagulant treatment should be given indefinitely for SVT patients</a:t>
                      </a:r>
                      <a:endParaRPr lang="en-GB" sz="1400" kern="1200" noProof="0" dirty="0">
                        <a:solidFill>
                          <a:schemeClr val="dk1"/>
                        </a:solidFill>
                        <a:latin typeface="Arial" panose="020B0604020202020204" pitchFamily="34" charset="0"/>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AAB73ECC-BFB7-4596-88C3-FD4FDBCFE89D}"/>
              </a:ext>
            </a:extLst>
          </p:cNvPr>
          <p:cNvGrpSpPr/>
          <p:nvPr/>
        </p:nvGrpSpPr>
        <p:grpSpPr>
          <a:xfrm>
            <a:off x="4339160" y="2462830"/>
            <a:ext cx="3693418" cy="276999"/>
            <a:chOff x="4262958" y="3212976"/>
            <a:chExt cx="3693418" cy="276999"/>
          </a:xfrm>
        </p:grpSpPr>
        <p:sp>
          <p:nvSpPr>
            <p:cNvPr id="11" name="Rectangle 10">
              <a:extLst>
                <a:ext uri="{FF2B5EF4-FFF2-40B4-BE49-F238E27FC236}">
                  <a16:creationId xmlns:a16="http://schemas.microsoft.com/office/drawing/2014/main" id="{9844AA3E-5887-4473-B13F-B9F99154595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5428ADEE-B4C9-4492-BE7A-124D88FEBE2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0C19EE3B-9B65-4445-882B-BE5307B5DD1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9C1D7ECE-DA09-49DF-A47C-63E2A308AC16}"/>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0879926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fontScale="90000"/>
          </a:bodyPr>
          <a:lstStyle/>
          <a:p>
            <a:r>
              <a:rPr lang="en-GB" sz="2800" dirty="0"/>
              <a:t>Budd–Chiari syndrome: Definition and diagnosis</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a:xfrm>
            <a:off x="319314" y="1340768"/>
            <a:ext cx="8506800" cy="4031873"/>
          </a:xfrm>
        </p:spPr>
        <p:txBody>
          <a:bodyPr>
            <a:spAutoFit/>
          </a:bodyPr>
          <a:lstStyle/>
          <a:p>
            <a:r>
              <a:rPr lang="en-US" dirty="0"/>
              <a:t>BCS is defined by the obstruction of hepatic venous outflow</a:t>
            </a:r>
          </a:p>
          <a:p>
            <a:pPr lvl="1"/>
            <a:r>
              <a:rPr lang="en-US" b="1" dirty="0">
                <a:solidFill>
                  <a:schemeClr val="accent1"/>
                </a:solidFill>
              </a:rPr>
              <a:t>Primary BCS</a:t>
            </a:r>
            <a:r>
              <a:rPr lang="en-US" dirty="0"/>
              <a:t>: caused by </a:t>
            </a:r>
            <a:r>
              <a:rPr lang="en-GB" dirty="0"/>
              <a:t>thrombosis</a:t>
            </a:r>
          </a:p>
          <a:p>
            <a:pPr lvl="2"/>
            <a:r>
              <a:rPr lang="en-US" dirty="0"/>
              <a:t>Western countries: pure hepatic vein thrombosis is the most common</a:t>
            </a:r>
          </a:p>
          <a:p>
            <a:pPr lvl="2"/>
            <a:r>
              <a:rPr lang="en-GB" dirty="0"/>
              <a:t>Asia: pure IVC or combined IVC/hepatic vein block predominates</a:t>
            </a:r>
          </a:p>
          <a:p>
            <a:pPr lvl="1"/>
            <a:r>
              <a:rPr lang="en-GB" b="1" dirty="0">
                <a:solidFill>
                  <a:schemeClr val="accent1"/>
                </a:solidFill>
              </a:rPr>
              <a:t>Secondary BCS</a:t>
            </a:r>
            <a:r>
              <a:rPr lang="en-GB" dirty="0"/>
              <a:t>: other causes, such as malignant invasion</a:t>
            </a:r>
            <a:endParaRPr lang="en-GB" b="1" dirty="0">
              <a:solidFill>
                <a:srgbClr val="FF0000"/>
              </a:solidFill>
            </a:endParaRPr>
          </a:p>
          <a:p>
            <a:pPr lvl="1"/>
            <a:endParaRPr lang="en-GB" dirty="0"/>
          </a:p>
          <a:p>
            <a:r>
              <a:rPr lang="en-GB" dirty="0"/>
              <a:t>Pathophysiological consequences of obstruction include:</a:t>
            </a:r>
          </a:p>
          <a:p>
            <a:pPr lvl="1"/>
            <a:r>
              <a:rPr lang="en-GB" dirty="0"/>
              <a:t>Sinusoidal congestion</a:t>
            </a:r>
          </a:p>
          <a:p>
            <a:pPr lvl="1"/>
            <a:r>
              <a:rPr lang="en-GB" dirty="0"/>
              <a:t>Liver ischaemia</a:t>
            </a:r>
          </a:p>
          <a:p>
            <a:pPr lvl="1"/>
            <a:r>
              <a:rPr lang="en-GB" dirty="0"/>
              <a:t>Hepatocellular necrosis</a:t>
            </a:r>
          </a:p>
          <a:p>
            <a:r>
              <a:rPr lang="en-GB" dirty="0"/>
              <a:t>Diagnosis requires unequivocal radiological confirmation of hepatic venous flow obstruction</a:t>
            </a:r>
            <a:endParaRPr lang="en-US" dirty="0"/>
          </a:p>
        </p:txBody>
      </p:sp>
      <p:pic>
        <p:nvPicPr>
          <p:cNvPr id="8" name="Picture 7">
            <a:hlinkClick r:id="rId3" action="ppaction://hlinksldjump"/>
            <a:extLst>
              <a:ext uri="{FF2B5EF4-FFF2-40B4-BE49-F238E27FC236}">
                <a16:creationId xmlns:a16="http://schemas.microsoft.com/office/drawing/2014/main" id="{BD7C59AE-5ADD-4EA2-89D9-B788AA6900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3353401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fontScale="90000"/>
          </a:bodyPr>
          <a:lstStyle/>
          <a:p>
            <a:r>
              <a:rPr lang="en-GB" sz="2800" dirty="0"/>
              <a:t>Budd–Chiari syndrome: Definition and diagnosis</a:t>
            </a:r>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a:xfrm>
            <a:off x="319314" y="1340768"/>
            <a:ext cx="8506800" cy="1655838"/>
          </a:xfrm>
        </p:spPr>
        <p:txBody>
          <a:bodyPr>
            <a:spAutoFit/>
          </a:bodyPr>
          <a:lstStyle/>
          <a:p>
            <a:r>
              <a:rPr lang="en-US" dirty="0"/>
              <a:t>BCS is defined by the obstruction of hepatic venous outflow</a:t>
            </a:r>
          </a:p>
          <a:p>
            <a:pPr lvl="1"/>
            <a:r>
              <a:rPr lang="en-US" b="1" dirty="0">
                <a:solidFill>
                  <a:schemeClr val="accent1"/>
                </a:solidFill>
              </a:rPr>
              <a:t>Primary BCS</a:t>
            </a:r>
            <a:r>
              <a:rPr lang="en-US" dirty="0"/>
              <a:t>: caused by </a:t>
            </a:r>
            <a:r>
              <a:rPr lang="en-GB" dirty="0"/>
              <a:t>thrombosis</a:t>
            </a:r>
          </a:p>
          <a:p>
            <a:pPr lvl="2"/>
            <a:r>
              <a:rPr lang="en-US" dirty="0"/>
              <a:t>Western countries: pure hepatic vein thrombosis is the most common</a:t>
            </a:r>
          </a:p>
          <a:p>
            <a:pPr lvl="2"/>
            <a:r>
              <a:rPr lang="en-GB" dirty="0"/>
              <a:t>Asia: pure IVC or combined IVC/hepatic vein block predominates</a:t>
            </a:r>
          </a:p>
          <a:p>
            <a:pPr lvl="1"/>
            <a:r>
              <a:rPr lang="en-GB" b="1" dirty="0">
                <a:solidFill>
                  <a:schemeClr val="accent1"/>
                </a:solidFill>
              </a:rPr>
              <a:t>Secondary BCS</a:t>
            </a:r>
            <a:r>
              <a:rPr lang="en-GB" dirty="0"/>
              <a:t>: other causes, such as malignant invasion</a:t>
            </a:r>
            <a:endParaRPr lang="en-GB" b="1" dirty="0">
              <a:solidFill>
                <a:srgbClr val="FF0000"/>
              </a:solidFill>
            </a:endParaRPr>
          </a:p>
        </p:txBody>
      </p:sp>
      <p:pic>
        <p:nvPicPr>
          <p:cNvPr id="8" name="Picture 7">
            <a:hlinkClick r:id="rId3" action="ppaction://hlinksldjump"/>
            <a:extLst>
              <a:ext uri="{FF2B5EF4-FFF2-40B4-BE49-F238E27FC236}">
                <a16:creationId xmlns:a16="http://schemas.microsoft.com/office/drawing/2014/main" id="{BD7C59AE-5ADD-4EA2-89D9-B788AA69004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031ACA82-579B-4844-9B16-5FC62DF5F22C}"/>
              </a:ext>
            </a:extLst>
          </p:cNvPr>
          <p:cNvGraphicFramePr>
            <a:graphicFrameLocks noGrp="1"/>
          </p:cNvGraphicFramePr>
          <p:nvPr>
            <p:extLst>
              <p:ext uri="{D42A27DB-BD31-4B8C-83A1-F6EECF244321}">
                <p14:modId xmlns:p14="http://schemas.microsoft.com/office/powerpoint/2010/main" val="1988702254"/>
              </p:ext>
            </p:extLst>
          </p:nvPr>
        </p:nvGraphicFramePr>
        <p:xfrm>
          <a:off x="755651" y="3663857"/>
          <a:ext cx="7308850" cy="214464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400" b="0" i="0" u="none" strike="noStrike" kern="1200" baseline="0" noProof="0" dirty="0">
                          <a:solidFill>
                            <a:schemeClr val="tx1"/>
                          </a:solidFill>
                          <a:latin typeface="+mn-lt"/>
                          <a:ea typeface="+mn-ea"/>
                          <a:cs typeface="+mn-cs"/>
                        </a:rPr>
                        <a:t>Consider diagnosis of BCS in any symptomatic or asymptomatic patient with acute or chronic liver disease</a:t>
                      </a:r>
                      <a:endParaRPr lang="en-GB" sz="1400" b="0" noProof="0" dirty="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400" b="0" i="0" u="none" strike="noStrike" kern="1200" baseline="0" noProof="0" dirty="0">
                          <a:solidFill>
                            <a:schemeClr val="tx1"/>
                          </a:solidFill>
                          <a:latin typeface="+mn-lt"/>
                          <a:ea typeface="+mn-ea"/>
                          <a:cs typeface="+mn-cs"/>
                        </a:rPr>
                        <a:t>Doppler ultrasound is the first line of investigation for BCS. MRI and CT have to be used for diagnostic confirmation</a:t>
                      </a:r>
                      <a:endParaRPr lang="en-GB" sz="1400" b="0" noProof="0" dirty="0">
                        <a:solidFill>
                          <a:schemeClr val="tx1"/>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400" b="0" i="0" u="none" strike="noStrike" kern="1200" baseline="0" noProof="0" dirty="0">
                          <a:solidFill>
                            <a:schemeClr val="tx1"/>
                          </a:solidFill>
                          <a:latin typeface="+mn-lt"/>
                          <a:ea typeface="+mn-ea"/>
                          <a:cs typeface="+mn-cs"/>
                        </a:rPr>
                        <a:t>Re-evaluate the patient with an expert radiologist in patients with negative imaging studies but a high suspicion of BCS</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chemeClr val="tx1"/>
                          </a:solidFill>
                          <a:latin typeface="+mn-lt"/>
                          <a:ea typeface="+mn-ea"/>
                          <a:cs typeface="+mn-cs"/>
                        </a:rPr>
                        <a:t>Refer patients with BCS to expert centres</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936768D5-9D4F-4847-B2C0-F2A016D32C4A}"/>
              </a:ext>
            </a:extLst>
          </p:cNvPr>
          <p:cNvGrpSpPr/>
          <p:nvPr/>
        </p:nvGrpSpPr>
        <p:grpSpPr>
          <a:xfrm>
            <a:off x="4335040" y="3663857"/>
            <a:ext cx="3693418" cy="276999"/>
            <a:chOff x="4262958" y="3212976"/>
            <a:chExt cx="3693418" cy="276999"/>
          </a:xfrm>
        </p:grpSpPr>
        <p:sp>
          <p:nvSpPr>
            <p:cNvPr id="10" name="Rectangle 9">
              <a:extLst>
                <a:ext uri="{FF2B5EF4-FFF2-40B4-BE49-F238E27FC236}">
                  <a16:creationId xmlns:a16="http://schemas.microsoft.com/office/drawing/2014/main" id="{8B8FECAF-4F4C-4885-A1D5-0FB6707DCB7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DEE7508A-979A-48B9-A8FA-815AA077047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74F86D1B-B462-47A1-BBB2-5F7EBA573EB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D38F7FD1-95FA-4684-92D8-50E33CA9509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
        <p:nvSpPr>
          <p:cNvPr id="14" name="Rectangle 13"/>
          <p:cNvSpPr/>
          <p:nvPr/>
        </p:nvSpPr>
        <p:spPr>
          <a:xfrm>
            <a:off x="755650" y="1728316"/>
            <a:ext cx="7427768" cy="884255"/>
          </a:xfrm>
          <a:prstGeom prst="rect">
            <a:avLst/>
          </a:prstGeom>
          <a:noFill/>
          <a:ln w="19050">
            <a:solidFill>
              <a:srgbClr val="1D4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5531434" y="2996606"/>
            <a:ext cx="2775119" cy="369332"/>
          </a:xfrm>
          <a:prstGeom prst="rect">
            <a:avLst/>
          </a:prstGeom>
          <a:noFill/>
        </p:spPr>
        <p:txBody>
          <a:bodyPr wrap="none" rtlCol="0">
            <a:spAutoFit/>
          </a:bodyPr>
          <a:lstStyle/>
          <a:p>
            <a:r>
              <a:rPr lang="en-GB" dirty="0">
                <a:solidFill>
                  <a:schemeClr val="accent1"/>
                </a:solidFill>
              </a:rPr>
              <a:t>Covered by this guideline</a:t>
            </a:r>
          </a:p>
        </p:txBody>
      </p:sp>
    </p:spTree>
    <p:extLst>
      <p:ext uri="{BB962C8B-B14F-4D97-AF65-F5344CB8AC3E}">
        <p14:creationId xmlns:p14="http://schemas.microsoft.com/office/powerpoint/2010/main" val="2482710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2754224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0" name="TextBox 9"/>
          <p:cNvSpPr txBox="1"/>
          <p:nvPr/>
        </p:nvSpPr>
        <p:spPr>
          <a:xfrm>
            <a:off x="6488615" y="2079434"/>
            <a:ext cx="2337499" cy="1077218"/>
          </a:xfrm>
          <a:prstGeom prst="rect">
            <a:avLst/>
          </a:prstGeom>
          <a:noFill/>
          <a:ln w="28575">
            <a:solidFill>
              <a:srgbClr val="1D498B"/>
            </a:solidFill>
          </a:ln>
        </p:spPr>
        <p:txBody>
          <a:bodyPr wrap="none" rtlCol="0">
            <a:spAutoFit/>
          </a:bodyPr>
          <a:lstStyle/>
          <a:p>
            <a:r>
              <a:rPr lang="en-GB" sz="1600" dirty="0"/>
              <a:t>Patients should receive</a:t>
            </a:r>
          </a:p>
          <a:p>
            <a:r>
              <a:rPr lang="en-GB" sz="1600" dirty="0"/>
              <a:t>anticoagulation as soon</a:t>
            </a:r>
          </a:p>
          <a:p>
            <a:r>
              <a:rPr lang="en-GB" sz="1600" dirty="0"/>
              <a:t>as possible for an</a:t>
            </a:r>
          </a:p>
          <a:p>
            <a:r>
              <a:rPr lang="en-GB" sz="1600" dirty="0"/>
              <a:t>indefinite period</a:t>
            </a:r>
          </a:p>
        </p:txBody>
      </p:sp>
      <p:sp>
        <p:nvSpPr>
          <p:cNvPr id="16" name="TextBox 15"/>
          <p:cNvSpPr txBox="1"/>
          <p:nvPr/>
        </p:nvSpPr>
        <p:spPr>
          <a:xfrm>
            <a:off x="6488615" y="3250873"/>
            <a:ext cx="2337499" cy="584775"/>
          </a:xfrm>
          <a:prstGeom prst="rect">
            <a:avLst/>
          </a:prstGeom>
          <a:noFill/>
          <a:ln w="28575">
            <a:solidFill>
              <a:srgbClr val="1D498B"/>
            </a:solidFill>
          </a:ln>
        </p:spPr>
        <p:txBody>
          <a:bodyPr wrap="square" rtlCol="0">
            <a:spAutoFit/>
          </a:bodyPr>
          <a:lstStyle/>
          <a:p>
            <a:r>
              <a:rPr lang="en-GB" sz="1600" dirty="0"/>
              <a:t>Consider potential for bleeding complications</a:t>
            </a:r>
          </a:p>
        </p:txBody>
      </p:sp>
    </p:spTree>
    <p:extLst>
      <p:ext uri="{BB962C8B-B14F-4D97-AF65-F5344CB8AC3E}">
        <p14:creationId xmlns:p14="http://schemas.microsoft.com/office/powerpoint/2010/main" val="2035975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3DAB-7E63-4C67-A46E-BDC639C329B7}"/>
              </a:ext>
            </a:extLst>
          </p:cNvPr>
          <p:cNvSpPr>
            <a:spLocks noGrp="1"/>
          </p:cNvSpPr>
          <p:nvPr>
            <p:ph type="title"/>
          </p:nvPr>
        </p:nvSpPr>
        <p:spPr/>
        <p:txBody>
          <a:bodyPr>
            <a:noAutofit/>
          </a:bodyPr>
          <a:lstStyle/>
          <a:p>
            <a:r>
              <a:rPr lang="en-US" sz="2800" dirty="0"/>
              <a:t>About these slides</a:t>
            </a:r>
            <a:endParaRPr lang="en-GB" sz="2800" dirty="0"/>
          </a:p>
        </p:txBody>
      </p:sp>
      <p:sp>
        <p:nvSpPr>
          <p:cNvPr id="5" name="Text Placeholder 4">
            <a:extLst>
              <a:ext uri="{FF2B5EF4-FFF2-40B4-BE49-F238E27FC236}">
                <a16:creationId xmlns:a16="http://schemas.microsoft.com/office/drawing/2014/main" id="{187C53C0-4057-42F5-BCD0-C5DE27CBF510}"/>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0FEE18BC-00AB-45B5-A2C0-714B30F0D276}"/>
              </a:ext>
            </a:extLst>
          </p:cNvPr>
          <p:cNvSpPr>
            <a:spLocks noGrp="1"/>
          </p:cNvSpPr>
          <p:nvPr>
            <p:ph sz="half" idx="1"/>
          </p:nvPr>
        </p:nvSpPr>
        <p:spPr>
          <a:xfrm>
            <a:off x="319314" y="1340767"/>
            <a:ext cx="8085384" cy="4515284"/>
          </a:xfrm>
        </p:spPr>
        <p:txBody>
          <a:bodyPr>
            <a:normAutofit/>
          </a:bodyPr>
          <a:lstStyle/>
          <a:p>
            <a:r>
              <a:rPr lang="it-IT" dirty="0"/>
              <a:t>These slides give a comprehensive overview of the</a:t>
            </a:r>
            <a:r>
              <a:rPr lang="en-GB" dirty="0"/>
              <a:t> EASL clinical practice guidelines on vascular diseases of the liver</a:t>
            </a:r>
          </a:p>
          <a:p>
            <a:endParaRPr lang="en-GB" dirty="0"/>
          </a:p>
          <a:p>
            <a:r>
              <a:rPr lang="en-GB" dirty="0"/>
              <a:t>The guidelines were published in full in the June 2016 issue of the Journal of Hepatology</a:t>
            </a:r>
          </a:p>
          <a:p>
            <a:pPr lvl="1"/>
            <a:r>
              <a:rPr lang="en-GB" dirty="0"/>
              <a:t>The full publication can be downloaded from the </a:t>
            </a:r>
            <a:r>
              <a:rPr lang="en-GB" dirty="0">
                <a:hlinkClick r:id="rId2"/>
              </a:rPr>
              <a:t>Clinical Practice Guidelines </a:t>
            </a:r>
            <a:r>
              <a:rPr lang="en-GB" dirty="0"/>
              <a:t>section of the EASL website</a:t>
            </a:r>
          </a:p>
          <a:p>
            <a:pPr lvl="1"/>
            <a:r>
              <a:rPr lang="en-GB" dirty="0"/>
              <a:t>Please cite the published article as: European Association for the Study of the Liver. EASL Clinical Practice Guidelines: V</a:t>
            </a:r>
            <a:r>
              <a:rPr lang="en-US" dirty="0" err="1"/>
              <a:t>ascular</a:t>
            </a:r>
            <a:r>
              <a:rPr lang="en-US" dirty="0"/>
              <a:t> diseases of the liver</a:t>
            </a:r>
            <a:r>
              <a:rPr lang="en-GB" dirty="0"/>
              <a:t>. </a:t>
            </a:r>
            <a:r>
              <a:rPr lang="nl-NL" dirty="0"/>
              <a:t>J Hepatol 2016;64:179–202</a:t>
            </a:r>
          </a:p>
          <a:p>
            <a:endParaRPr lang="en-GB" dirty="0"/>
          </a:p>
          <a:p>
            <a:r>
              <a:rPr lang="en-US" altLang="en-US" dirty="0"/>
              <a:t>Please feel free to use, adapt, and share these slides for your own personal use; however, please acknowledge EASL as the source</a:t>
            </a:r>
          </a:p>
        </p:txBody>
      </p:sp>
    </p:spTree>
    <p:extLst>
      <p:ext uri="{BB962C8B-B14F-4D97-AF65-F5344CB8AC3E}">
        <p14:creationId xmlns:p14="http://schemas.microsoft.com/office/powerpoint/2010/main" val="764811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0" name="TextBox 9"/>
          <p:cNvSpPr txBox="1"/>
          <p:nvPr/>
        </p:nvSpPr>
        <p:spPr>
          <a:xfrm>
            <a:off x="6488615" y="2079434"/>
            <a:ext cx="2337499" cy="1077218"/>
          </a:xfrm>
          <a:prstGeom prst="rect">
            <a:avLst/>
          </a:prstGeom>
          <a:noFill/>
          <a:ln w="28575">
            <a:solidFill>
              <a:srgbClr val="1D498B"/>
            </a:solidFill>
          </a:ln>
        </p:spPr>
        <p:txBody>
          <a:bodyPr wrap="none" rtlCol="0">
            <a:spAutoFit/>
          </a:bodyPr>
          <a:lstStyle/>
          <a:p>
            <a:r>
              <a:rPr lang="en-GB" sz="1600" dirty="0"/>
              <a:t>Patients should receive</a:t>
            </a:r>
          </a:p>
          <a:p>
            <a:r>
              <a:rPr lang="en-GB" sz="1600" dirty="0"/>
              <a:t>anticoagulation as soon</a:t>
            </a:r>
          </a:p>
          <a:p>
            <a:r>
              <a:rPr lang="en-GB" sz="1600" dirty="0"/>
              <a:t>as possible for an</a:t>
            </a:r>
          </a:p>
          <a:p>
            <a:r>
              <a:rPr lang="en-GB" sz="1600" dirty="0"/>
              <a:t>indefinite period</a:t>
            </a:r>
          </a:p>
        </p:txBody>
      </p:sp>
      <p:sp>
        <p:nvSpPr>
          <p:cNvPr id="14" name="TextBox 13"/>
          <p:cNvSpPr txBox="1"/>
          <p:nvPr/>
        </p:nvSpPr>
        <p:spPr>
          <a:xfrm>
            <a:off x="6488615" y="3919084"/>
            <a:ext cx="2344296" cy="1323439"/>
          </a:xfrm>
          <a:prstGeom prst="rect">
            <a:avLst/>
          </a:prstGeom>
          <a:noFill/>
          <a:ln w="28575">
            <a:solidFill>
              <a:srgbClr val="1D498B"/>
            </a:solidFill>
          </a:ln>
        </p:spPr>
        <p:txBody>
          <a:bodyPr wrap="none" rtlCol="0">
            <a:spAutoFit/>
          </a:bodyPr>
          <a:lstStyle/>
          <a:p>
            <a:r>
              <a:rPr lang="en-GB" sz="1600" dirty="0"/>
              <a:t>Treatment of underlying</a:t>
            </a:r>
          </a:p>
          <a:p>
            <a:r>
              <a:rPr lang="en-GB" sz="1600" dirty="0"/>
              <a:t>cause (e.g. MPNs)</a:t>
            </a:r>
          </a:p>
          <a:p>
            <a:r>
              <a:rPr lang="en-GB" sz="1600" dirty="0"/>
              <a:t>should be</a:t>
            </a:r>
          </a:p>
          <a:p>
            <a:r>
              <a:rPr lang="en-GB" sz="1600" dirty="0"/>
              <a:t>logically initiated</a:t>
            </a:r>
            <a:br>
              <a:rPr lang="en-GB" sz="1600" dirty="0"/>
            </a:br>
            <a:r>
              <a:rPr lang="en-GB" sz="1600" dirty="0"/>
              <a:t>concomitantly</a:t>
            </a:r>
          </a:p>
        </p:txBody>
      </p:sp>
      <p:sp>
        <p:nvSpPr>
          <p:cNvPr id="15" name="TextBox 14"/>
          <p:cNvSpPr txBox="1"/>
          <p:nvPr/>
        </p:nvSpPr>
        <p:spPr>
          <a:xfrm>
            <a:off x="6488615" y="3250873"/>
            <a:ext cx="2337499" cy="584775"/>
          </a:xfrm>
          <a:prstGeom prst="rect">
            <a:avLst/>
          </a:prstGeom>
          <a:noFill/>
          <a:ln w="28575">
            <a:solidFill>
              <a:srgbClr val="1D498B"/>
            </a:solidFill>
          </a:ln>
        </p:spPr>
        <p:txBody>
          <a:bodyPr wrap="square" rtlCol="0">
            <a:spAutoFit/>
          </a:bodyPr>
          <a:lstStyle/>
          <a:p>
            <a:r>
              <a:rPr lang="en-GB" sz="1600" dirty="0"/>
              <a:t>Consider potential for bleeding complications</a:t>
            </a:r>
          </a:p>
        </p:txBody>
      </p:sp>
    </p:spTree>
    <p:extLst>
      <p:ext uri="{BB962C8B-B14F-4D97-AF65-F5344CB8AC3E}">
        <p14:creationId xmlns:p14="http://schemas.microsoft.com/office/powerpoint/2010/main" val="2776886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dirty="0"/>
              <a:t>Budd–Chiari syndrome: Medical treatment</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5802196A-895A-4CC7-AC6D-A8D640B7F182}"/>
              </a:ext>
            </a:extLst>
          </p:cNvPr>
          <p:cNvSpPr>
            <a:spLocks noGrp="1"/>
          </p:cNvSpPr>
          <p:nvPr>
            <p:ph sz="half" idx="1"/>
          </p:nvPr>
        </p:nvSpPr>
        <p:spPr>
          <a:xfrm>
            <a:off x="319314" y="1340768"/>
            <a:ext cx="8506800" cy="1064907"/>
          </a:xfrm>
        </p:spPr>
        <p:txBody>
          <a:bodyPr>
            <a:spAutoFit/>
          </a:bodyPr>
          <a:lstStyle/>
          <a:p>
            <a:r>
              <a:rPr lang="en-US" dirty="0"/>
              <a:t>Prompt anticoagulant therapy is important</a:t>
            </a:r>
          </a:p>
          <a:p>
            <a:pPr lvl="1"/>
            <a:r>
              <a:rPr lang="en-US" dirty="0"/>
              <a:t>Reduce risk of clot extension</a:t>
            </a:r>
          </a:p>
          <a:p>
            <a:pPr lvl="1"/>
            <a:r>
              <a:rPr lang="en-US" dirty="0"/>
              <a:t>Reduce risk of new thrombotic episodes</a:t>
            </a:r>
            <a:endParaRPr lang="en-GB" dirty="0">
              <a:cs typeface="Arial" panose="020B0604020202020204" pitchFamily="34" charset="0"/>
            </a:endParaRPr>
          </a:p>
        </p:txBody>
      </p:sp>
      <p:pic>
        <p:nvPicPr>
          <p:cNvPr id="8" name="Picture 7">
            <a:hlinkClick r:id="rId3" action="ppaction://hlinksldjump"/>
            <a:extLst>
              <a:ext uri="{FF2B5EF4-FFF2-40B4-BE49-F238E27FC236}">
                <a16:creationId xmlns:a16="http://schemas.microsoft.com/office/drawing/2014/main" id="{2127F535-5E3B-451B-8F7B-6C42980D8D01}"/>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9" name="Table 8">
            <a:extLst>
              <a:ext uri="{FF2B5EF4-FFF2-40B4-BE49-F238E27FC236}">
                <a16:creationId xmlns:a16="http://schemas.microsoft.com/office/drawing/2014/main" id="{15A1A645-03F9-4B99-A203-7CEE50399669}"/>
              </a:ext>
            </a:extLst>
          </p:cNvPr>
          <p:cNvGraphicFramePr>
            <a:graphicFrameLocks noGrp="1"/>
          </p:cNvGraphicFramePr>
          <p:nvPr>
            <p:extLst>
              <p:ext uri="{D42A27DB-BD31-4B8C-83A1-F6EECF244321}">
                <p14:modId xmlns:p14="http://schemas.microsoft.com/office/powerpoint/2010/main" val="603274923"/>
              </p:ext>
            </p:extLst>
          </p:nvPr>
        </p:nvGraphicFramePr>
        <p:xfrm>
          <a:off x="755651" y="2768018"/>
          <a:ext cx="7308850" cy="235800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400" b="0" i="0" u="none" strike="noStrike" kern="1200" baseline="0" noProof="0" dirty="0">
                          <a:solidFill>
                            <a:schemeClr val="tx1"/>
                          </a:solidFill>
                          <a:latin typeface="+mn-lt"/>
                          <a:ea typeface="+mn-ea"/>
                          <a:cs typeface="+mn-cs"/>
                        </a:rPr>
                        <a:t>Initiate therapy for complications of portal hypertension as recommended in patients with cirrhosis</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2</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400" b="0" i="0" u="none" strike="noStrike" kern="1200" baseline="0" noProof="0" dirty="0">
                          <a:solidFill>
                            <a:schemeClr val="tx1"/>
                          </a:solidFill>
                          <a:latin typeface="+mn-lt"/>
                          <a:ea typeface="+mn-ea"/>
                          <a:cs typeface="+mn-cs"/>
                        </a:rPr>
                        <a:t>Treat all BCS patients with anticoagulation</a:t>
                      </a:r>
                      <a:r>
                        <a:rPr lang="en-GB" sz="1400" b="0" i="0" u="none" strike="noStrike" kern="1200" baseline="0" noProof="0" dirty="0">
                          <a:solidFill>
                            <a:schemeClr val="dk1"/>
                          </a:solidFill>
                          <a:latin typeface="+mn-lt"/>
                          <a:ea typeface="+mn-ea"/>
                          <a:cs typeface="+mn-cs"/>
                        </a:rPr>
                        <a:t>, in the absence of major contraindications</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400" b="0" i="0" u="none" strike="noStrike" kern="1200" baseline="0" noProof="0" dirty="0">
                          <a:solidFill>
                            <a:schemeClr val="dk1"/>
                          </a:solidFill>
                          <a:latin typeface="+mn-lt"/>
                          <a:ea typeface="+mn-ea"/>
                          <a:cs typeface="+mn-cs"/>
                        </a:rPr>
                        <a:t>Portal hypertension complications, when adequately treated, are not a contraindication for anticoagulation</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r>
                        <a:rPr lang="en-GB" sz="1400" kern="1200" noProof="0" dirty="0">
                          <a:solidFill>
                            <a:schemeClr val="dk1"/>
                          </a:solidFill>
                          <a:latin typeface="+mn-lt"/>
                          <a:ea typeface="+mn-ea"/>
                          <a:cs typeface="Arial" panose="020B0604020202020204" pitchFamily="34" charset="0"/>
                        </a:rPr>
                        <a:t>Consider brief interruption of anticoagulation therapy whenever an invasive procedure is performed, including paracentesis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02CF94F0-EF67-4494-985F-40BEFC995C20}"/>
              </a:ext>
            </a:extLst>
          </p:cNvPr>
          <p:cNvGrpSpPr/>
          <p:nvPr/>
        </p:nvGrpSpPr>
        <p:grpSpPr>
          <a:xfrm>
            <a:off x="4335040" y="2768018"/>
            <a:ext cx="3657349" cy="276999"/>
            <a:chOff x="4262958" y="3212976"/>
            <a:chExt cx="3693418" cy="276999"/>
          </a:xfrm>
        </p:grpSpPr>
        <p:sp>
          <p:nvSpPr>
            <p:cNvPr id="11" name="Rectangle 10">
              <a:extLst>
                <a:ext uri="{FF2B5EF4-FFF2-40B4-BE49-F238E27FC236}">
                  <a16:creationId xmlns:a16="http://schemas.microsoft.com/office/drawing/2014/main" id="{58FAD212-01DE-4C74-A7FF-8EE93DE8D78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E0D7636C-FB1C-4E66-ACC1-9D37689C654B}"/>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683AA315-AA06-4CB0-A0D2-6C824E5AC50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C32E4EAC-2AF9-48B4-A255-F41535A254B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666936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4" name="TextBox 13"/>
          <p:cNvSpPr txBox="1"/>
          <p:nvPr/>
        </p:nvSpPr>
        <p:spPr>
          <a:xfrm>
            <a:off x="6488615" y="2079434"/>
            <a:ext cx="2331535" cy="1323439"/>
          </a:xfrm>
          <a:prstGeom prst="rect">
            <a:avLst/>
          </a:prstGeom>
          <a:noFill/>
          <a:ln w="28575">
            <a:solidFill>
              <a:srgbClr val="1D498B"/>
            </a:solidFill>
          </a:ln>
        </p:spPr>
        <p:txBody>
          <a:bodyPr wrap="square" rtlCol="0">
            <a:spAutoFit/>
          </a:bodyPr>
          <a:lstStyle/>
          <a:p>
            <a:r>
              <a:rPr lang="en-GB" sz="1600" dirty="0"/>
              <a:t>Experience of correcting hepatic venous outflow obstruction with thrombolysis is limited</a:t>
            </a:r>
          </a:p>
        </p:txBody>
      </p:sp>
      <p:sp>
        <p:nvSpPr>
          <p:cNvPr id="15" name="TextBox 14"/>
          <p:cNvSpPr txBox="1"/>
          <p:nvPr/>
        </p:nvSpPr>
        <p:spPr>
          <a:xfrm>
            <a:off x="6488615" y="3789482"/>
            <a:ext cx="2331535" cy="1077218"/>
          </a:xfrm>
          <a:prstGeom prst="rect">
            <a:avLst/>
          </a:prstGeom>
          <a:noFill/>
          <a:ln w="28575">
            <a:solidFill>
              <a:srgbClr val="1D498B"/>
            </a:solidFill>
          </a:ln>
        </p:spPr>
        <p:txBody>
          <a:bodyPr wrap="square" rtlCol="0">
            <a:spAutoFit/>
          </a:bodyPr>
          <a:lstStyle/>
          <a:p>
            <a:r>
              <a:rPr lang="en-GB" sz="1600" dirty="0"/>
              <a:t>Angioplasty/stenting is the definitive treatment for less than 10% of Western BCS patients</a:t>
            </a:r>
          </a:p>
        </p:txBody>
      </p:sp>
    </p:spTree>
    <p:extLst>
      <p:ext uri="{BB962C8B-B14F-4D97-AF65-F5344CB8AC3E}">
        <p14:creationId xmlns:p14="http://schemas.microsoft.com/office/powerpoint/2010/main" val="929392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4" name="TextBox 13"/>
          <p:cNvSpPr txBox="1"/>
          <p:nvPr/>
        </p:nvSpPr>
        <p:spPr>
          <a:xfrm>
            <a:off x="6488615" y="2079434"/>
            <a:ext cx="2331535" cy="1077218"/>
          </a:xfrm>
          <a:prstGeom prst="rect">
            <a:avLst/>
          </a:prstGeom>
          <a:noFill/>
          <a:ln w="28575">
            <a:solidFill>
              <a:srgbClr val="1D498B"/>
            </a:solidFill>
          </a:ln>
        </p:spPr>
        <p:txBody>
          <a:bodyPr wrap="square" rtlCol="0">
            <a:spAutoFit/>
          </a:bodyPr>
          <a:lstStyle/>
          <a:p>
            <a:r>
              <a:rPr lang="en-GB" sz="1600" dirty="0"/>
              <a:t>Surgical shunts have not demonstrated a survival advantage in patients with BCS</a:t>
            </a:r>
          </a:p>
        </p:txBody>
      </p:sp>
      <p:sp>
        <p:nvSpPr>
          <p:cNvPr id="15" name="TextBox 14"/>
          <p:cNvSpPr txBox="1"/>
          <p:nvPr/>
        </p:nvSpPr>
        <p:spPr>
          <a:xfrm>
            <a:off x="6488615" y="3334114"/>
            <a:ext cx="2331535" cy="2308324"/>
          </a:xfrm>
          <a:prstGeom prst="rect">
            <a:avLst/>
          </a:prstGeom>
          <a:noFill/>
          <a:ln w="28575">
            <a:solidFill>
              <a:srgbClr val="1D498B"/>
            </a:solidFill>
          </a:ln>
        </p:spPr>
        <p:txBody>
          <a:bodyPr wrap="square" rtlCol="0">
            <a:spAutoFit/>
          </a:bodyPr>
          <a:lstStyle/>
          <a:p>
            <a:r>
              <a:rPr lang="en-GB" sz="1600" dirty="0"/>
              <a:t>However, TIPS</a:t>
            </a:r>
          </a:p>
          <a:p>
            <a:r>
              <a:rPr lang="en-GB" sz="1600" dirty="0"/>
              <a:t>has a lower morbidity and mortality rate than surgery and is</a:t>
            </a:r>
          </a:p>
          <a:p>
            <a:r>
              <a:rPr lang="en-GB" sz="1600" dirty="0"/>
              <a:t>feasible in most patients with IVC obstruction and in those with severe IVC stenosis</a:t>
            </a:r>
          </a:p>
        </p:txBody>
      </p:sp>
    </p:spTree>
    <p:extLst>
      <p:ext uri="{BB962C8B-B14F-4D97-AF65-F5344CB8AC3E}">
        <p14:creationId xmlns:p14="http://schemas.microsoft.com/office/powerpoint/2010/main" val="4211426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fontScale="90000"/>
          </a:bodyPr>
          <a:lstStyle/>
          <a:p>
            <a:r>
              <a:rPr lang="en-GB" dirty="0"/>
              <a:t>Budd–Chiari syndrome: Angioplasty and stenting</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F95F223E-244F-4B69-8E4C-7FBD4DF23008}"/>
              </a:ext>
            </a:extLst>
          </p:cNvPr>
          <p:cNvSpPr>
            <a:spLocks noGrp="1"/>
          </p:cNvSpPr>
          <p:nvPr>
            <p:ph sz="half" idx="1"/>
          </p:nvPr>
        </p:nvSpPr>
        <p:spPr>
          <a:xfrm>
            <a:off x="319314" y="1340768"/>
            <a:ext cx="8506800" cy="1040285"/>
          </a:xfrm>
        </p:spPr>
        <p:txBody>
          <a:bodyPr>
            <a:spAutoFit/>
          </a:bodyPr>
          <a:lstStyle/>
          <a:p>
            <a:r>
              <a:rPr lang="en-US" dirty="0"/>
              <a:t>Patients non-responsive to medical treatment should progress </a:t>
            </a:r>
            <a:br>
              <a:rPr lang="en-US" dirty="0"/>
            </a:br>
            <a:r>
              <a:rPr lang="en-US" dirty="0"/>
              <a:t>to the next therapeutic steps</a:t>
            </a:r>
          </a:p>
          <a:p>
            <a:pPr lvl="1"/>
            <a:r>
              <a:rPr lang="en-US" dirty="0"/>
              <a:t>Angioplasty/stenting and portal shunts</a:t>
            </a:r>
          </a:p>
        </p:txBody>
      </p:sp>
      <p:pic>
        <p:nvPicPr>
          <p:cNvPr id="8" name="Picture 7">
            <a:hlinkClick r:id="rId3" action="ppaction://hlinksldjump"/>
            <a:extLst>
              <a:ext uri="{FF2B5EF4-FFF2-40B4-BE49-F238E27FC236}">
                <a16:creationId xmlns:a16="http://schemas.microsoft.com/office/drawing/2014/main" id="{AD9EB791-2113-4A69-8B57-C45D5158650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9" name="Table 8">
            <a:extLst>
              <a:ext uri="{FF2B5EF4-FFF2-40B4-BE49-F238E27FC236}">
                <a16:creationId xmlns:a16="http://schemas.microsoft.com/office/drawing/2014/main" id="{FB22F2BA-5171-4879-B492-355BA86F3B0D}"/>
              </a:ext>
            </a:extLst>
          </p:cNvPr>
          <p:cNvGraphicFramePr>
            <a:graphicFrameLocks noGrp="1"/>
          </p:cNvGraphicFramePr>
          <p:nvPr>
            <p:extLst>
              <p:ext uri="{D42A27DB-BD31-4B8C-83A1-F6EECF244321}">
                <p14:modId xmlns:p14="http://schemas.microsoft.com/office/powerpoint/2010/main" val="3235671629"/>
              </p:ext>
            </p:extLst>
          </p:nvPr>
        </p:nvGraphicFramePr>
        <p:xfrm>
          <a:off x="755650" y="2626640"/>
          <a:ext cx="7308850" cy="235800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GB" sz="1400" b="0" i="0" u="none" strike="noStrike" kern="1200" baseline="0" noProof="0" dirty="0">
                          <a:solidFill>
                            <a:schemeClr val="dk1"/>
                          </a:solidFill>
                          <a:latin typeface="+mn-lt"/>
                          <a:ea typeface="+mn-ea"/>
                          <a:cs typeface="+mn-cs"/>
                        </a:rPr>
                        <a:t>Consider angioplasty/stenting as the first-line decompressive procedure in patients with short hepatic vein stenosis or IVC stenosis</a:t>
                      </a:r>
                      <a:endParaRPr lang="en-GB" sz="1400" b="1" noProof="0" dirty="0">
                        <a:solidFill>
                          <a:schemeClr val="tx2"/>
                        </a:solidFill>
                        <a:latin typeface="+mn-lt"/>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400" b="0" noProof="0" dirty="0">
                          <a:solidFill>
                            <a:schemeClr val="tx1"/>
                          </a:solidFill>
                          <a:latin typeface="+mn-lt"/>
                          <a:cs typeface="Arial" panose="020B0604020202020204" pitchFamily="34" charset="0"/>
                        </a:rPr>
                        <a:t>Closely monitor these patients for early detection of liver deterioration. Treat patients who do not respond to initial therapy, or do not respond to angioplasty/stenting with portal </a:t>
                      </a:r>
                      <a:r>
                        <a:rPr lang="en-GB" sz="1400" b="0" u="none" strike="noStrike" noProof="0" dirty="0">
                          <a:solidFill>
                            <a:schemeClr val="tx1"/>
                          </a:solidFill>
                          <a:latin typeface="+mn-lt"/>
                          <a:cs typeface="Arial" panose="020B0604020202020204" pitchFamily="34" charset="0"/>
                        </a:rPr>
                        <a:t>shunt</a:t>
                      </a:r>
                      <a:r>
                        <a:rPr lang="en-GB" sz="1400" b="0" noProof="0" dirty="0">
                          <a:solidFill>
                            <a:schemeClr val="tx1"/>
                          </a:solidFill>
                          <a:latin typeface="+mn-lt"/>
                          <a:cs typeface="Arial" panose="020B0604020202020204" pitchFamily="34" charset="0"/>
                        </a:rPr>
                        <a:t> techniques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GB" sz="1400" b="0" kern="1200" noProof="0" dirty="0">
                          <a:solidFill>
                            <a:schemeClr val="tx1"/>
                          </a:solidFill>
                          <a:latin typeface="+mn-lt"/>
                          <a:ea typeface="+mn-ea"/>
                          <a:cs typeface="Arial" panose="020B0604020202020204" pitchFamily="34" charset="0"/>
                        </a:rPr>
                        <a:t>TIPS, using PTFE-covered stents, is the </a:t>
                      </a:r>
                      <a:r>
                        <a:rPr lang="en-GB" sz="1400" b="0" u="none" strike="noStrike" noProof="0" dirty="0">
                          <a:solidFill>
                            <a:schemeClr val="tx1"/>
                          </a:solidFill>
                          <a:latin typeface="+mn-lt"/>
                          <a:cs typeface="Arial" panose="020B0604020202020204" pitchFamily="34" charset="0"/>
                        </a:rPr>
                        <a:t>shunt</a:t>
                      </a:r>
                      <a:r>
                        <a:rPr lang="en-GB" sz="1400" b="0" noProof="0" dirty="0">
                          <a:solidFill>
                            <a:schemeClr val="tx1"/>
                          </a:solidFill>
                          <a:latin typeface="+mn-lt"/>
                          <a:cs typeface="Arial" panose="020B0604020202020204" pitchFamily="34" charset="0"/>
                        </a:rPr>
                        <a:t> </a:t>
                      </a:r>
                      <a:r>
                        <a:rPr lang="en-GB" sz="1400" b="0" kern="1200" noProof="0" dirty="0">
                          <a:solidFill>
                            <a:schemeClr val="tx1"/>
                          </a:solidFill>
                          <a:latin typeface="+mn-lt"/>
                          <a:ea typeface="+mn-ea"/>
                          <a:cs typeface="Arial" panose="020B0604020202020204" pitchFamily="34" charset="0"/>
                        </a:rPr>
                        <a:t>treatment of choice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1200" noProof="0" dirty="0">
                          <a:solidFill>
                            <a:schemeClr val="dk1"/>
                          </a:solidFill>
                          <a:latin typeface="+mn-lt"/>
                          <a:ea typeface="+mn-ea"/>
                          <a:cs typeface="Arial" panose="020B0604020202020204" pitchFamily="34" charset="0"/>
                        </a:rPr>
                        <a:t>Discuss surgical shunting when TIPS is not feasible or fails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10F2B093-DD29-481B-92A7-ACC5E1630C9A}"/>
              </a:ext>
            </a:extLst>
          </p:cNvPr>
          <p:cNvGrpSpPr/>
          <p:nvPr/>
        </p:nvGrpSpPr>
        <p:grpSpPr>
          <a:xfrm>
            <a:off x="4335039" y="2626640"/>
            <a:ext cx="3657349" cy="276999"/>
            <a:chOff x="4262958" y="3212976"/>
            <a:chExt cx="3693418" cy="276999"/>
          </a:xfrm>
        </p:grpSpPr>
        <p:sp>
          <p:nvSpPr>
            <p:cNvPr id="11" name="Rectangle 10">
              <a:extLst>
                <a:ext uri="{FF2B5EF4-FFF2-40B4-BE49-F238E27FC236}">
                  <a16:creationId xmlns:a16="http://schemas.microsoft.com/office/drawing/2014/main" id="{64C30F13-9771-408C-850C-183E56391B87}"/>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D357CB04-5427-4EA8-989C-F3CD09F0935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28882BC5-A979-4CD7-945E-B0DC90E1651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637D041B-98E3-4C00-ABD8-B3AE3AB2915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0491824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76764-A323-42CE-AD23-D2967550ECCC}"/>
              </a:ext>
            </a:extLst>
          </p:cNvPr>
          <p:cNvSpPr>
            <a:spLocks noGrp="1"/>
          </p:cNvSpPr>
          <p:nvPr>
            <p:ph type="title"/>
          </p:nvPr>
        </p:nvSpPr>
        <p:spPr/>
        <p:txBody>
          <a:bodyPr>
            <a:normAutofit/>
          </a:bodyPr>
          <a:lstStyle/>
          <a:p>
            <a:r>
              <a:rPr lang="en-US" sz="2800" dirty="0"/>
              <a:t>Stepwise therapeutic algorithm for BCS</a:t>
            </a:r>
            <a:endParaRPr lang="en-GB" sz="2800" dirty="0"/>
          </a:p>
        </p:txBody>
      </p:sp>
      <p:sp>
        <p:nvSpPr>
          <p:cNvPr id="3" name="Text Placeholder 2">
            <a:extLst>
              <a:ext uri="{FF2B5EF4-FFF2-40B4-BE49-F238E27FC236}">
                <a16:creationId xmlns:a16="http://schemas.microsoft.com/office/drawing/2014/main" id="{69F19660-E868-4C03-B2AF-8B0CA07F6AC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Based on retrospective cohorts and prospective series of patients</a:t>
            </a:r>
          </a:p>
          <a:p>
            <a:pPr lvl="1"/>
            <a:r>
              <a:rPr lang="en-GB" dirty="0"/>
              <a:t>No RCTs</a:t>
            </a:r>
          </a:p>
          <a:p>
            <a:endParaRPr lang="en-GB" dirty="0"/>
          </a:p>
        </p:txBody>
      </p:sp>
      <p:grpSp>
        <p:nvGrpSpPr>
          <p:cNvPr id="12" name="Group 11">
            <a:extLst>
              <a:ext uri="{FF2B5EF4-FFF2-40B4-BE49-F238E27FC236}">
                <a16:creationId xmlns:a16="http://schemas.microsoft.com/office/drawing/2014/main" id="{DA5DBE79-E5E4-4AA9-A843-AE1C9513FA9C}"/>
              </a:ext>
            </a:extLst>
          </p:cNvPr>
          <p:cNvGrpSpPr/>
          <p:nvPr/>
        </p:nvGrpSpPr>
        <p:grpSpPr>
          <a:xfrm>
            <a:off x="1230976" y="2094032"/>
            <a:ext cx="5067300" cy="3390900"/>
            <a:chOff x="990600" y="1739900"/>
            <a:chExt cx="5067300" cy="3390900"/>
          </a:xfrm>
        </p:grpSpPr>
        <p:grpSp>
          <p:nvGrpSpPr>
            <p:cNvPr id="9" name="Group 8">
              <a:extLst>
                <a:ext uri="{FF2B5EF4-FFF2-40B4-BE49-F238E27FC236}">
                  <a16:creationId xmlns:a16="http://schemas.microsoft.com/office/drawing/2014/main" id="{5EACBBD8-05A0-4026-BB72-8AAAF5D9DC81}"/>
                </a:ext>
              </a:extLst>
            </p:cNvPr>
            <p:cNvGrpSpPr/>
            <p:nvPr/>
          </p:nvGrpSpPr>
          <p:grpSpPr>
            <a:xfrm>
              <a:off x="990600" y="1750695"/>
              <a:ext cx="4572000" cy="3356610"/>
              <a:chOff x="1765300" y="1676400"/>
              <a:chExt cx="4572000" cy="3356610"/>
            </a:xfrm>
          </p:grpSpPr>
          <p:sp>
            <p:nvSpPr>
              <p:cNvPr id="5" name="Rectangle 4">
                <a:extLst>
                  <a:ext uri="{FF2B5EF4-FFF2-40B4-BE49-F238E27FC236}">
                    <a16:creationId xmlns:a16="http://schemas.microsoft.com/office/drawing/2014/main" id="{A17152F8-1D6C-4D86-A885-76961D323934}"/>
                  </a:ext>
                </a:extLst>
              </p:cNvPr>
              <p:cNvSpPr/>
              <p:nvPr/>
            </p:nvSpPr>
            <p:spPr>
              <a:xfrm>
                <a:off x="1765300" y="1676400"/>
                <a:ext cx="45720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Medical treatment</a:t>
                </a:r>
              </a:p>
            </p:txBody>
          </p:sp>
          <p:sp>
            <p:nvSpPr>
              <p:cNvPr id="6" name="Rectangle 5">
                <a:extLst>
                  <a:ext uri="{FF2B5EF4-FFF2-40B4-BE49-F238E27FC236}">
                    <a16:creationId xmlns:a16="http://schemas.microsoft.com/office/drawing/2014/main" id="{F653C539-FFA0-45A8-BC54-644A226283A7}"/>
                  </a:ext>
                </a:extLst>
              </p:cNvPr>
              <p:cNvSpPr/>
              <p:nvPr/>
            </p:nvSpPr>
            <p:spPr>
              <a:xfrm>
                <a:off x="2679700" y="2581910"/>
                <a:ext cx="36576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Angioplasty/stenting/thrombolysis</a:t>
                </a:r>
              </a:p>
            </p:txBody>
          </p:sp>
          <p:sp>
            <p:nvSpPr>
              <p:cNvPr id="7" name="Rectangle 6">
                <a:extLst>
                  <a:ext uri="{FF2B5EF4-FFF2-40B4-BE49-F238E27FC236}">
                    <a16:creationId xmlns:a16="http://schemas.microsoft.com/office/drawing/2014/main" id="{3AA17EF8-88A6-42A1-876A-572F02654046}"/>
                  </a:ext>
                </a:extLst>
              </p:cNvPr>
              <p:cNvSpPr/>
              <p:nvPr/>
            </p:nvSpPr>
            <p:spPr>
              <a:xfrm>
                <a:off x="3594100" y="3487420"/>
                <a:ext cx="2743200" cy="6400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TIPS</a:t>
                </a:r>
              </a:p>
            </p:txBody>
          </p:sp>
          <p:sp>
            <p:nvSpPr>
              <p:cNvPr id="8" name="Rectangle 7">
                <a:extLst>
                  <a:ext uri="{FF2B5EF4-FFF2-40B4-BE49-F238E27FC236}">
                    <a16:creationId xmlns:a16="http://schemas.microsoft.com/office/drawing/2014/main" id="{4E5C260E-A08C-42F7-8D2F-C8EABA3FD1A4}"/>
                  </a:ext>
                </a:extLst>
              </p:cNvPr>
              <p:cNvSpPr/>
              <p:nvPr/>
            </p:nvSpPr>
            <p:spPr>
              <a:xfrm>
                <a:off x="4508500" y="4392930"/>
                <a:ext cx="1828800" cy="640080"/>
              </a:xfrm>
              <a:prstGeom prst="rect">
                <a:avLst/>
              </a:prstGeom>
              <a:solidFill>
                <a:srgbClr val="7DCBEB"/>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accent1"/>
                    </a:solidFill>
                  </a:rPr>
                  <a:t>Liver transplant</a:t>
                </a:r>
              </a:p>
            </p:txBody>
          </p:sp>
        </p:grpSp>
        <p:cxnSp>
          <p:nvCxnSpPr>
            <p:cNvPr id="11" name="Straight Arrow Connector 10">
              <a:extLst>
                <a:ext uri="{FF2B5EF4-FFF2-40B4-BE49-F238E27FC236}">
                  <a16:creationId xmlns:a16="http://schemas.microsoft.com/office/drawing/2014/main" id="{88E73701-0426-4932-9ED5-492D5B813541}"/>
                </a:ext>
              </a:extLst>
            </p:cNvPr>
            <p:cNvCxnSpPr/>
            <p:nvPr/>
          </p:nvCxnSpPr>
          <p:spPr>
            <a:xfrm>
              <a:off x="6057900" y="1739900"/>
              <a:ext cx="0" cy="3390900"/>
            </a:xfrm>
            <a:prstGeom prst="straightConnector1">
              <a:avLst/>
            </a:prstGeom>
            <a:ln w="38100">
              <a:tailEnd type="triangle" w="lg" len="med"/>
            </a:ln>
          </p:spPr>
          <p:style>
            <a:lnRef idx="1">
              <a:schemeClr val="accent1"/>
            </a:lnRef>
            <a:fillRef idx="0">
              <a:schemeClr val="accent1"/>
            </a:fillRef>
            <a:effectRef idx="0">
              <a:schemeClr val="accent1"/>
            </a:effectRef>
            <a:fontRef idx="minor">
              <a:schemeClr val="tx1"/>
            </a:fontRef>
          </p:style>
        </p:cxnSp>
      </p:grpSp>
      <p:pic>
        <p:nvPicPr>
          <p:cNvPr id="13" name="Picture 12">
            <a:hlinkClick r:id="rId3" action="ppaction://hlinksldjump"/>
            <a:extLst>
              <a:ext uri="{FF2B5EF4-FFF2-40B4-BE49-F238E27FC236}">
                <a16:creationId xmlns:a16="http://schemas.microsoft.com/office/drawing/2014/main" id="{87E69230-2AAF-432D-8334-C64C3407EC28}"/>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4" name="TextBox 13"/>
          <p:cNvSpPr txBox="1"/>
          <p:nvPr/>
        </p:nvSpPr>
        <p:spPr>
          <a:xfrm>
            <a:off x="6488615" y="2079434"/>
            <a:ext cx="2331535" cy="1077218"/>
          </a:xfrm>
          <a:prstGeom prst="rect">
            <a:avLst/>
          </a:prstGeom>
          <a:noFill/>
          <a:ln w="28575">
            <a:solidFill>
              <a:srgbClr val="1D498B"/>
            </a:solidFill>
          </a:ln>
        </p:spPr>
        <p:txBody>
          <a:bodyPr wrap="square" rtlCol="0">
            <a:spAutoFit/>
          </a:bodyPr>
          <a:lstStyle/>
          <a:p>
            <a:r>
              <a:rPr lang="en-GB" sz="1600" dirty="0" err="1"/>
              <a:t>LTx</a:t>
            </a:r>
            <a:r>
              <a:rPr lang="en-GB" sz="1600" dirty="0"/>
              <a:t> is associated with survival similar to that in patients initially treated with TIPS</a:t>
            </a:r>
          </a:p>
        </p:txBody>
      </p:sp>
      <p:sp>
        <p:nvSpPr>
          <p:cNvPr id="15" name="TextBox 14"/>
          <p:cNvSpPr txBox="1"/>
          <p:nvPr/>
        </p:nvSpPr>
        <p:spPr>
          <a:xfrm>
            <a:off x="6488615" y="3334114"/>
            <a:ext cx="2331535" cy="1077218"/>
          </a:xfrm>
          <a:prstGeom prst="rect">
            <a:avLst/>
          </a:prstGeom>
          <a:noFill/>
          <a:ln w="28575">
            <a:solidFill>
              <a:srgbClr val="1D498B"/>
            </a:solidFill>
          </a:ln>
        </p:spPr>
        <p:txBody>
          <a:bodyPr wrap="square" rtlCol="0">
            <a:spAutoFit/>
          </a:bodyPr>
          <a:lstStyle/>
          <a:p>
            <a:r>
              <a:rPr lang="en-GB" sz="1600" dirty="0"/>
              <a:t>Some patients with severe BCS may benefit from </a:t>
            </a:r>
            <a:r>
              <a:rPr lang="en-GB" sz="1600" dirty="0" err="1"/>
              <a:t>LTx</a:t>
            </a:r>
            <a:r>
              <a:rPr lang="en-GB" sz="1600" dirty="0"/>
              <a:t> without prior TIPS</a:t>
            </a:r>
          </a:p>
        </p:txBody>
      </p:sp>
      <p:sp>
        <p:nvSpPr>
          <p:cNvPr id="16" name="TextBox 15"/>
          <p:cNvSpPr txBox="1"/>
          <p:nvPr/>
        </p:nvSpPr>
        <p:spPr>
          <a:xfrm>
            <a:off x="6488615" y="4555927"/>
            <a:ext cx="2331535" cy="584775"/>
          </a:xfrm>
          <a:prstGeom prst="rect">
            <a:avLst/>
          </a:prstGeom>
          <a:noFill/>
          <a:ln w="28575">
            <a:solidFill>
              <a:srgbClr val="1D498B"/>
            </a:solidFill>
          </a:ln>
        </p:spPr>
        <p:txBody>
          <a:bodyPr wrap="square" rtlCol="0">
            <a:spAutoFit/>
          </a:bodyPr>
          <a:lstStyle/>
          <a:p>
            <a:r>
              <a:rPr lang="en-GB" sz="1600" dirty="0"/>
              <a:t>No reliable way to identify such patients</a:t>
            </a:r>
          </a:p>
        </p:txBody>
      </p:sp>
    </p:spTree>
    <p:extLst>
      <p:ext uri="{BB962C8B-B14F-4D97-AF65-F5344CB8AC3E}">
        <p14:creationId xmlns:p14="http://schemas.microsoft.com/office/powerpoint/2010/main" val="35372164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dirty="0"/>
              <a:t>Budd–Chiari syndrome: </a:t>
            </a:r>
            <a:r>
              <a:rPr lang="en-GB" dirty="0" err="1"/>
              <a:t>LTx</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899D03A-C118-490D-AE5E-08115B817874}"/>
              </a:ext>
            </a:extLst>
          </p:cNvPr>
          <p:cNvSpPr>
            <a:spLocks noGrp="1"/>
          </p:cNvSpPr>
          <p:nvPr>
            <p:ph sz="half" idx="1"/>
          </p:nvPr>
        </p:nvSpPr>
        <p:spPr>
          <a:xfrm>
            <a:off x="319314" y="1340768"/>
            <a:ext cx="8506800" cy="1341906"/>
          </a:xfrm>
        </p:spPr>
        <p:txBody>
          <a:bodyPr>
            <a:spAutoFit/>
          </a:bodyPr>
          <a:lstStyle/>
          <a:p>
            <a:r>
              <a:rPr lang="en-GB" dirty="0">
                <a:solidFill>
                  <a:schemeClr val="dk1"/>
                </a:solidFill>
                <a:cs typeface="Arial" panose="020B0604020202020204" pitchFamily="34" charset="0"/>
              </a:rPr>
              <a:t>Liver transplantation is the last therapeutic step</a:t>
            </a:r>
          </a:p>
          <a:p>
            <a:pPr lvl="1"/>
            <a:r>
              <a:rPr lang="en-GB" dirty="0"/>
              <a:t>BCS </a:t>
            </a:r>
            <a:r>
              <a:rPr lang="en-US" dirty="0"/>
              <a:t>may recur after </a:t>
            </a:r>
            <a:r>
              <a:rPr lang="en-US" dirty="0" err="1"/>
              <a:t>LTx</a:t>
            </a:r>
            <a:endParaRPr lang="en-US" dirty="0"/>
          </a:p>
          <a:p>
            <a:pPr lvl="1"/>
            <a:r>
              <a:rPr lang="en-US" dirty="0"/>
              <a:t>Incidence of recurrent BCS after </a:t>
            </a:r>
            <a:r>
              <a:rPr lang="en-US" dirty="0" err="1"/>
              <a:t>LTx</a:t>
            </a:r>
            <a:r>
              <a:rPr lang="en-US" dirty="0"/>
              <a:t> is markedly reduced by early anticoagulation treatment and lifelong maintenance</a:t>
            </a:r>
            <a:endParaRPr lang="en-GB" dirty="0">
              <a:cs typeface="Arial" panose="020B0604020202020204" pitchFamily="34" charset="0"/>
            </a:endParaRPr>
          </a:p>
        </p:txBody>
      </p:sp>
      <p:pic>
        <p:nvPicPr>
          <p:cNvPr id="8" name="Picture 7">
            <a:hlinkClick r:id="rId3" action="ppaction://hlinksldjump"/>
            <a:extLst>
              <a:ext uri="{FF2B5EF4-FFF2-40B4-BE49-F238E27FC236}">
                <a16:creationId xmlns:a16="http://schemas.microsoft.com/office/drawing/2014/main" id="{620D89C1-82F5-4FB0-BB1E-57A0E02262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9" name="Table 8">
            <a:extLst>
              <a:ext uri="{FF2B5EF4-FFF2-40B4-BE49-F238E27FC236}">
                <a16:creationId xmlns:a16="http://schemas.microsoft.com/office/drawing/2014/main" id="{6CC7ECD1-FD40-4DC9-898D-E98CBAE5A4BE}"/>
              </a:ext>
            </a:extLst>
          </p:cNvPr>
          <p:cNvGraphicFramePr>
            <a:graphicFrameLocks noGrp="1"/>
          </p:cNvGraphicFramePr>
          <p:nvPr>
            <p:extLst>
              <p:ext uri="{D42A27DB-BD31-4B8C-83A1-F6EECF244321}">
                <p14:modId xmlns:p14="http://schemas.microsoft.com/office/powerpoint/2010/main" val="361516006"/>
              </p:ext>
            </p:extLst>
          </p:nvPr>
        </p:nvGraphicFramePr>
        <p:xfrm>
          <a:off x="755651" y="2998286"/>
          <a:ext cx="7308850" cy="207264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0">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83146">
                <a:tc>
                  <a:txBody>
                    <a:bodyPr/>
                    <a:lstStyle/>
                    <a:p>
                      <a:r>
                        <a:rPr lang="en-GB" sz="1400" kern="1200" noProof="0" dirty="0">
                          <a:solidFill>
                            <a:schemeClr val="dk1"/>
                          </a:solidFill>
                          <a:latin typeface="+mn-lt"/>
                          <a:ea typeface="+mn-ea"/>
                          <a:cs typeface="Arial" panose="020B0604020202020204" pitchFamily="34" charset="0"/>
                        </a:rPr>
                        <a:t>Propose liver transplantation as a salvage treatment for patients in whom </a:t>
                      </a:r>
                      <a:r>
                        <a:rPr lang="en-GB" sz="1400" b="0" u="none" strike="noStrike" noProof="0" dirty="0">
                          <a:solidFill>
                            <a:schemeClr val="tx1"/>
                          </a:solidFill>
                          <a:latin typeface="+mn-lt"/>
                          <a:cs typeface="Arial" panose="020B0604020202020204" pitchFamily="34" charset="0"/>
                        </a:rPr>
                        <a:t>shunt</a:t>
                      </a:r>
                      <a:r>
                        <a:rPr lang="en-GB" sz="1400" b="0" noProof="0" dirty="0">
                          <a:solidFill>
                            <a:schemeClr val="tx1"/>
                          </a:solidFill>
                          <a:latin typeface="+mn-lt"/>
                          <a:cs typeface="Arial" panose="020B0604020202020204" pitchFamily="34" charset="0"/>
                        </a:rPr>
                        <a:t> </a:t>
                      </a:r>
                      <a:r>
                        <a:rPr lang="en-GB" sz="1400" kern="1200" noProof="0" dirty="0">
                          <a:solidFill>
                            <a:schemeClr val="dk1"/>
                          </a:solidFill>
                          <a:latin typeface="+mn-lt"/>
                          <a:ea typeface="+mn-ea"/>
                          <a:cs typeface="Arial" panose="020B0604020202020204" pitchFamily="34" charset="0"/>
                        </a:rPr>
                        <a:t>techniques have failed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83146">
                <a:tc>
                  <a:txBody>
                    <a:bodyPr/>
                    <a:lstStyle/>
                    <a:p>
                      <a:r>
                        <a:rPr lang="en-GB" sz="1400" kern="1200" noProof="0" dirty="0">
                          <a:solidFill>
                            <a:schemeClr val="dk1"/>
                          </a:solidFill>
                          <a:latin typeface="+mn-lt"/>
                          <a:ea typeface="+mn-ea"/>
                          <a:cs typeface="Arial" panose="020B0604020202020204" pitchFamily="34" charset="0"/>
                        </a:rPr>
                        <a:t>Anticoagulation needs to be continued in most BCS patients after liver transplantation</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258559">
                <a:tc>
                  <a:txBody>
                    <a:bodyPr/>
                    <a:lstStyle/>
                    <a:p>
                      <a:r>
                        <a:rPr lang="en-GB" sz="1400" kern="1200" noProof="0" dirty="0">
                          <a:solidFill>
                            <a:schemeClr val="dk1"/>
                          </a:solidFill>
                          <a:latin typeface="+mn-lt"/>
                          <a:ea typeface="+mn-ea"/>
                          <a:cs typeface="Arial" panose="020B0604020202020204" pitchFamily="34" charset="0"/>
                        </a:rPr>
                        <a:t>Screen patients with BCS for HCC. Distinction between benign and malignant liver nodules is very difficult and may need referral to specialized centres</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DC6A5E94-5C51-4800-AEA2-D74EAD7752C9}"/>
              </a:ext>
            </a:extLst>
          </p:cNvPr>
          <p:cNvGrpSpPr/>
          <p:nvPr/>
        </p:nvGrpSpPr>
        <p:grpSpPr>
          <a:xfrm>
            <a:off x="4335040" y="2998286"/>
            <a:ext cx="3693418" cy="276999"/>
            <a:chOff x="4262958" y="3212976"/>
            <a:chExt cx="3693418" cy="276999"/>
          </a:xfrm>
        </p:grpSpPr>
        <p:sp>
          <p:nvSpPr>
            <p:cNvPr id="11" name="Rectangle 10">
              <a:extLst>
                <a:ext uri="{FF2B5EF4-FFF2-40B4-BE49-F238E27FC236}">
                  <a16:creationId xmlns:a16="http://schemas.microsoft.com/office/drawing/2014/main" id="{0D3DB59A-B8A5-4150-87D9-05BC636804F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7DB5795C-0C59-4F73-BD14-2AACA1F4AC1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A83ECF9D-B666-41F8-B9F3-B001DEB0982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4AAF75CC-C5F7-4034-AF69-9997797901E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8327941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7388A1-3076-4983-92DD-47E3BFF7521F}"/>
              </a:ext>
            </a:extLst>
          </p:cNvPr>
          <p:cNvSpPr>
            <a:spLocks noGrp="1"/>
          </p:cNvSpPr>
          <p:nvPr>
            <p:ph type="title"/>
          </p:nvPr>
        </p:nvSpPr>
        <p:spPr/>
        <p:txBody>
          <a:bodyPr>
            <a:normAutofit/>
          </a:bodyPr>
          <a:lstStyle/>
          <a:p>
            <a:r>
              <a:rPr lang="en-GB" dirty="0"/>
              <a:t>Budd–Chiari syndrome and pregnancy</a:t>
            </a:r>
            <a:endParaRPr lang="en-GB" sz="2800" dirty="0"/>
          </a:p>
        </p:txBody>
      </p:sp>
      <p:sp>
        <p:nvSpPr>
          <p:cNvPr id="6" name="Text Placeholder 5">
            <a:extLst>
              <a:ext uri="{FF2B5EF4-FFF2-40B4-BE49-F238E27FC236}">
                <a16:creationId xmlns:a16="http://schemas.microsoft.com/office/drawing/2014/main" id="{230CB773-6A66-42B5-8648-B11533CA77A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899D03A-C118-490D-AE5E-08115B817874}"/>
              </a:ext>
            </a:extLst>
          </p:cNvPr>
          <p:cNvSpPr>
            <a:spLocks noGrp="1"/>
          </p:cNvSpPr>
          <p:nvPr>
            <p:ph sz="half" idx="1"/>
          </p:nvPr>
        </p:nvSpPr>
        <p:spPr>
          <a:xfrm>
            <a:off x="319314" y="1340768"/>
            <a:ext cx="8506800" cy="3145476"/>
          </a:xfrm>
        </p:spPr>
        <p:txBody>
          <a:bodyPr>
            <a:spAutoFit/>
          </a:bodyPr>
          <a:lstStyle/>
          <a:p>
            <a:r>
              <a:rPr lang="en-GB" dirty="0">
                <a:solidFill>
                  <a:schemeClr val="dk1"/>
                </a:solidFill>
                <a:cs typeface="Arial" panose="020B0604020202020204" pitchFamily="34" charset="0"/>
              </a:rPr>
              <a:t>Excellent maternal outcome provided disease is well controlled</a:t>
            </a:r>
          </a:p>
          <a:p>
            <a:r>
              <a:rPr lang="en-GB" dirty="0" err="1">
                <a:solidFill>
                  <a:schemeClr val="dk1"/>
                </a:solidFill>
                <a:cs typeface="Arial" panose="020B0604020202020204" pitchFamily="34" charset="0"/>
              </a:rPr>
              <a:t>Fetal</a:t>
            </a:r>
            <a:r>
              <a:rPr lang="en-GB" dirty="0">
                <a:solidFill>
                  <a:schemeClr val="dk1"/>
                </a:solidFill>
                <a:cs typeface="Arial" panose="020B0604020202020204" pitchFamily="34" charset="0"/>
              </a:rPr>
              <a:t> outcome is less favourable</a:t>
            </a:r>
          </a:p>
          <a:p>
            <a:pPr lvl="1"/>
            <a:r>
              <a:rPr lang="en-GB" dirty="0">
                <a:solidFill>
                  <a:schemeClr val="dk1"/>
                </a:solidFill>
                <a:cs typeface="Arial" panose="020B0604020202020204" pitchFamily="34" charset="0"/>
              </a:rPr>
              <a:t>Pregnancies reaching Week 20 of gestation have acceptable prognosis</a:t>
            </a:r>
          </a:p>
          <a:p>
            <a:endParaRPr lang="en-GB" dirty="0">
              <a:solidFill>
                <a:schemeClr val="dk1"/>
              </a:solidFill>
              <a:cs typeface="Arial" panose="020B0604020202020204" pitchFamily="34" charset="0"/>
            </a:endParaRPr>
          </a:p>
          <a:p>
            <a:r>
              <a:rPr lang="en-GB" dirty="0">
                <a:solidFill>
                  <a:schemeClr val="dk1"/>
                </a:solidFill>
                <a:cs typeface="Arial" panose="020B0604020202020204" pitchFamily="34" charset="0"/>
              </a:rPr>
              <a:t>Vitamin K antagonists associated with high risk of miscarriage and </a:t>
            </a:r>
            <a:br>
              <a:rPr lang="en-GB" dirty="0">
                <a:solidFill>
                  <a:schemeClr val="dk1"/>
                </a:solidFill>
                <a:cs typeface="Arial" panose="020B0604020202020204" pitchFamily="34" charset="0"/>
              </a:rPr>
            </a:br>
            <a:r>
              <a:rPr lang="en-GB" dirty="0">
                <a:solidFill>
                  <a:schemeClr val="dk1"/>
                </a:solidFill>
                <a:cs typeface="Arial" panose="020B0604020202020204" pitchFamily="34" charset="0"/>
              </a:rPr>
              <a:t>congenital malformation</a:t>
            </a:r>
          </a:p>
          <a:p>
            <a:pPr lvl="1"/>
            <a:r>
              <a:rPr lang="en-GB" dirty="0">
                <a:solidFill>
                  <a:schemeClr val="dk1"/>
                </a:solidFill>
                <a:cs typeface="Arial" panose="020B0604020202020204" pitchFamily="34" charset="0"/>
              </a:rPr>
              <a:t>Perform pregnancy test as soon as possible</a:t>
            </a:r>
          </a:p>
          <a:p>
            <a:pPr lvl="1"/>
            <a:r>
              <a:rPr lang="en-GB" dirty="0">
                <a:solidFill>
                  <a:schemeClr val="dk1"/>
                </a:solidFill>
                <a:cs typeface="Arial" panose="020B0604020202020204" pitchFamily="34" charset="0"/>
              </a:rPr>
              <a:t>If positive, switch to LMWH</a:t>
            </a:r>
          </a:p>
          <a:p>
            <a:pPr lvl="2"/>
            <a:r>
              <a:rPr lang="en-GB" dirty="0">
                <a:solidFill>
                  <a:schemeClr val="dk1"/>
                </a:solidFill>
                <a:cs typeface="Arial" panose="020B0604020202020204" pitchFamily="34" charset="0"/>
              </a:rPr>
              <a:t>Periodic monitoring of anti-</a:t>
            </a:r>
            <a:r>
              <a:rPr lang="en-GB" dirty="0" err="1">
                <a:solidFill>
                  <a:schemeClr val="dk1"/>
                </a:solidFill>
                <a:cs typeface="Arial" panose="020B0604020202020204" pitchFamily="34" charset="0"/>
              </a:rPr>
              <a:t>Xa</a:t>
            </a:r>
            <a:r>
              <a:rPr lang="en-GB" dirty="0">
                <a:solidFill>
                  <a:schemeClr val="dk1"/>
                </a:solidFill>
                <a:cs typeface="Arial" panose="020B0604020202020204" pitchFamily="34" charset="0"/>
              </a:rPr>
              <a:t> activity</a:t>
            </a:r>
            <a:endParaRPr lang="en-GB" dirty="0">
              <a:cs typeface="Arial" panose="020B0604020202020204" pitchFamily="34" charset="0"/>
            </a:endParaRPr>
          </a:p>
        </p:txBody>
      </p:sp>
      <p:pic>
        <p:nvPicPr>
          <p:cNvPr id="8" name="Picture 7">
            <a:hlinkClick r:id="rId3" action="ppaction://hlinksldjump"/>
            <a:extLst>
              <a:ext uri="{FF2B5EF4-FFF2-40B4-BE49-F238E27FC236}">
                <a16:creationId xmlns:a16="http://schemas.microsoft.com/office/drawing/2014/main" id="{620D89C1-82F5-4FB0-BB1E-57A0E022622F}"/>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260566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a:xfrm>
            <a:off x="319314" y="140970"/>
            <a:ext cx="7745186" cy="769620"/>
          </a:xfrm>
        </p:spPr>
        <p:txBody>
          <a:bodyPr>
            <a:normAutofit fontScale="90000"/>
          </a:bodyPr>
          <a:lstStyle/>
          <a:p>
            <a:r>
              <a:rPr lang="fr-FR" sz="2800" dirty="0"/>
              <a:t>Acute portal </a:t>
            </a:r>
            <a:r>
              <a:rPr lang="fr-FR" sz="2800" dirty="0" err="1"/>
              <a:t>vein</a:t>
            </a:r>
            <a:r>
              <a:rPr lang="fr-FR" sz="2800" dirty="0"/>
              <a:t> </a:t>
            </a:r>
            <a:r>
              <a:rPr lang="fr-FR" sz="2800" dirty="0" err="1"/>
              <a:t>thrombosis</a:t>
            </a:r>
            <a:r>
              <a:rPr lang="fr-FR" sz="2800" dirty="0"/>
              <a:t>:</a:t>
            </a:r>
            <a:br>
              <a:rPr lang="fr-FR" sz="2800" dirty="0"/>
            </a:br>
            <a:r>
              <a:rPr lang="fr-FR" dirty="0" err="1"/>
              <a:t>D</a:t>
            </a:r>
            <a:r>
              <a:rPr lang="fr-FR" sz="2800" dirty="0" err="1"/>
              <a:t>efinition</a:t>
            </a:r>
            <a:r>
              <a:rPr lang="fr-FR" sz="2800" dirty="0"/>
              <a:t> and </a:t>
            </a:r>
            <a:r>
              <a:rPr lang="fr-FR" sz="2800" dirty="0" err="1"/>
              <a:t>diagnosis</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a:xfrm>
            <a:off x="319314" y="1340768"/>
            <a:ext cx="8506800" cy="1717393"/>
          </a:xfrm>
        </p:spPr>
        <p:txBody>
          <a:bodyPr>
            <a:spAutoFit/>
          </a:bodyPr>
          <a:lstStyle/>
          <a:p>
            <a:r>
              <a:rPr lang="en-US" dirty="0"/>
              <a:t>Recent thrombus formation within the portal vein and/or right</a:t>
            </a:r>
            <a:br>
              <a:rPr lang="en-US" dirty="0"/>
            </a:br>
            <a:r>
              <a:rPr lang="en-US" dirty="0"/>
              <a:t>or left branches</a:t>
            </a:r>
          </a:p>
          <a:p>
            <a:pPr lvl="1"/>
            <a:r>
              <a:rPr lang="en-US" dirty="0"/>
              <a:t>Thrombus may extend into the mesenteric or splenic veins</a:t>
            </a:r>
          </a:p>
          <a:p>
            <a:r>
              <a:rPr lang="en-US" dirty="0"/>
              <a:t>Guidelines refer to acute </a:t>
            </a:r>
            <a:r>
              <a:rPr lang="en-US" b="1" dirty="0">
                <a:solidFill>
                  <a:schemeClr val="accent1"/>
                </a:solidFill>
              </a:rPr>
              <a:t>PVT occurring in the absence of</a:t>
            </a:r>
            <a:br>
              <a:rPr lang="en-US" b="1" dirty="0">
                <a:solidFill>
                  <a:schemeClr val="accent1"/>
                </a:solidFill>
              </a:rPr>
            </a:br>
            <a:r>
              <a:rPr lang="en-US" b="1" dirty="0">
                <a:solidFill>
                  <a:schemeClr val="accent1"/>
                </a:solidFill>
              </a:rPr>
              <a:t>malignancy or cirrhosis</a:t>
            </a:r>
          </a:p>
        </p:txBody>
      </p:sp>
      <p:pic>
        <p:nvPicPr>
          <p:cNvPr id="6" name="Picture 5">
            <a:hlinkClick r:id="rId3" action="ppaction://hlinksldjump"/>
            <a:extLst>
              <a:ext uri="{FF2B5EF4-FFF2-40B4-BE49-F238E27FC236}">
                <a16:creationId xmlns:a16="http://schemas.microsoft.com/office/drawing/2014/main" id="{58FE06D8-6171-420C-92F5-E6FA094BC9F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494ED949-29DA-4DF3-B561-F94E96022B2D}"/>
              </a:ext>
            </a:extLst>
          </p:cNvPr>
          <p:cNvGraphicFramePr>
            <a:graphicFrameLocks noGrp="1"/>
          </p:cNvGraphicFramePr>
          <p:nvPr>
            <p:extLst>
              <p:ext uri="{D42A27DB-BD31-4B8C-83A1-F6EECF244321}">
                <p14:modId xmlns:p14="http://schemas.microsoft.com/office/powerpoint/2010/main" val="117499507"/>
              </p:ext>
            </p:extLst>
          </p:nvPr>
        </p:nvGraphicFramePr>
        <p:xfrm>
          <a:off x="759771" y="3151098"/>
          <a:ext cx="7304729" cy="257136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400" kern="1200" noProof="0" dirty="0">
                          <a:solidFill>
                            <a:schemeClr val="dk1"/>
                          </a:solidFill>
                          <a:latin typeface="+mn-lt"/>
                          <a:ea typeface="+mn-ea"/>
                          <a:cs typeface="Arial" panose="020B0604020202020204" pitchFamily="34" charset="0"/>
                        </a:rPr>
                        <a:t>Consider diagnosis of acute portal vein obstruction in any patient with abdominal pain</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400" b="0" kern="1200" noProof="0" dirty="0">
                          <a:solidFill>
                            <a:schemeClr val="tx1"/>
                          </a:solidFill>
                          <a:latin typeface="+mn-lt"/>
                          <a:ea typeface="+mn-ea"/>
                          <a:cs typeface="Arial" panose="020B0604020202020204" pitchFamily="34" charset="0"/>
                        </a:rPr>
                        <a:t>Use Doppler ultrasound as the first-line investigation for acute PVT. Use CT for diagnostic confirmation and the assessment of extension </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400" kern="1200" noProof="0" dirty="0">
                          <a:solidFill>
                            <a:schemeClr val="dk1"/>
                          </a:solidFill>
                          <a:latin typeface="+mn-lt"/>
                          <a:ea typeface="+mn-ea"/>
                          <a:cs typeface="Arial" panose="020B0604020202020204" pitchFamily="34" charset="0"/>
                        </a:rPr>
                        <a:t>Establish or rule out underlying cirrhosis or obliterative portal </a:t>
                      </a:r>
                      <a:r>
                        <a:rPr lang="en-US" sz="1400" kern="1200" noProof="0" dirty="0" err="1">
                          <a:solidFill>
                            <a:schemeClr val="dk1"/>
                          </a:solidFill>
                          <a:latin typeface="+mn-lt"/>
                          <a:ea typeface="+mn-ea"/>
                          <a:cs typeface="Arial" panose="020B0604020202020204" pitchFamily="34" charset="0"/>
                        </a:rPr>
                        <a:t>venopathy</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Arial" panose="020B0604020202020204" pitchFamily="34" charset="0"/>
                        </a:rPr>
                        <a:t>Consider intestinal infarction in patients with persisting severe abdominal pain, rectal bleeding, moderate or massive ascites, or multiorgan dysfunction. Closely monitor for signs of deterioration</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5AEA676-06E2-4A78-AB0F-0AD42688457C}"/>
              </a:ext>
            </a:extLst>
          </p:cNvPr>
          <p:cNvGrpSpPr/>
          <p:nvPr/>
        </p:nvGrpSpPr>
        <p:grpSpPr>
          <a:xfrm>
            <a:off x="4339160" y="3151098"/>
            <a:ext cx="3693418" cy="276999"/>
            <a:chOff x="4262958" y="3212976"/>
            <a:chExt cx="3693418" cy="276999"/>
          </a:xfrm>
        </p:grpSpPr>
        <p:sp>
          <p:nvSpPr>
            <p:cNvPr id="11" name="Rectangle 10">
              <a:extLst>
                <a:ext uri="{FF2B5EF4-FFF2-40B4-BE49-F238E27FC236}">
                  <a16:creationId xmlns:a16="http://schemas.microsoft.com/office/drawing/2014/main" id="{9B0A251F-269E-460B-B8B7-2278E2C3C4EF}"/>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F34AE98C-9D65-46A3-9543-E32A295C34F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8CCB0B3B-AD9A-49B0-AD38-3DE57A13F9D3}"/>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9BD496A3-9A35-48C8-B675-A75F9DCBB1A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08958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fr-FR" dirty="0"/>
              <a:t>Acute portal </a:t>
            </a:r>
            <a:r>
              <a:rPr lang="fr-FR" dirty="0" err="1"/>
              <a:t>vein</a:t>
            </a:r>
            <a:r>
              <a:rPr lang="fr-FR" dirty="0"/>
              <a:t> </a:t>
            </a:r>
            <a:r>
              <a:rPr lang="fr-FR" dirty="0" err="1"/>
              <a:t>thrombosis</a:t>
            </a:r>
            <a:r>
              <a:rPr lang="fr-FR" dirty="0"/>
              <a:t>: </a:t>
            </a:r>
            <a:r>
              <a:rPr lang="fr-FR" dirty="0" err="1"/>
              <a:t>Aims</a:t>
            </a:r>
            <a:r>
              <a:rPr lang="fr-FR" dirty="0"/>
              <a:t> of </a:t>
            </a:r>
            <a:r>
              <a:rPr lang="fr-FR" dirty="0" err="1"/>
              <a:t>therapy</a:t>
            </a:r>
            <a:endParaRPr lang="en-GB"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a:xfrm>
            <a:off x="319314" y="1340768"/>
            <a:ext cx="8506800" cy="1101840"/>
          </a:xfrm>
        </p:spPr>
        <p:txBody>
          <a:bodyPr>
            <a:spAutoFit/>
          </a:bodyPr>
          <a:lstStyle/>
          <a:p>
            <a:r>
              <a:rPr lang="en-US" dirty="0"/>
              <a:t>Prevent extension of thrombosis to mesenteric veins</a:t>
            </a:r>
          </a:p>
          <a:p>
            <a:pPr lvl="1"/>
            <a:r>
              <a:rPr lang="en-US" dirty="0"/>
              <a:t>Leading to mesenteric venous infarction</a:t>
            </a:r>
          </a:p>
          <a:p>
            <a:r>
              <a:rPr lang="en-US" dirty="0"/>
              <a:t>Achieve portal vein recanalization</a:t>
            </a:r>
            <a:endParaRPr lang="en-US"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AD538D64-B14F-430E-A4D4-C4586CA925E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34" name="Rectangle 33">
            <a:extLst>
              <a:ext uri="{FF2B5EF4-FFF2-40B4-BE49-F238E27FC236}">
                <a16:creationId xmlns:a16="http://schemas.microsoft.com/office/drawing/2014/main" id="{76C6B140-7FAB-424C-9D59-3DAEAD07983D}"/>
              </a:ext>
            </a:extLst>
          </p:cNvPr>
          <p:cNvSpPr/>
          <p:nvPr/>
        </p:nvSpPr>
        <p:spPr>
          <a:xfrm>
            <a:off x="755650" y="2584199"/>
            <a:ext cx="3657600"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Abdominal pain and systemic inflammation and/or </a:t>
            </a:r>
            <a:r>
              <a:rPr lang="en-US" sz="1400" dirty="0" err="1">
                <a:solidFill>
                  <a:schemeClr val="tx1"/>
                </a:solidFill>
              </a:rPr>
              <a:t>thrombophilic</a:t>
            </a:r>
            <a:r>
              <a:rPr lang="en-US" sz="1400" dirty="0">
                <a:solidFill>
                  <a:schemeClr val="tx1"/>
                </a:solidFill>
              </a:rPr>
              <a:t> factor</a:t>
            </a:r>
            <a:endParaRPr lang="en-GB" sz="1400" dirty="0">
              <a:solidFill>
                <a:schemeClr val="tx1"/>
              </a:solidFill>
            </a:endParaRPr>
          </a:p>
        </p:txBody>
      </p:sp>
      <p:sp>
        <p:nvSpPr>
          <p:cNvPr id="35" name="Rectangle 34">
            <a:extLst>
              <a:ext uri="{FF2B5EF4-FFF2-40B4-BE49-F238E27FC236}">
                <a16:creationId xmlns:a16="http://schemas.microsoft.com/office/drawing/2014/main" id="{76E9FCC3-92E9-4374-8FEC-B5C3E49CA6B9}"/>
              </a:ext>
            </a:extLst>
          </p:cNvPr>
          <p:cNvSpPr/>
          <p:nvPr/>
        </p:nvSpPr>
        <p:spPr>
          <a:xfrm>
            <a:off x="5601111" y="3337218"/>
            <a:ext cx="2960458"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Confirm acute PVT on unenhanced and contrast CT scan</a:t>
            </a:r>
            <a:endParaRPr lang="en-GB" sz="1400" dirty="0">
              <a:solidFill>
                <a:schemeClr val="tx1"/>
              </a:solidFill>
            </a:endParaRPr>
          </a:p>
        </p:txBody>
      </p:sp>
      <p:sp>
        <p:nvSpPr>
          <p:cNvPr id="36" name="Rectangle 35">
            <a:extLst>
              <a:ext uri="{FF2B5EF4-FFF2-40B4-BE49-F238E27FC236}">
                <a16:creationId xmlns:a16="http://schemas.microsoft.com/office/drawing/2014/main" id="{19BDE2A6-25B1-432D-874B-6ED5D4E4FD9E}"/>
              </a:ext>
            </a:extLst>
          </p:cNvPr>
          <p:cNvSpPr/>
          <p:nvPr/>
        </p:nvSpPr>
        <p:spPr>
          <a:xfrm>
            <a:off x="3454644" y="3337218"/>
            <a:ext cx="1917212"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Screen for general and local cause</a:t>
            </a:r>
            <a:endParaRPr lang="en-GB" sz="1400" dirty="0">
              <a:solidFill>
                <a:schemeClr val="tx1"/>
              </a:solidFill>
            </a:endParaRPr>
          </a:p>
        </p:txBody>
      </p:sp>
      <p:sp>
        <p:nvSpPr>
          <p:cNvPr id="43" name="Rectangle 42">
            <a:extLst>
              <a:ext uri="{FF2B5EF4-FFF2-40B4-BE49-F238E27FC236}">
                <a16:creationId xmlns:a16="http://schemas.microsoft.com/office/drawing/2014/main" id="{6CE83DFD-F45E-4FE8-AB0F-F79ED92B5CBC}"/>
              </a:ext>
            </a:extLst>
          </p:cNvPr>
          <p:cNvSpPr/>
          <p:nvPr/>
        </p:nvSpPr>
        <p:spPr>
          <a:xfrm>
            <a:off x="948597" y="5438790"/>
            <a:ext cx="356616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Discuss urgent laparotomy with </a:t>
            </a:r>
            <a:br>
              <a:rPr lang="en-US" sz="1400" dirty="0">
                <a:solidFill>
                  <a:schemeClr val="tx1"/>
                </a:solidFill>
              </a:rPr>
            </a:br>
            <a:r>
              <a:rPr lang="en-US" sz="1400" dirty="0">
                <a:solidFill>
                  <a:schemeClr val="tx1"/>
                </a:solidFill>
              </a:rPr>
              <a:t>expert surgeon</a:t>
            </a:r>
            <a:endParaRPr lang="en-GB" sz="1400" dirty="0">
              <a:solidFill>
                <a:schemeClr val="tx1"/>
              </a:solidFill>
            </a:endParaRPr>
          </a:p>
        </p:txBody>
      </p:sp>
      <p:sp>
        <p:nvSpPr>
          <p:cNvPr id="44" name="Rectangle 43">
            <a:extLst>
              <a:ext uri="{FF2B5EF4-FFF2-40B4-BE49-F238E27FC236}">
                <a16:creationId xmlns:a16="http://schemas.microsoft.com/office/drawing/2014/main" id="{33FCC7BB-6D14-4B86-A8AF-788A6986A324}"/>
              </a:ext>
            </a:extLst>
          </p:cNvPr>
          <p:cNvSpPr/>
          <p:nvPr/>
        </p:nvSpPr>
        <p:spPr>
          <a:xfrm>
            <a:off x="4606197" y="5438790"/>
            <a:ext cx="356616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schemeClr val="tx1"/>
                </a:solidFill>
              </a:rPr>
              <a:t>1. Close monitoring</a:t>
            </a:r>
          </a:p>
          <a:p>
            <a:r>
              <a:rPr lang="en-US" sz="1400" dirty="0">
                <a:solidFill>
                  <a:schemeClr val="tx1"/>
                </a:solidFill>
              </a:rPr>
              <a:t>2. 6 months anticoagulation with coumarin</a:t>
            </a:r>
            <a:endParaRPr lang="en-GB" sz="1400" dirty="0">
              <a:solidFill>
                <a:schemeClr val="tx1"/>
              </a:solidFill>
            </a:endParaRPr>
          </a:p>
        </p:txBody>
      </p:sp>
      <p:sp>
        <p:nvSpPr>
          <p:cNvPr id="53" name="Rectangle 52">
            <a:extLst>
              <a:ext uri="{FF2B5EF4-FFF2-40B4-BE49-F238E27FC236}">
                <a16:creationId xmlns:a16="http://schemas.microsoft.com/office/drawing/2014/main" id="{19BDE2A6-25B1-432D-874B-6ED5D4E4FD9E}"/>
              </a:ext>
            </a:extLst>
          </p:cNvPr>
          <p:cNvSpPr/>
          <p:nvPr/>
        </p:nvSpPr>
        <p:spPr>
          <a:xfrm>
            <a:off x="6042943" y="2584199"/>
            <a:ext cx="1740203"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Inform radiologist of PVT suspicion</a:t>
            </a:r>
            <a:endParaRPr lang="en-GB" sz="1400" dirty="0">
              <a:solidFill>
                <a:schemeClr val="tx1"/>
              </a:solidFill>
            </a:endParaRPr>
          </a:p>
        </p:txBody>
      </p:sp>
      <p:sp>
        <p:nvSpPr>
          <p:cNvPr id="61" name="Rectangle 60">
            <a:extLst>
              <a:ext uri="{FF2B5EF4-FFF2-40B4-BE49-F238E27FC236}">
                <a16:creationId xmlns:a16="http://schemas.microsoft.com/office/drawing/2014/main" id="{19BDE2A6-25B1-432D-874B-6ED5D4E4FD9E}"/>
              </a:ext>
            </a:extLst>
          </p:cNvPr>
          <p:cNvSpPr/>
          <p:nvPr/>
        </p:nvSpPr>
        <p:spPr>
          <a:xfrm>
            <a:off x="755650" y="3337218"/>
            <a:ext cx="1740203" cy="612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Start LMWH</a:t>
            </a:r>
            <a:endParaRPr lang="en-GB" sz="1400" dirty="0">
              <a:solidFill>
                <a:schemeClr val="tx1"/>
              </a:solidFill>
            </a:endParaRPr>
          </a:p>
        </p:txBody>
      </p:sp>
      <p:sp>
        <p:nvSpPr>
          <p:cNvPr id="67" name="Rectangle 66">
            <a:extLst>
              <a:ext uri="{FF2B5EF4-FFF2-40B4-BE49-F238E27FC236}">
                <a16:creationId xmlns:a16="http://schemas.microsoft.com/office/drawing/2014/main" id="{09937C01-97F7-4DA2-9993-6BC244D90CE8}"/>
              </a:ext>
            </a:extLst>
          </p:cNvPr>
          <p:cNvSpPr/>
          <p:nvPr/>
        </p:nvSpPr>
        <p:spPr>
          <a:xfrm>
            <a:off x="2748289" y="4001703"/>
            <a:ext cx="3369568" cy="10080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dirty="0">
                <a:solidFill>
                  <a:schemeClr val="tx1"/>
                </a:solidFill>
              </a:rPr>
              <a:t>Persisting abdominal pain despite adequate anticoagulation?</a:t>
            </a:r>
          </a:p>
          <a:p>
            <a:pPr marL="285750" indent="-285750">
              <a:buFont typeface="Arial" panose="020B0604020202020204" pitchFamily="34" charset="0"/>
              <a:buChar char="•"/>
            </a:pPr>
            <a:r>
              <a:rPr lang="en-US" sz="1400" dirty="0">
                <a:solidFill>
                  <a:schemeClr val="tx1"/>
                </a:solidFill>
              </a:rPr>
              <a:t>Organ failure?</a:t>
            </a:r>
          </a:p>
          <a:p>
            <a:pPr marL="285750" indent="-285750">
              <a:buFont typeface="Arial" panose="020B0604020202020204" pitchFamily="34" charset="0"/>
              <a:buChar char="•"/>
            </a:pPr>
            <a:r>
              <a:rPr lang="en-US" sz="1400" dirty="0">
                <a:solidFill>
                  <a:schemeClr val="tx1"/>
                </a:solidFill>
              </a:rPr>
              <a:t>Rectal bleeding?</a:t>
            </a:r>
            <a:endParaRPr lang="en-GB" sz="1400" dirty="0">
              <a:solidFill>
                <a:schemeClr val="tx1"/>
              </a:solidFill>
            </a:endParaRPr>
          </a:p>
        </p:txBody>
      </p:sp>
      <p:cxnSp>
        <p:nvCxnSpPr>
          <p:cNvPr id="69" name="Straight Arrow Connector 68"/>
          <p:cNvCxnSpPr>
            <a:stCxn id="34" idx="3"/>
            <a:endCxn id="53" idx="1"/>
          </p:cNvCxnSpPr>
          <p:nvPr/>
        </p:nvCxnSpPr>
        <p:spPr>
          <a:xfrm>
            <a:off x="4413250" y="2890199"/>
            <a:ext cx="1629693"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70"/>
          <p:cNvCxnSpPr>
            <a:stCxn id="53" idx="3"/>
            <a:endCxn id="35" idx="3"/>
          </p:cNvCxnSpPr>
          <p:nvPr/>
        </p:nvCxnSpPr>
        <p:spPr>
          <a:xfrm>
            <a:off x="7783146" y="2890199"/>
            <a:ext cx="778423" cy="753019"/>
          </a:xfrm>
          <a:prstGeom prst="bentConnector3">
            <a:avLst>
              <a:gd name="adj1" fmla="val 129367"/>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35" idx="1"/>
            <a:endCxn id="36" idx="3"/>
          </p:cNvCxnSpPr>
          <p:nvPr/>
        </p:nvCxnSpPr>
        <p:spPr>
          <a:xfrm flipH="1">
            <a:off x="5371856" y="3643218"/>
            <a:ext cx="229255"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a:stCxn id="36" idx="1"/>
            <a:endCxn id="61" idx="3"/>
          </p:cNvCxnSpPr>
          <p:nvPr/>
        </p:nvCxnSpPr>
        <p:spPr>
          <a:xfrm flipH="1">
            <a:off x="2495853" y="3643218"/>
            <a:ext cx="958791"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61" idx="2"/>
            <a:endCxn id="67" idx="1"/>
          </p:cNvCxnSpPr>
          <p:nvPr/>
        </p:nvCxnSpPr>
        <p:spPr>
          <a:xfrm rot="16200000" flipH="1">
            <a:off x="1908778" y="3666191"/>
            <a:ext cx="556485" cy="1122537"/>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Elbow Connector 78"/>
          <p:cNvCxnSpPr>
            <a:stCxn id="67" idx="2"/>
            <a:endCxn id="43" idx="0"/>
          </p:cNvCxnSpPr>
          <p:nvPr/>
        </p:nvCxnSpPr>
        <p:spPr>
          <a:xfrm rot="5400000">
            <a:off x="3367832" y="4373548"/>
            <a:ext cx="429087" cy="1701396"/>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a:stCxn id="67" idx="2"/>
            <a:endCxn id="44" idx="0"/>
          </p:cNvCxnSpPr>
          <p:nvPr/>
        </p:nvCxnSpPr>
        <p:spPr>
          <a:xfrm rot="16200000" flipH="1">
            <a:off x="5196632" y="4246144"/>
            <a:ext cx="429087" cy="1956204"/>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2104652" y="5094635"/>
            <a:ext cx="545342" cy="307777"/>
          </a:xfrm>
          <a:prstGeom prst="rect">
            <a:avLst/>
          </a:prstGeom>
          <a:noFill/>
        </p:spPr>
        <p:txBody>
          <a:bodyPr wrap="none" rtlCol="0">
            <a:spAutoFit/>
          </a:bodyPr>
          <a:lstStyle/>
          <a:p>
            <a:r>
              <a:rPr lang="en-GB" sz="1400" b="1" dirty="0"/>
              <a:t>YES</a:t>
            </a:r>
          </a:p>
        </p:txBody>
      </p:sp>
      <p:sp>
        <p:nvSpPr>
          <p:cNvPr id="86" name="TextBox 85"/>
          <p:cNvSpPr txBox="1"/>
          <p:nvPr/>
        </p:nvSpPr>
        <p:spPr>
          <a:xfrm>
            <a:off x="6459074" y="5094636"/>
            <a:ext cx="453970" cy="307777"/>
          </a:xfrm>
          <a:prstGeom prst="rect">
            <a:avLst/>
          </a:prstGeom>
          <a:noFill/>
        </p:spPr>
        <p:txBody>
          <a:bodyPr wrap="none" rtlCol="0">
            <a:spAutoFit/>
          </a:bodyPr>
          <a:lstStyle/>
          <a:p>
            <a:r>
              <a:rPr lang="en-GB" sz="1400" b="1" dirty="0"/>
              <a:t>NO</a:t>
            </a:r>
          </a:p>
        </p:txBody>
      </p:sp>
      <p:sp>
        <p:nvSpPr>
          <p:cNvPr id="37" name="Rectangle 36">
            <a:extLst>
              <a:ext uri="{FF2B5EF4-FFF2-40B4-BE49-F238E27FC236}">
                <a16:creationId xmlns:a16="http://schemas.microsoft.com/office/drawing/2014/main" id="{09937C01-97F7-4DA2-9993-6BC244D90CE8}"/>
              </a:ext>
            </a:extLst>
          </p:cNvPr>
          <p:cNvSpPr/>
          <p:nvPr/>
        </p:nvSpPr>
        <p:spPr>
          <a:xfrm>
            <a:off x="397849" y="4212977"/>
            <a:ext cx="1915389" cy="61200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Add antibiotics if</a:t>
            </a:r>
          </a:p>
          <a:p>
            <a:pPr algn="ctr"/>
            <a:r>
              <a:rPr lang="en-US" sz="1100" dirty="0">
                <a:solidFill>
                  <a:schemeClr val="tx1"/>
                </a:solidFill>
              </a:rPr>
              <a:t>septic thrombophlebitis</a:t>
            </a:r>
          </a:p>
          <a:p>
            <a:pPr algn="ctr"/>
            <a:r>
              <a:rPr lang="en-US" sz="1100" dirty="0">
                <a:solidFill>
                  <a:schemeClr val="tx1"/>
                </a:solidFill>
              </a:rPr>
              <a:t>Treat cause when accurate</a:t>
            </a:r>
            <a:endParaRPr lang="en-GB" sz="1100" dirty="0">
              <a:solidFill>
                <a:schemeClr val="tx1"/>
              </a:solidFill>
            </a:endParaRPr>
          </a:p>
        </p:txBody>
      </p:sp>
    </p:spTree>
    <p:extLst>
      <p:ext uri="{BB962C8B-B14F-4D97-AF65-F5344CB8AC3E}">
        <p14:creationId xmlns:p14="http://schemas.microsoft.com/office/powerpoint/2010/main" val="3625959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C60B-958B-4F3F-B3BE-FD88CC72137A}"/>
              </a:ext>
            </a:extLst>
          </p:cNvPr>
          <p:cNvSpPr>
            <a:spLocks noGrp="1"/>
          </p:cNvSpPr>
          <p:nvPr>
            <p:ph type="title"/>
          </p:nvPr>
        </p:nvSpPr>
        <p:spPr/>
        <p:txBody>
          <a:bodyPr/>
          <a:lstStyle/>
          <a:p>
            <a:r>
              <a:rPr lang="en-GB" dirty="0"/>
              <a:t>About these slides</a:t>
            </a:r>
          </a:p>
        </p:txBody>
      </p:sp>
      <p:sp>
        <p:nvSpPr>
          <p:cNvPr id="3" name="Text Placeholder 2">
            <a:extLst>
              <a:ext uri="{FF2B5EF4-FFF2-40B4-BE49-F238E27FC236}">
                <a16:creationId xmlns:a16="http://schemas.microsoft.com/office/drawing/2014/main" id="{971BBFD5-0DB0-47F9-811A-2542E68AF2DF}"/>
              </a:ext>
            </a:extLst>
          </p:cNvPr>
          <p:cNvSpPr>
            <a:spLocks noGrp="1"/>
          </p:cNvSpPr>
          <p:nvPr>
            <p:ph type="body" sz="quarter" idx="10"/>
          </p:nvPr>
        </p:nvSpPr>
        <p:spPr/>
        <p:txBody>
          <a:bodyPr/>
          <a:lstStyle/>
          <a:p>
            <a:endParaRPr lang="en-GB"/>
          </a:p>
        </p:txBody>
      </p:sp>
      <p:sp>
        <p:nvSpPr>
          <p:cNvPr id="4" name="Content Placeholder 3">
            <a:extLst>
              <a:ext uri="{FF2B5EF4-FFF2-40B4-BE49-F238E27FC236}">
                <a16:creationId xmlns:a16="http://schemas.microsoft.com/office/drawing/2014/main" id="{493760C0-FC00-42FA-8670-EF225448498D}"/>
              </a:ext>
            </a:extLst>
          </p:cNvPr>
          <p:cNvSpPr>
            <a:spLocks noGrp="1"/>
          </p:cNvSpPr>
          <p:nvPr>
            <p:ph sz="half" idx="1"/>
          </p:nvPr>
        </p:nvSpPr>
        <p:spPr>
          <a:xfrm>
            <a:off x="319314" y="1340767"/>
            <a:ext cx="8506800" cy="4829123"/>
          </a:xfrm>
        </p:spPr>
        <p:txBody>
          <a:bodyPr/>
          <a:lstStyle/>
          <a:p>
            <a:r>
              <a:rPr lang="en-GB" dirty="0"/>
              <a:t>Definitions of all abbreviations shown in these slides are provided within the slide notes</a:t>
            </a:r>
          </a:p>
          <a:p>
            <a:endParaRPr lang="en-GB" dirty="0"/>
          </a:p>
          <a:p>
            <a:r>
              <a:rPr lang="en-US" dirty="0"/>
              <a:t>When you see a home symbol like this one:</a:t>
            </a:r>
            <a:r>
              <a:rPr lang="en-GB" dirty="0"/>
              <a:t>       , you can click on</a:t>
            </a:r>
            <a:br>
              <a:rPr lang="en-GB" dirty="0"/>
            </a:br>
            <a:r>
              <a:rPr lang="en-GB" dirty="0"/>
              <a:t>this to return to the outline or topics pages, depending on which</a:t>
            </a:r>
            <a:br>
              <a:rPr lang="en-GB" dirty="0"/>
            </a:br>
            <a:r>
              <a:rPr lang="en-GB" dirty="0"/>
              <a:t>section you are in</a:t>
            </a:r>
          </a:p>
          <a:p>
            <a:endParaRPr lang="en-GB" dirty="0"/>
          </a:p>
          <a:p>
            <a:endParaRPr lang="en-GB" dirty="0"/>
          </a:p>
          <a:p>
            <a:endParaRPr lang="en-GB" dirty="0"/>
          </a:p>
          <a:p>
            <a:endParaRPr lang="en-GB" dirty="0"/>
          </a:p>
          <a:p>
            <a:endParaRPr lang="en-GB" dirty="0"/>
          </a:p>
          <a:p>
            <a:endParaRPr lang="en-GB" dirty="0"/>
          </a:p>
          <a:p>
            <a:r>
              <a:rPr lang="en-GB" dirty="0"/>
              <a:t>Please send any feedback to: </a:t>
            </a:r>
            <a:r>
              <a:rPr lang="en-GB" u="sng" dirty="0">
                <a:hlinkClick r:id="rId2"/>
              </a:rPr>
              <a:t>slidedeck_feedback@easloffice.eu</a:t>
            </a:r>
            <a:endParaRPr lang="en-GB" dirty="0"/>
          </a:p>
        </p:txBody>
      </p:sp>
      <p:pic>
        <p:nvPicPr>
          <p:cNvPr id="5" name="Picture 4">
            <a:extLst>
              <a:ext uri="{FF2B5EF4-FFF2-40B4-BE49-F238E27FC236}">
                <a16:creationId xmlns:a16="http://schemas.microsoft.com/office/drawing/2014/main" id="{1FA27790-F1ED-4EC5-8838-D7F82C9EA7C4}"/>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5724477" y="2348880"/>
            <a:ext cx="361460" cy="357974"/>
          </a:xfrm>
          <a:prstGeom prst="rect">
            <a:avLst/>
          </a:prstGeom>
        </p:spPr>
      </p:pic>
      <p:sp>
        <p:nvSpPr>
          <p:cNvPr id="6" name="TextBox 5">
            <a:extLst>
              <a:ext uri="{FF2B5EF4-FFF2-40B4-BE49-F238E27FC236}">
                <a16:creationId xmlns:a16="http://schemas.microsoft.com/office/drawing/2014/main" id="{98F4013A-4BE9-4EE8-8D1D-51E9A4839302}"/>
              </a:ext>
            </a:extLst>
          </p:cNvPr>
          <p:cNvSpPr txBox="1"/>
          <p:nvPr/>
        </p:nvSpPr>
        <p:spPr>
          <a:xfrm>
            <a:off x="755576" y="3629283"/>
            <a:ext cx="7297812" cy="1631216"/>
          </a:xfrm>
          <a:prstGeom prst="rect">
            <a:avLst/>
          </a:prstGeom>
          <a:noFill/>
          <a:ln w="28575">
            <a:solidFill>
              <a:schemeClr val="tx2"/>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Arial" panose="020B0604020202020204"/>
                <a:ea typeface="+mn-ea"/>
                <a:cs typeface="+mn-cs"/>
              </a:rPr>
              <a:t>These slides are intended for use as an educational resource and should not be used in isolation to make patient management decisions. All information included should be verified before treating patients or using any therapies described in these materials</a:t>
            </a:r>
          </a:p>
        </p:txBody>
      </p:sp>
    </p:spTree>
    <p:extLst>
      <p:ext uri="{BB962C8B-B14F-4D97-AF65-F5344CB8AC3E}">
        <p14:creationId xmlns:p14="http://schemas.microsoft.com/office/powerpoint/2010/main" val="2812327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fr-FR" sz="2800" dirty="0"/>
              <a:t>Acute portal </a:t>
            </a:r>
            <a:r>
              <a:rPr lang="fr-FR" sz="2800" dirty="0" err="1"/>
              <a:t>vein</a:t>
            </a:r>
            <a:r>
              <a:rPr lang="fr-FR" sz="2800" dirty="0"/>
              <a:t> </a:t>
            </a:r>
            <a:r>
              <a:rPr lang="fr-FR" sz="2800" dirty="0" err="1"/>
              <a:t>thrombosis</a:t>
            </a:r>
            <a:r>
              <a:rPr lang="fr-FR" sz="2800" dirty="0"/>
              <a:t>: Anticoagulation</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a:t>
            </a:r>
            <a:r>
              <a:rPr lang="en-US" dirty="0">
                <a:solidFill>
                  <a:schemeClr val="dk1"/>
                </a:solidFill>
                <a:cs typeface="Arial" panose="020B0604020202020204" pitchFamily="34" charset="0"/>
              </a:rPr>
              <a:t>Especially in those in whom unfractionated heparin was initiated</a:t>
            </a:r>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44BB4299-3EFE-473D-8572-113E74A2C94F}"/>
              </a:ext>
            </a:extLst>
          </p:cNvPr>
          <p:cNvSpPr>
            <a:spLocks noGrp="1"/>
          </p:cNvSpPr>
          <p:nvPr>
            <p:ph sz="half" idx="1"/>
          </p:nvPr>
        </p:nvSpPr>
        <p:spPr>
          <a:xfrm>
            <a:off x="319314" y="1340768"/>
            <a:ext cx="8506800" cy="707886"/>
          </a:xfrm>
        </p:spPr>
        <p:txBody>
          <a:bodyPr>
            <a:spAutoFit/>
          </a:bodyPr>
          <a:lstStyle/>
          <a:p>
            <a:r>
              <a:rPr lang="en-GB" dirty="0"/>
              <a:t>Thrombus extension is prevented with early initiation of</a:t>
            </a:r>
            <a:br>
              <a:rPr lang="en-GB" dirty="0"/>
            </a:br>
            <a:r>
              <a:rPr lang="en-GB" dirty="0"/>
              <a:t>anticoagulation therapy</a:t>
            </a:r>
            <a:endParaRPr lang="en-US"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AD538D64-B14F-430E-A4D4-C4586CA925E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2756C02B-F78E-48D0-B731-5948DA4B829A}"/>
              </a:ext>
            </a:extLst>
          </p:cNvPr>
          <p:cNvGraphicFramePr>
            <a:graphicFrameLocks noGrp="1"/>
          </p:cNvGraphicFramePr>
          <p:nvPr>
            <p:extLst>
              <p:ext uri="{D42A27DB-BD31-4B8C-83A1-F6EECF244321}">
                <p14:modId xmlns:p14="http://schemas.microsoft.com/office/powerpoint/2010/main" val="227706953"/>
              </p:ext>
            </p:extLst>
          </p:nvPr>
        </p:nvGraphicFramePr>
        <p:xfrm>
          <a:off x="755651" y="2229133"/>
          <a:ext cx="7308850" cy="287616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400" b="0" kern="1200" noProof="0" dirty="0">
                          <a:solidFill>
                            <a:schemeClr val="tx1"/>
                          </a:solidFill>
                          <a:latin typeface="+mn-lt"/>
                          <a:ea typeface="+mn-ea"/>
                          <a:cs typeface="Arial" panose="020B0604020202020204" pitchFamily="34" charset="0"/>
                        </a:rPr>
                        <a:t>Initiate immediate anticoagulation with LMWH in the absence of major contraindications to anticoagulation</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400" kern="1200" noProof="0" dirty="0">
                          <a:solidFill>
                            <a:schemeClr val="dk1"/>
                          </a:solidFill>
                          <a:latin typeface="+mn-lt"/>
                          <a:ea typeface="+mn-ea"/>
                          <a:cs typeface="Arial" panose="020B0604020202020204" pitchFamily="34" charset="0"/>
                        </a:rPr>
                        <a:t>Screen for HIT in patients with a sudden unexplained platelet count fall ≥50% or to a value less than 150 x 10</a:t>
                      </a:r>
                      <a:r>
                        <a:rPr lang="en-US" sz="1400" kern="1200" baseline="30000" noProof="0" dirty="0">
                          <a:solidFill>
                            <a:schemeClr val="dk1"/>
                          </a:solidFill>
                          <a:latin typeface="+mn-lt"/>
                          <a:ea typeface="+mn-ea"/>
                          <a:cs typeface="Arial" panose="020B0604020202020204" pitchFamily="34" charset="0"/>
                        </a:rPr>
                        <a:t>9</a:t>
                      </a:r>
                      <a:r>
                        <a:rPr lang="en-US" sz="1400" kern="1200" noProof="0" dirty="0">
                          <a:solidFill>
                            <a:schemeClr val="dk1"/>
                          </a:solidFill>
                          <a:latin typeface="+mn-lt"/>
                          <a:ea typeface="+mn-ea"/>
                          <a:cs typeface="Arial" panose="020B0604020202020204" pitchFamily="34" charset="0"/>
                        </a:rPr>
                        <a:t>/L*</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400" b="0" i="0" u="none" strike="noStrike" kern="1200" baseline="0" dirty="0">
                          <a:solidFill>
                            <a:schemeClr val="dk1"/>
                          </a:solidFill>
                          <a:latin typeface="+mn-lt"/>
                          <a:ea typeface="+mn-ea"/>
                          <a:cs typeface="+mn-cs"/>
                        </a:rPr>
                        <a:t>Initial treatment should be with LMWH. Monitor anti-</a:t>
                      </a:r>
                      <a:r>
                        <a:rPr lang="en-US" sz="1400" b="0" i="0" u="none" strike="noStrike" kern="1200" baseline="0" dirty="0" err="1">
                          <a:solidFill>
                            <a:schemeClr val="dk1"/>
                          </a:solidFill>
                          <a:latin typeface="+mn-lt"/>
                          <a:ea typeface="+mn-ea"/>
                          <a:cs typeface="+mn-cs"/>
                        </a:rPr>
                        <a:t>Xa</a:t>
                      </a:r>
                      <a:r>
                        <a:rPr lang="en-US" sz="1400" b="0" i="0" u="none" strike="noStrike" kern="1200" baseline="0" dirty="0">
                          <a:solidFill>
                            <a:schemeClr val="dk1"/>
                          </a:solidFill>
                          <a:latin typeface="+mn-lt"/>
                          <a:ea typeface="+mn-ea"/>
                          <a:cs typeface="+mn-cs"/>
                        </a:rPr>
                        <a:t> activity in overweight patients, pregnancy, and poor kidney function, targeting a level between 0.5 and 0.8 IU/mL</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r>
                        <a:rPr lang="en-US" sz="1400" b="0" i="0" u="none" strike="noStrike" kern="1200" baseline="0" dirty="0">
                          <a:solidFill>
                            <a:schemeClr val="dk1"/>
                          </a:solidFill>
                          <a:latin typeface="+mn-lt"/>
                          <a:ea typeface="+mn-ea"/>
                          <a:cs typeface="+mn-cs"/>
                        </a:rPr>
                        <a:t>Use oral VKAs for long-term anticoagulant treatment, targeting an INR between 2 </a:t>
                      </a:r>
                      <a:r>
                        <a:rPr lang="en-GB" sz="1400" b="0" i="0" u="none" strike="noStrike" kern="1200" baseline="0" dirty="0">
                          <a:solidFill>
                            <a:schemeClr val="dk1"/>
                          </a:solidFill>
                          <a:latin typeface="+mn-lt"/>
                          <a:ea typeface="+mn-ea"/>
                          <a:cs typeface="+mn-cs"/>
                        </a:rPr>
                        <a:t>and 3</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B</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3233038519"/>
                  </a:ext>
                </a:extLst>
              </a:tr>
              <a:tr h="195479">
                <a:tc>
                  <a:txBody>
                    <a:bodyPr/>
                    <a:lstStyle/>
                    <a:p>
                      <a:r>
                        <a:rPr lang="en-US" sz="1400" b="0" i="0" u="none" strike="noStrike" kern="1200" baseline="0" noProof="0" dirty="0">
                          <a:solidFill>
                            <a:schemeClr val="dk1"/>
                          </a:solidFill>
                          <a:latin typeface="+mn-lt"/>
                          <a:ea typeface="+mn-ea"/>
                          <a:cs typeface="+mn-cs"/>
                        </a:rPr>
                        <a:t>Anticoagulation therapy should be given for at least 6 months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9D2AA7F3-6901-4581-B886-E7477CA892A4}"/>
              </a:ext>
            </a:extLst>
          </p:cNvPr>
          <p:cNvGrpSpPr/>
          <p:nvPr/>
        </p:nvGrpSpPr>
        <p:grpSpPr>
          <a:xfrm>
            <a:off x="4335040" y="2229133"/>
            <a:ext cx="3693418" cy="276999"/>
            <a:chOff x="4262958" y="3212976"/>
            <a:chExt cx="3693418" cy="276999"/>
          </a:xfrm>
        </p:grpSpPr>
        <p:sp>
          <p:nvSpPr>
            <p:cNvPr id="11" name="Rectangle 10">
              <a:extLst>
                <a:ext uri="{FF2B5EF4-FFF2-40B4-BE49-F238E27FC236}">
                  <a16:creationId xmlns:a16="http://schemas.microsoft.com/office/drawing/2014/main" id="{A980150B-ADD5-45D5-AB43-1B25F14904D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5A00881E-700D-4F2C-A59C-852EC8B9D28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1CE8480F-4D25-4963-964C-D2C170DEF6B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7DCDFE14-88B0-4888-B082-FA6AABCEA341}"/>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288768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fr-FR" sz="2800" dirty="0"/>
              <a:t>Acute portal </a:t>
            </a:r>
            <a:r>
              <a:rPr lang="fr-FR" sz="2800" dirty="0" err="1"/>
              <a:t>vein</a:t>
            </a:r>
            <a:r>
              <a:rPr lang="fr-FR" sz="2800" dirty="0"/>
              <a:t> </a:t>
            </a:r>
            <a:r>
              <a:rPr lang="fr-FR" sz="2800" dirty="0" err="1"/>
              <a:t>thrombosis</a:t>
            </a:r>
            <a:r>
              <a:rPr lang="fr-FR" sz="2800" dirty="0"/>
              <a:t>: </a:t>
            </a:r>
            <a:r>
              <a:rPr lang="fr-FR" sz="2800" dirty="0" err="1"/>
              <a:t>Prognosis</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12B13B-AA77-443C-BFB4-3298DD202532}"/>
              </a:ext>
            </a:extLst>
          </p:cNvPr>
          <p:cNvSpPr>
            <a:spLocks noGrp="1"/>
          </p:cNvSpPr>
          <p:nvPr>
            <p:ph sz="half" idx="1"/>
          </p:nvPr>
        </p:nvSpPr>
        <p:spPr>
          <a:xfrm>
            <a:off x="319314" y="1340768"/>
            <a:ext cx="8506800" cy="2726900"/>
          </a:xfrm>
        </p:spPr>
        <p:txBody>
          <a:bodyPr>
            <a:spAutoFit/>
          </a:bodyPr>
          <a:lstStyle/>
          <a:p>
            <a:r>
              <a:rPr lang="en-US" dirty="0"/>
              <a:t>Recanalization of the portal vein can occur up to 6 months following treatment</a:t>
            </a:r>
          </a:p>
          <a:p>
            <a:r>
              <a:rPr lang="en-US" dirty="0"/>
              <a:t>Recanalization of mesenteric and splenic veins increases steadily</a:t>
            </a:r>
            <a:br>
              <a:rPr lang="en-US" dirty="0"/>
            </a:br>
            <a:r>
              <a:rPr lang="en-US" dirty="0"/>
              <a:t>up to 12 months</a:t>
            </a:r>
          </a:p>
          <a:p>
            <a:r>
              <a:rPr lang="en-US" dirty="0"/>
              <a:t>Over half (55%) of the patients not achieving recanalization will develop gastroesophageal varices</a:t>
            </a:r>
          </a:p>
          <a:p>
            <a:pPr lvl="1"/>
            <a:r>
              <a:rPr lang="en-US" dirty="0"/>
              <a:t>2-year probability of variceal bleeding: </a:t>
            </a:r>
            <a:r>
              <a:rPr lang="en-US" b="1" dirty="0">
                <a:solidFill>
                  <a:schemeClr val="accent1"/>
                </a:solidFill>
              </a:rPr>
              <a:t>12%</a:t>
            </a:r>
          </a:p>
          <a:p>
            <a:pPr lvl="1"/>
            <a:r>
              <a:rPr lang="en-US" dirty="0"/>
              <a:t>2-year probability of ascites: </a:t>
            </a:r>
            <a:r>
              <a:rPr lang="en-US" b="1" dirty="0">
                <a:solidFill>
                  <a:schemeClr val="accent1"/>
                </a:solidFill>
              </a:rPr>
              <a:t>16%</a:t>
            </a:r>
          </a:p>
        </p:txBody>
      </p:sp>
      <p:pic>
        <p:nvPicPr>
          <p:cNvPr id="6" name="Picture 5">
            <a:hlinkClick r:id="rId3" action="ppaction://hlinksldjump"/>
            <a:extLst>
              <a:ext uri="{FF2B5EF4-FFF2-40B4-BE49-F238E27FC236}">
                <a16:creationId xmlns:a16="http://schemas.microsoft.com/office/drawing/2014/main" id="{3DF32C9D-0543-42BE-90BA-EF3311D2ED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BEC0C860-0650-4882-9457-BC0B19F5B049}"/>
              </a:ext>
            </a:extLst>
          </p:cNvPr>
          <p:cNvGraphicFramePr>
            <a:graphicFrameLocks noGrp="1"/>
          </p:cNvGraphicFramePr>
          <p:nvPr>
            <p:extLst>
              <p:ext uri="{D42A27DB-BD31-4B8C-83A1-F6EECF244321}">
                <p14:modId xmlns:p14="http://schemas.microsoft.com/office/powerpoint/2010/main" val="206019393"/>
              </p:ext>
            </p:extLst>
          </p:nvPr>
        </p:nvGraphicFramePr>
        <p:xfrm>
          <a:off x="755651" y="4134148"/>
          <a:ext cx="7308850" cy="164592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Perform a CT scan to assess recanalization of the portal venous system after 6–12 months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r>
                        <a:rPr lang="en-US" sz="1400" b="0" i="0" u="none" strike="noStrike" kern="1200" baseline="0" noProof="0" dirty="0">
                          <a:solidFill>
                            <a:schemeClr val="tx1"/>
                          </a:solidFill>
                          <a:latin typeface="+mn-lt"/>
                          <a:ea typeface="+mn-ea"/>
                          <a:cs typeface="+mn-cs"/>
                        </a:rPr>
                        <a:t>Screen for gastroesophageal varices in </a:t>
                      </a:r>
                      <a:r>
                        <a:rPr lang="en-US" sz="1400" b="0" i="0" u="none" strike="noStrike" kern="1200" baseline="0" noProof="0" dirty="0" err="1">
                          <a:solidFill>
                            <a:schemeClr val="tx1"/>
                          </a:solidFill>
                          <a:latin typeface="+mn-lt"/>
                          <a:ea typeface="+mn-ea"/>
                          <a:cs typeface="+mn-cs"/>
                        </a:rPr>
                        <a:t>unrecanalized</a:t>
                      </a:r>
                      <a:r>
                        <a:rPr lang="en-US" sz="1400" b="0" i="0" u="none" strike="noStrike" kern="1200" baseline="0" noProof="0" dirty="0">
                          <a:solidFill>
                            <a:schemeClr val="tx1"/>
                          </a:solidFill>
                          <a:latin typeface="+mn-lt"/>
                          <a:ea typeface="+mn-ea"/>
                          <a:cs typeface="+mn-cs"/>
                        </a:rPr>
                        <a:t> patients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r>
                        <a:rPr lang="en-US" sz="1400" b="0" i="0" u="none" strike="noStrike" kern="1200" baseline="0" noProof="0" dirty="0">
                          <a:solidFill>
                            <a:schemeClr val="tx1"/>
                          </a:solidFill>
                          <a:latin typeface="+mn-lt"/>
                          <a:ea typeface="+mn-ea"/>
                          <a:cs typeface="+mn-cs"/>
                        </a:rPr>
                        <a:t>Perform MRI cholangiography in patients with persisting cholestasis or biliary tract abnormalities suggestive of portal biliopathy</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5B1CE677-5A41-4163-82FB-E26ACD676A2B}"/>
              </a:ext>
            </a:extLst>
          </p:cNvPr>
          <p:cNvGrpSpPr/>
          <p:nvPr/>
        </p:nvGrpSpPr>
        <p:grpSpPr>
          <a:xfrm>
            <a:off x="4335040" y="4134148"/>
            <a:ext cx="3693418" cy="276999"/>
            <a:chOff x="4262958" y="3212976"/>
            <a:chExt cx="3693418" cy="276999"/>
          </a:xfrm>
        </p:grpSpPr>
        <p:sp>
          <p:nvSpPr>
            <p:cNvPr id="10" name="Rectangle 9">
              <a:extLst>
                <a:ext uri="{FF2B5EF4-FFF2-40B4-BE49-F238E27FC236}">
                  <a16:creationId xmlns:a16="http://schemas.microsoft.com/office/drawing/2014/main" id="{03E73B42-C916-41D5-BF07-5685A4C728D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46820FBD-0C66-4097-B2E3-A5436486271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DF41BD4-D3A9-41B6-B5F3-E4EE01ECBB56}"/>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D25687F2-5301-4546-8FFB-8EEFB6289369}"/>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24609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a:xfrm>
            <a:off x="319314" y="1340768"/>
            <a:ext cx="8506800" cy="1397306"/>
          </a:xfrm>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p:txBody>
      </p:sp>
      <p:pic>
        <p:nvPicPr>
          <p:cNvPr id="6" name="Picture 5">
            <a:hlinkClick r:id="rId3" action="ppaction://hlinksldjump"/>
            <a:extLst>
              <a:ext uri="{FF2B5EF4-FFF2-40B4-BE49-F238E27FC236}">
                <a16:creationId xmlns:a16="http://schemas.microsoft.com/office/drawing/2014/main" id="{B4AE5549-8E28-49C0-8F29-54B294C102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28213284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a:xfrm>
            <a:off x="319314" y="1340768"/>
            <a:ext cx="8506800" cy="1397306"/>
          </a:xfrm>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p:txBody>
      </p:sp>
      <p:pic>
        <p:nvPicPr>
          <p:cNvPr id="6" name="Picture 5">
            <a:hlinkClick r:id="rId3" action="ppaction://hlinksldjump"/>
            <a:extLst>
              <a:ext uri="{FF2B5EF4-FFF2-40B4-BE49-F238E27FC236}">
                <a16:creationId xmlns:a16="http://schemas.microsoft.com/office/drawing/2014/main" id="{B4AE5549-8E28-49C0-8F29-54B294C102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6" name="Rectangle 15"/>
          <p:cNvSpPr/>
          <p:nvPr/>
        </p:nvSpPr>
        <p:spPr>
          <a:xfrm>
            <a:off x="755650" y="2373090"/>
            <a:ext cx="7737719" cy="355359"/>
          </a:xfrm>
          <a:prstGeom prst="rect">
            <a:avLst/>
          </a:prstGeom>
          <a:noFill/>
          <a:ln>
            <a:solidFill>
              <a:srgbClr val="1D49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p:cNvSpPr txBox="1"/>
          <p:nvPr/>
        </p:nvSpPr>
        <p:spPr>
          <a:xfrm>
            <a:off x="5806173" y="2780693"/>
            <a:ext cx="2775119" cy="369332"/>
          </a:xfrm>
          <a:prstGeom prst="rect">
            <a:avLst/>
          </a:prstGeom>
          <a:noFill/>
        </p:spPr>
        <p:txBody>
          <a:bodyPr wrap="none" rtlCol="0">
            <a:spAutoFit/>
          </a:bodyPr>
          <a:lstStyle/>
          <a:p>
            <a:r>
              <a:rPr lang="en-GB" dirty="0">
                <a:solidFill>
                  <a:schemeClr val="accent1"/>
                </a:solidFill>
              </a:rPr>
              <a:t>Covered by this guideline</a:t>
            </a:r>
          </a:p>
        </p:txBody>
      </p:sp>
    </p:spTree>
    <p:extLst>
      <p:ext uri="{BB962C8B-B14F-4D97-AF65-F5344CB8AC3E}">
        <p14:creationId xmlns:p14="http://schemas.microsoft.com/office/powerpoint/2010/main" val="19715255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a:xfrm>
            <a:off x="319314" y="1340768"/>
            <a:ext cx="8506800" cy="2726900"/>
          </a:xfrm>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a:p>
            <a:pPr lvl="2"/>
            <a:endParaRPr lang="en-US" dirty="0"/>
          </a:p>
          <a:p>
            <a:r>
              <a:rPr lang="en-US" dirty="0"/>
              <a:t>Following acute </a:t>
            </a:r>
            <a:r>
              <a:rPr lang="en-US" b="1" dirty="0">
                <a:solidFill>
                  <a:schemeClr val="accent1"/>
                </a:solidFill>
              </a:rPr>
              <a:t>thrombosis </a:t>
            </a:r>
            <a:r>
              <a:rPr lang="en-US" dirty="0"/>
              <a:t>in the absence of recanalization</a:t>
            </a:r>
          </a:p>
          <a:p>
            <a:pPr lvl="1"/>
            <a:r>
              <a:rPr lang="en-US" dirty="0"/>
              <a:t>Portal venous lumen obliterates</a:t>
            </a:r>
          </a:p>
          <a:p>
            <a:pPr lvl="1"/>
            <a:r>
              <a:rPr lang="en-US" dirty="0"/>
              <a:t>Porto-portal collaterals develop</a:t>
            </a:r>
          </a:p>
        </p:txBody>
      </p:sp>
      <p:pic>
        <p:nvPicPr>
          <p:cNvPr id="6" name="Picture 5">
            <a:hlinkClick r:id="rId3" action="ppaction://hlinksldjump"/>
            <a:extLst>
              <a:ext uri="{FF2B5EF4-FFF2-40B4-BE49-F238E27FC236}">
                <a16:creationId xmlns:a16="http://schemas.microsoft.com/office/drawing/2014/main" id="{B4AE5549-8E28-49C0-8F29-54B294C102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362986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1. </a:t>
            </a:r>
            <a:r>
              <a:rPr lang="en-GB" dirty="0" err="1"/>
              <a:t>Francoz</a:t>
            </a:r>
            <a:r>
              <a:rPr lang="en-GB" dirty="0"/>
              <a:t> C, et al. J </a:t>
            </a:r>
            <a:r>
              <a:rPr lang="en-GB" dirty="0" err="1"/>
              <a:t>Hepatol</a:t>
            </a:r>
            <a:r>
              <a:rPr lang="en-GB" dirty="0"/>
              <a:t> 2012;57:203</a:t>
            </a:r>
            <a:r>
              <a:rPr lang="en-GB" dirty="0">
                <a:sym typeface="Symbol" panose="05050102010706020507" pitchFamily="18" charset="2"/>
              </a:rPr>
              <a:t>12;</a:t>
            </a:r>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a:xfrm>
            <a:off x="319314" y="1340768"/>
            <a:ext cx="8506800" cy="2726900"/>
          </a:xfrm>
        </p:spPr>
        <p:txBody>
          <a:bodyPr>
            <a:spAutoFit/>
          </a:bodyPr>
          <a:lstStyle/>
          <a:p>
            <a:r>
              <a:rPr lang="en-US" dirty="0"/>
              <a:t>EHPVO </a:t>
            </a:r>
            <a:r>
              <a:rPr lang="en-GB" dirty="0"/>
              <a:t>occurs </a:t>
            </a:r>
            <a:r>
              <a:rPr lang="en-US" dirty="0"/>
              <a:t>due to:</a:t>
            </a:r>
          </a:p>
          <a:p>
            <a:pPr lvl="1"/>
            <a:r>
              <a:rPr lang="en-US" dirty="0"/>
              <a:t>Malignant invasion</a:t>
            </a:r>
          </a:p>
          <a:p>
            <a:pPr lvl="1"/>
            <a:r>
              <a:rPr lang="en-US" dirty="0"/>
              <a:t>Portal vein narrowing due to a malignant </a:t>
            </a:r>
            <a:r>
              <a:rPr lang="en-US" dirty="0" err="1"/>
              <a:t>tumour</a:t>
            </a:r>
            <a:endParaRPr lang="en-US" dirty="0"/>
          </a:p>
          <a:p>
            <a:pPr lvl="1"/>
            <a:r>
              <a:rPr lang="en-US" dirty="0"/>
              <a:t>Thrombosis </a:t>
            </a:r>
          </a:p>
          <a:p>
            <a:pPr lvl="2"/>
            <a:endParaRPr lang="en-US" dirty="0"/>
          </a:p>
          <a:p>
            <a:r>
              <a:rPr lang="en-US" dirty="0"/>
              <a:t>Following acute </a:t>
            </a:r>
            <a:r>
              <a:rPr lang="en-US" b="1" dirty="0">
                <a:solidFill>
                  <a:schemeClr val="accent1"/>
                </a:solidFill>
              </a:rPr>
              <a:t>thrombosis </a:t>
            </a:r>
            <a:r>
              <a:rPr lang="en-US" dirty="0"/>
              <a:t>in the absence of recanalization</a:t>
            </a:r>
          </a:p>
          <a:p>
            <a:pPr lvl="1"/>
            <a:r>
              <a:rPr lang="en-US" dirty="0"/>
              <a:t>Portal venous lumen obliterates</a:t>
            </a:r>
          </a:p>
          <a:p>
            <a:pPr lvl="1"/>
            <a:r>
              <a:rPr lang="en-US" dirty="0"/>
              <a:t>Porto-portal collaterals develop</a:t>
            </a:r>
          </a:p>
        </p:txBody>
      </p:sp>
      <p:pic>
        <p:nvPicPr>
          <p:cNvPr id="6" name="Picture 5">
            <a:hlinkClick r:id="rId3" action="ppaction://hlinksldjump"/>
            <a:extLst>
              <a:ext uri="{FF2B5EF4-FFF2-40B4-BE49-F238E27FC236}">
                <a16:creationId xmlns:a16="http://schemas.microsoft.com/office/drawing/2014/main" id="{B4AE5549-8E28-49C0-8F29-54B294C102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4" name="Rectangle 3"/>
          <p:cNvSpPr/>
          <p:nvPr/>
        </p:nvSpPr>
        <p:spPr>
          <a:xfrm>
            <a:off x="755650" y="3373238"/>
            <a:ext cx="3754804" cy="6751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401199" y="5247949"/>
            <a:ext cx="2121093" cy="369332"/>
          </a:xfrm>
          <a:prstGeom prst="rect">
            <a:avLst/>
          </a:prstGeom>
          <a:noFill/>
        </p:spPr>
        <p:txBody>
          <a:bodyPr wrap="none" rtlCol="0">
            <a:spAutoFit/>
          </a:bodyPr>
          <a:lstStyle/>
          <a:p>
            <a:pPr algn="ctr"/>
            <a:r>
              <a:rPr lang="en-GB" b="1" dirty="0">
                <a:solidFill>
                  <a:schemeClr val="tx2"/>
                </a:solidFill>
              </a:rPr>
              <a:t>Portal </a:t>
            </a:r>
            <a:r>
              <a:rPr lang="en-GB" b="1" dirty="0" err="1">
                <a:solidFill>
                  <a:schemeClr val="tx2"/>
                </a:solidFill>
              </a:rPr>
              <a:t>cavernoma</a:t>
            </a:r>
            <a:endParaRPr lang="en-GB" b="1" dirty="0">
              <a:solidFill>
                <a:schemeClr val="tx2"/>
              </a:solidFill>
            </a:endParaRPr>
          </a:p>
        </p:txBody>
      </p:sp>
      <p:sp>
        <p:nvSpPr>
          <p:cNvPr id="17" name="TextBox 16"/>
          <p:cNvSpPr txBox="1"/>
          <p:nvPr/>
        </p:nvSpPr>
        <p:spPr>
          <a:xfrm>
            <a:off x="1103391" y="4546959"/>
            <a:ext cx="1133644" cy="369332"/>
          </a:xfrm>
          <a:prstGeom prst="rect">
            <a:avLst/>
          </a:prstGeom>
          <a:noFill/>
        </p:spPr>
        <p:txBody>
          <a:bodyPr wrap="none" rtlCol="0">
            <a:spAutoFit/>
          </a:bodyPr>
          <a:lstStyle/>
          <a:p>
            <a:r>
              <a:rPr lang="en-GB" dirty="0"/>
              <a:t>2 months</a:t>
            </a:r>
          </a:p>
        </p:txBody>
      </p:sp>
      <p:pic>
        <p:nvPicPr>
          <p:cNvPr id="18" name="Picture 1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8399" y="3406270"/>
            <a:ext cx="2329938" cy="1832281"/>
          </a:xfrm>
          <a:prstGeom prst="rect">
            <a:avLst/>
          </a:prstGeom>
          <a:ln>
            <a:solidFill>
              <a:schemeClr val="tx1"/>
            </a:solidFill>
          </a:ln>
        </p:spPr>
      </p:pic>
      <p:cxnSp>
        <p:nvCxnSpPr>
          <p:cNvPr id="22" name="Straight Arrow Connector 21"/>
          <p:cNvCxnSpPr>
            <a:endCxn id="15" idx="0"/>
          </p:cNvCxnSpPr>
          <p:nvPr/>
        </p:nvCxnSpPr>
        <p:spPr>
          <a:xfrm>
            <a:off x="2461745" y="4240349"/>
            <a:ext cx="1" cy="1007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006594" y="5293394"/>
            <a:ext cx="2949782" cy="523220"/>
          </a:xfrm>
          <a:prstGeom prst="rect">
            <a:avLst/>
          </a:prstGeom>
          <a:noFill/>
        </p:spPr>
        <p:txBody>
          <a:bodyPr wrap="none" rtlCol="0">
            <a:spAutoFit/>
          </a:bodyPr>
          <a:lstStyle/>
          <a:p>
            <a:pPr algn="ctr"/>
            <a:r>
              <a:rPr lang="en-GB" sz="1400" dirty="0"/>
              <a:t>Helical CT showing organized PVT</a:t>
            </a:r>
          </a:p>
          <a:p>
            <a:pPr algn="ctr"/>
            <a:r>
              <a:rPr lang="en-GB" sz="1400" dirty="0"/>
              <a:t>with </a:t>
            </a:r>
            <a:r>
              <a:rPr lang="en-GB" sz="1400" dirty="0" err="1"/>
              <a:t>cavernoma</a:t>
            </a:r>
            <a:r>
              <a:rPr lang="en-GB" sz="1400" dirty="0"/>
              <a:t> (white arrow)</a:t>
            </a:r>
            <a:r>
              <a:rPr lang="en-GB" sz="1400" baseline="30000" dirty="0"/>
              <a:t>1</a:t>
            </a:r>
          </a:p>
        </p:txBody>
      </p:sp>
      <p:cxnSp>
        <p:nvCxnSpPr>
          <p:cNvPr id="27" name="Straight Arrow Connector 26"/>
          <p:cNvCxnSpPr/>
          <p:nvPr/>
        </p:nvCxnSpPr>
        <p:spPr>
          <a:xfrm>
            <a:off x="5862918" y="3730078"/>
            <a:ext cx="98612" cy="35234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8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 Diagnosis</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9" name="Content Placeholder 3">
            <a:extLst>
              <a:ext uri="{FF2B5EF4-FFF2-40B4-BE49-F238E27FC236}">
                <a16:creationId xmlns:a16="http://schemas.microsoft.com/office/drawing/2014/main" id="{7F2AAEF8-9535-41A3-9A85-46CA092BC7C5}"/>
              </a:ext>
            </a:extLst>
          </p:cNvPr>
          <p:cNvSpPr>
            <a:spLocks noGrp="1"/>
          </p:cNvSpPr>
          <p:nvPr>
            <p:ph sz="half" idx="1"/>
          </p:nvPr>
        </p:nvSpPr>
        <p:spPr>
          <a:xfrm>
            <a:off x="319314" y="1340768"/>
            <a:ext cx="8506800" cy="1742015"/>
          </a:xfrm>
        </p:spPr>
        <p:txBody>
          <a:bodyPr>
            <a:spAutoFit/>
          </a:bodyPr>
          <a:lstStyle/>
          <a:p>
            <a:r>
              <a:rPr lang="en-US" dirty="0"/>
              <a:t>EHPVO </a:t>
            </a:r>
            <a:r>
              <a:rPr lang="en-GB" dirty="0"/>
              <a:t>should be considered in patients with features of portal</a:t>
            </a:r>
            <a:br>
              <a:rPr lang="en-GB" dirty="0"/>
            </a:br>
            <a:r>
              <a:rPr lang="en-GB" dirty="0"/>
              <a:t>hypertension or </a:t>
            </a:r>
            <a:r>
              <a:rPr lang="en-GB" dirty="0" err="1"/>
              <a:t>hypersplenism</a:t>
            </a:r>
            <a:endParaRPr lang="en-US" dirty="0"/>
          </a:p>
          <a:p>
            <a:r>
              <a:rPr lang="en-US" dirty="0"/>
              <a:t>Essential features are:</a:t>
            </a:r>
          </a:p>
          <a:p>
            <a:pPr lvl="1"/>
            <a:r>
              <a:rPr lang="en-GB" dirty="0"/>
              <a:t>Absence of visible lumen corresponding to the portal vein</a:t>
            </a:r>
          </a:p>
          <a:p>
            <a:pPr lvl="1"/>
            <a:r>
              <a:rPr lang="en-GB" dirty="0"/>
              <a:t>Presence of numerous serpiginous vascular channels in porta </a:t>
            </a:r>
            <a:r>
              <a:rPr lang="en-GB" dirty="0" err="1"/>
              <a:t>hepatis</a:t>
            </a:r>
            <a:endParaRPr lang="en-GB" dirty="0"/>
          </a:p>
        </p:txBody>
      </p:sp>
      <p:pic>
        <p:nvPicPr>
          <p:cNvPr id="6" name="Picture 5">
            <a:hlinkClick r:id="rId3" action="ppaction://hlinksldjump"/>
            <a:extLst>
              <a:ext uri="{FF2B5EF4-FFF2-40B4-BE49-F238E27FC236}">
                <a16:creationId xmlns:a16="http://schemas.microsoft.com/office/drawing/2014/main" id="{B4AE5549-8E28-49C0-8F29-54B294C1023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1D4144C6-A388-4F0B-99D3-A238C062D5D6}"/>
              </a:ext>
            </a:extLst>
          </p:cNvPr>
          <p:cNvGraphicFramePr>
            <a:graphicFrameLocks noGrp="1"/>
          </p:cNvGraphicFramePr>
          <p:nvPr>
            <p:extLst>
              <p:ext uri="{D42A27DB-BD31-4B8C-83A1-F6EECF244321}">
                <p14:modId xmlns:p14="http://schemas.microsoft.com/office/powerpoint/2010/main" val="2862389987"/>
              </p:ext>
            </p:extLst>
          </p:nvPr>
        </p:nvGraphicFramePr>
        <p:xfrm>
          <a:off x="764442" y="3291673"/>
          <a:ext cx="7308850" cy="257136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400" b="0" kern="1200" noProof="0" dirty="0">
                          <a:solidFill>
                            <a:schemeClr val="tx1"/>
                          </a:solidFill>
                          <a:latin typeface="+mn-lt"/>
                          <a:ea typeface="+mn-ea"/>
                          <a:cs typeface="Arial" panose="020B0604020202020204" pitchFamily="34" charset="0"/>
                        </a:rPr>
                        <a:t>Consider EHPVO in any patient with features of portal hypertension, </a:t>
                      </a:r>
                      <a:r>
                        <a:rPr lang="en-US" sz="1400" kern="1200" noProof="0" dirty="0">
                          <a:solidFill>
                            <a:schemeClr val="dk1"/>
                          </a:solidFill>
                          <a:latin typeface="+mn-lt"/>
                          <a:ea typeface="+mn-ea"/>
                          <a:cs typeface="Arial" panose="020B0604020202020204" pitchFamily="34" charset="0"/>
                        </a:rPr>
                        <a:t>hypersplenism or abdominal pain, or biliary tract disease</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algn="l" defTabSz="914400" rtl="0" eaLnBrk="1" latinLnBrk="0" hangingPunct="1"/>
                      <a:r>
                        <a:rPr lang="en-GB" sz="1400" kern="1200" noProof="0" dirty="0">
                          <a:solidFill>
                            <a:schemeClr val="dk1"/>
                          </a:solidFill>
                          <a:latin typeface="+mn-lt"/>
                          <a:ea typeface="+mn-ea"/>
                          <a:cs typeface="Arial" panose="020B0604020202020204" pitchFamily="34" charset="0"/>
                        </a:rPr>
                        <a:t>Consider screening for EHPVO in patients with myeloproliferative disease and antiphospholipid syndrome</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US" sz="1400" b="0" dirty="0">
                          <a:solidFill>
                            <a:schemeClr val="tx1"/>
                          </a:solidFill>
                          <a:latin typeface="+mn-lt"/>
                          <a:cs typeface="Arial" panose="020B0604020202020204" pitchFamily="34" charset="0"/>
                        </a:rPr>
                        <a:t>B</a:t>
                      </a:r>
                      <a:endParaRPr lang="en-GB" sz="1400" b="0" dirty="0">
                        <a:solidFill>
                          <a:schemeClr val="tx1"/>
                        </a:solidFill>
                        <a:latin typeface="+mn-lt"/>
                        <a:cs typeface="Arial" panose="020B0604020202020204" pitchFamily="34" charset="0"/>
                      </a:endParaRP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2</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400" b="0" i="0" u="none" strike="noStrike" kern="1200" baseline="0" dirty="0">
                          <a:solidFill>
                            <a:schemeClr val="dk1"/>
                          </a:solidFill>
                          <a:latin typeface="+mn-lt"/>
                          <a:ea typeface="+mn-ea"/>
                          <a:cs typeface="+mn-cs"/>
                        </a:rPr>
                        <a:t>Use Doppler ultrasound as first-line investigation to diagnose EHPVO. Use CT for diagnostic </a:t>
                      </a:r>
                      <a:r>
                        <a:rPr lang="en-GB" sz="1400" b="0" i="0" u="none" strike="noStrike" kern="1200" baseline="0" dirty="0">
                          <a:solidFill>
                            <a:schemeClr val="dk1"/>
                          </a:solidFill>
                          <a:latin typeface="+mn-lt"/>
                          <a:ea typeface="+mn-ea"/>
                          <a:cs typeface="+mn-cs"/>
                        </a:rPr>
                        <a:t>confirmation and further assessment</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A</a:t>
                      </a:r>
                    </a:p>
                  </a:txBody>
                  <a:tcPr marL="90000" marR="90000" marT="36000" marB="36000" anchor="ctr">
                    <a:lnL w="6350" cap="flat" cmpd="sng" algn="ctr">
                      <a:noFill/>
                      <a:prstDash val="solid"/>
                      <a:round/>
                      <a:headEnd type="none" w="med" len="med"/>
                      <a:tailEnd type="none" w="med" len="med"/>
                    </a:lnL>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mn-lt"/>
                          <a:ea typeface="+mn-ea"/>
                          <a:cs typeface="Arial" panose="020B0604020202020204" pitchFamily="34" charset="0"/>
                        </a:rPr>
                        <a:t>Rule out underlying cirrhosis or obliterative portal </a:t>
                      </a:r>
                      <a:r>
                        <a:rPr lang="en-US" sz="1400" b="0" kern="1200" noProof="0" dirty="0" err="1">
                          <a:solidFill>
                            <a:schemeClr val="tx1"/>
                          </a:solidFill>
                          <a:latin typeface="+mn-lt"/>
                          <a:ea typeface="+mn-ea"/>
                          <a:cs typeface="Arial" panose="020B0604020202020204" pitchFamily="34" charset="0"/>
                        </a:rPr>
                        <a:t>venopathy</a:t>
                      </a:r>
                      <a:r>
                        <a:rPr lang="en-US" sz="1400" b="0" kern="1200" noProof="0" dirty="0">
                          <a:solidFill>
                            <a:schemeClr val="tx1"/>
                          </a:solidFill>
                          <a:latin typeface="+mn-lt"/>
                          <a:ea typeface="+mn-ea"/>
                          <a:cs typeface="Arial" panose="020B0604020202020204" pitchFamily="34" charset="0"/>
                        </a:rPr>
                        <a:t> </a:t>
                      </a:r>
                      <a:r>
                        <a:rPr lang="en-US" sz="1400" kern="1200" noProof="0" dirty="0">
                          <a:solidFill>
                            <a:schemeClr val="dk1"/>
                          </a:solidFill>
                          <a:latin typeface="+mn-lt"/>
                          <a:ea typeface="+mn-ea"/>
                          <a:cs typeface="Arial" panose="020B0604020202020204" pitchFamily="34" charset="0"/>
                        </a:rPr>
                        <a:t>whenever liver tests are abnormal, a cause for CLD is present, or the liver is dysmorphic, or results of liver </a:t>
                      </a:r>
                      <a:r>
                        <a:rPr lang="en-US" sz="1400" kern="1200" noProof="0" dirty="0" err="1">
                          <a:solidFill>
                            <a:schemeClr val="dk1"/>
                          </a:solidFill>
                          <a:latin typeface="+mn-lt"/>
                          <a:ea typeface="+mn-ea"/>
                          <a:cs typeface="Arial" panose="020B0604020202020204" pitchFamily="34" charset="0"/>
                        </a:rPr>
                        <a:t>elastometry</a:t>
                      </a:r>
                      <a:r>
                        <a:rPr lang="en-US" sz="1400" kern="1200" noProof="0" dirty="0">
                          <a:solidFill>
                            <a:schemeClr val="dk1"/>
                          </a:solidFill>
                          <a:latin typeface="+mn-lt"/>
                          <a:ea typeface="+mn-ea"/>
                          <a:cs typeface="Arial" panose="020B0604020202020204" pitchFamily="34" charset="0"/>
                        </a:rPr>
                        <a:t> are abnormal</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dirty="0">
                          <a:solidFill>
                            <a:schemeClr val="tx1"/>
                          </a:solidFill>
                          <a:latin typeface="+mn-lt"/>
                          <a:cs typeface="Arial" panose="020B0604020202020204" pitchFamily="34" charset="0"/>
                        </a:rPr>
                        <a:t>C</a:t>
                      </a:r>
                    </a:p>
                  </a:txBody>
                  <a:tcPr marL="90000" marR="90000" marT="36000" marB="36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b="0" dirty="0">
                          <a:solidFill>
                            <a:schemeClr val="tx1"/>
                          </a:solidFill>
                          <a:latin typeface="+mn-lt"/>
                          <a:cs typeface="Arial" panose="020B0604020202020204" pitchFamily="34" charset="0"/>
                        </a:rPr>
                        <a:t>1</a:t>
                      </a:r>
                    </a:p>
                  </a:txBody>
                  <a:tcPr marL="90000" marR="90000" marT="36000" marB="36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0" name="Group 9">
            <a:extLst>
              <a:ext uri="{FF2B5EF4-FFF2-40B4-BE49-F238E27FC236}">
                <a16:creationId xmlns:a16="http://schemas.microsoft.com/office/drawing/2014/main" id="{F336F4FE-93BD-432B-BF55-8319339F59CA}"/>
              </a:ext>
            </a:extLst>
          </p:cNvPr>
          <p:cNvGrpSpPr/>
          <p:nvPr/>
        </p:nvGrpSpPr>
        <p:grpSpPr>
          <a:xfrm>
            <a:off x="4343831" y="3291673"/>
            <a:ext cx="3693418" cy="276999"/>
            <a:chOff x="4262958" y="3212976"/>
            <a:chExt cx="3693418" cy="276999"/>
          </a:xfrm>
        </p:grpSpPr>
        <p:sp>
          <p:nvSpPr>
            <p:cNvPr id="11" name="Rectangle 10">
              <a:extLst>
                <a:ext uri="{FF2B5EF4-FFF2-40B4-BE49-F238E27FC236}">
                  <a16:creationId xmlns:a16="http://schemas.microsoft.com/office/drawing/2014/main" id="{07A21D5B-04DA-4647-8FD8-5AB335CBECE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82383DB4-7FE7-4C50-89A0-FC9D9F6C65E3}"/>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02B28D51-1094-4CD2-BFDE-D823E184545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655EC6BC-4B32-4E0C-8E2D-DB84477358B7}"/>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3720733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t>Extrahepatic portal vein obstruction: Outcome</a:t>
            </a:r>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9AB75AB4-1E31-41AF-8C11-0CE5D91EB0BE}"/>
              </a:ext>
            </a:extLst>
          </p:cNvPr>
          <p:cNvSpPr>
            <a:spLocks noGrp="1"/>
          </p:cNvSpPr>
          <p:nvPr>
            <p:ph sz="half" idx="1"/>
          </p:nvPr>
        </p:nvSpPr>
        <p:spPr>
          <a:xfrm>
            <a:off x="319314" y="1340768"/>
            <a:ext cx="8506800" cy="1317284"/>
          </a:xfrm>
        </p:spPr>
        <p:txBody>
          <a:bodyPr>
            <a:spAutoFit/>
          </a:bodyPr>
          <a:lstStyle/>
          <a:p>
            <a:r>
              <a:rPr lang="en-US" dirty="0"/>
              <a:t>Most frequent complication is GI bleeding </a:t>
            </a:r>
            <a:r>
              <a:rPr lang="en-GB" dirty="0"/>
              <a:t>related to portal hypertension</a:t>
            </a:r>
          </a:p>
          <a:p>
            <a:pPr lvl="1"/>
            <a:r>
              <a:rPr lang="en-GB" dirty="0"/>
              <a:t>Followed by recurrent </a:t>
            </a:r>
            <a:r>
              <a:rPr lang="en-US" dirty="0"/>
              <a:t>thrombosis and, more rarely,</a:t>
            </a:r>
            <a:br>
              <a:rPr lang="en-US" dirty="0"/>
            </a:br>
            <a:r>
              <a:rPr lang="en-US" dirty="0"/>
              <a:t>biliary complications</a:t>
            </a:r>
            <a:endParaRPr lang="en-US" dirty="0">
              <a:solidFill>
                <a:schemeClr val="dk1"/>
              </a:solidFill>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64E39154-43E3-45F4-85E1-CECBBE14C5F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D0A453BD-C168-48E5-951A-232080A77F76}"/>
              </a:ext>
            </a:extLst>
          </p:cNvPr>
          <p:cNvGraphicFramePr>
            <a:graphicFrameLocks noGrp="1"/>
          </p:cNvGraphicFramePr>
          <p:nvPr>
            <p:extLst>
              <p:ext uri="{D42A27DB-BD31-4B8C-83A1-F6EECF244321}">
                <p14:modId xmlns:p14="http://schemas.microsoft.com/office/powerpoint/2010/main" val="1288008884"/>
              </p:ext>
            </p:extLst>
          </p:nvPr>
        </p:nvGraphicFramePr>
        <p:xfrm>
          <a:off x="755651" y="2848164"/>
          <a:ext cx="7308850" cy="296760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400" kern="1200" noProof="0" dirty="0">
                          <a:solidFill>
                            <a:schemeClr val="dk1"/>
                          </a:solidFill>
                          <a:latin typeface="+mn-lt"/>
                          <a:ea typeface="+mn-ea"/>
                          <a:cs typeface="Arial" panose="020B0604020202020204" pitchFamily="34" charset="0"/>
                        </a:rPr>
                        <a:t>Perform MRI cholangiography in patients with persisting cholestasis or biliary tract abnormalities suggestive of portal biliopathy</a:t>
                      </a:r>
                      <a:endParaRPr lang="en-GB" sz="1400" kern="1200" noProof="0" dirty="0">
                        <a:solidFill>
                          <a:schemeClr val="dk1"/>
                        </a:solidFill>
                        <a:latin typeface="+mn-lt"/>
                        <a:ea typeface="+mn-ea"/>
                        <a:cs typeface="Arial" panose="020B0604020202020204" pitchFamily="34" charset="0"/>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US" sz="1400" b="0" i="0" u="none" strike="noStrike" kern="1200" baseline="0" dirty="0">
                          <a:solidFill>
                            <a:schemeClr val="tx1"/>
                          </a:solidFill>
                          <a:latin typeface="+mn-lt"/>
                          <a:ea typeface="+mn-ea"/>
                          <a:cs typeface="+mn-cs"/>
                        </a:rPr>
                        <a:t>Manage portal hypertension according to the </a:t>
                      </a:r>
                      <a:r>
                        <a:rPr lang="en-GB" sz="1400" b="0" i="0" u="none" strike="noStrike" kern="1200" baseline="0" dirty="0">
                          <a:solidFill>
                            <a:schemeClr val="tx1"/>
                          </a:solidFill>
                          <a:latin typeface="+mn-lt"/>
                          <a:ea typeface="+mn-ea"/>
                          <a:cs typeface="+mn-cs"/>
                        </a:rPr>
                        <a:t>guidelines for cirrhosis</a:t>
                      </a:r>
                      <a:endParaRPr lang="en-GB" sz="1400" b="0" kern="1200" noProof="0" dirty="0">
                        <a:solidFill>
                          <a:schemeClr val="tx1"/>
                        </a:solidFill>
                        <a:latin typeface="+mn-lt"/>
                        <a:ea typeface="+mn-ea"/>
                        <a:cs typeface="Arial" panose="020B0604020202020204" pitchFamily="34" charset="0"/>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r>
                        <a:rPr lang="en-US" sz="1400" b="0" kern="1200" noProof="0" dirty="0">
                          <a:solidFill>
                            <a:schemeClr val="tx1"/>
                          </a:solidFill>
                          <a:latin typeface="+mn-lt"/>
                          <a:ea typeface="+mn-ea"/>
                          <a:cs typeface="Arial" panose="020B0604020202020204" pitchFamily="34" charset="0"/>
                        </a:rPr>
                        <a:t>After prophylaxis for GI bleeding:</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noProof="0" dirty="0">
                        <a:solidFill>
                          <a:schemeClr val="tx1"/>
                        </a:solidFill>
                        <a:latin typeface="+mn-lt"/>
                        <a:cs typeface="Arial" panose="020B0604020202020204" pitchFamily="34" charset="0"/>
                      </a:endParaRPr>
                    </a:p>
                  </a:txBody>
                  <a:tcPr marL="72000" marR="72000">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pPr algn="ctr"/>
                      <a:endParaRPr lang="en-GB" sz="1400" noProof="0" dirty="0">
                        <a:solidFill>
                          <a:schemeClr val="tx1"/>
                        </a:solidFill>
                        <a:latin typeface="+mn-lt"/>
                        <a:cs typeface="Arial" panose="020B0604020202020204" pitchFamily="34" charset="0"/>
                      </a:endParaRPr>
                    </a:p>
                  </a:txBody>
                  <a:tcPr marL="72000" marR="72000">
                    <a:lnR w="6350" cap="flat" cmpd="sng" algn="ctr">
                      <a:solidFill>
                        <a:schemeClr val="tx2"/>
                      </a:solidFill>
                      <a:prstDash val="solid"/>
                      <a:round/>
                      <a:headEnd type="none" w="med" len="med"/>
                      <a:tailEnd type="none" w="med" len="med"/>
                    </a:lnR>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dirty="0">
                          <a:solidFill>
                            <a:schemeClr val="dk1"/>
                          </a:solidFill>
                          <a:latin typeface="+mn-lt"/>
                          <a:ea typeface="+mn-ea"/>
                          <a:cs typeface="Arial" panose="020B0604020202020204" pitchFamily="34" charset="0"/>
                        </a:rPr>
                        <a:t>Treat underlying prothrombotic conditions according to corresponding guidelines</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dirty="0">
                          <a:solidFill>
                            <a:schemeClr val="dk1"/>
                          </a:solidFill>
                          <a:latin typeface="+mn-lt"/>
                          <a:ea typeface="+mn-ea"/>
                          <a:cs typeface="Arial" panose="020B0604020202020204" pitchFamily="34" charset="0"/>
                        </a:rPr>
                        <a:t>Consider permanent anticoagulation in patients with a strong prothrombotic condition, or past history suggesting intestinal </a:t>
                      </a:r>
                      <a:r>
                        <a:rPr lang="en-US" sz="1400" kern="1200" noProof="0" dirty="0" err="1">
                          <a:solidFill>
                            <a:schemeClr val="dk1"/>
                          </a:solidFill>
                          <a:latin typeface="+mn-lt"/>
                          <a:ea typeface="+mn-ea"/>
                          <a:cs typeface="Arial" panose="020B0604020202020204" pitchFamily="34" charset="0"/>
                        </a:rPr>
                        <a:t>ischaemia</a:t>
                      </a:r>
                      <a:r>
                        <a:rPr lang="en-US" sz="1400" kern="1200" noProof="0" dirty="0">
                          <a:solidFill>
                            <a:schemeClr val="dk1"/>
                          </a:solidFill>
                          <a:latin typeface="+mn-lt"/>
                          <a:ea typeface="+mn-ea"/>
                          <a:cs typeface="Arial" panose="020B0604020202020204" pitchFamily="34" charset="0"/>
                        </a:rPr>
                        <a:t> or recurrent thrombosis on follow-up</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1954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noProof="0" dirty="0">
                          <a:solidFill>
                            <a:schemeClr val="dk1"/>
                          </a:solidFill>
                          <a:latin typeface="+mn-lt"/>
                          <a:ea typeface="+mn-ea"/>
                          <a:cs typeface="Arial" panose="020B0604020202020204" pitchFamily="34" charset="0"/>
                        </a:rPr>
                        <a:t>Instigate long-term anticoagulation in case of underlying MPN</a:t>
                      </a: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a:solidFill>
                            <a:schemeClr val="tx1"/>
                          </a:solidFill>
                          <a:latin typeface="+mn-lt"/>
                          <a:cs typeface="Arial" panose="020B0604020202020204" pitchFamily="34" charset="0"/>
                        </a:rPr>
                        <a:t>B</a:t>
                      </a:r>
                      <a:endParaRPr lang="en-GB" sz="1400" b="0" noProof="0" dirty="0">
                        <a:solidFill>
                          <a:schemeClr val="tx1"/>
                        </a:solidFill>
                        <a:latin typeface="+mn-lt"/>
                        <a:cs typeface="Arial" panose="020B0604020202020204" pitchFamily="34" charset="0"/>
                      </a:endParaRP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noProof="0">
                          <a:solidFill>
                            <a:schemeClr val="tx1"/>
                          </a:solidFill>
                          <a:latin typeface="+mn-lt"/>
                          <a:cs typeface="Arial" panose="020B0604020202020204" pitchFamily="34" charset="0"/>
                        </a:rPr>
                        <a:t>2</a:t>
                      </a:r>
                      <a:endParaRPr lang="en-GB" sz="1400" noProof="0" dirty="0">
                        <a:solidFill>
                          <a:schemeClr val="tx1"/>
                        </a:solidFill>
                        <a:latin typeface="+mn-lt"/>
                        <a:cs typeface="Arial" panose="020B0604020202020204" pitchFamily="34" charset="0"/>
                      </a:endParaRP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AE8A0DA3-1AD2-48B7-AF9F-829470BBEA40}"/>
              </a:ext>
            </a:extLst>
          </p:cNvPr>
          <p:cNvGrpSpPr/>
          <p:nvPr/>
        </p:nvGrpSpPr>
        <p:grpSpPr>
          <a:xfrm>
            <a:off x="4335040" y="2848164"/>
            <a:ext cx="3693418" cy="276999"/>
            <a:chOff x="4262958" y="3212976"/>
            <a:chExt cx="3693418" cy="276999"/>
          </a:xfrm>
        </p:grpSpPr>
        <p:sp>
          <p:nvSpPr>
            <p:cNvPr id="10" name="Rectangle 9">
              <a:extLst>
                <a:ext uri="{FF2B5EF4-FFF2-40B4-BE49-F238E27FC236}">
                  <a16:creationId xmlns:a16="http://schemas.microsoft.com/office/drawing/2014/main" id="{FC6F5E5D-DE93-4C81-920E-FC09638D780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FC0F4C2D-AFDE-4B71-8F65-37E3213E879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F8318CD5-60B4-4179-8233-CBB4B2219B5B}"/>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CE2DC427-6CCF-410C-926A-F8B597D8FD4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207820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C32C0-B248-4D4B-A93D-D65E9404AFEC}"/>
              </a:ext>
            </a:extLst>
          </p:cNvPr>
          <p:cNvSpPr>
            <a:spLocks noGrp="1"/>
          </p:cNvSpPr>
          <p:nvPr>
            <p:ph type="title"/>
          </p:nvPr>
        </p:nvSpPr>
        <p:spPr/>
        <p:txBody>
          <a:bodyPr>
            <a:noAutofit/>
          </a:bodyPr>
          <a:lstStyle/>
          <a:p>
            <a:r>
              <a:rPr lang="en-US" sz="2400" dirty="0"/>
              <a:t>Chronic </a:t>
            </a:r>
            <a:r>
              <a:rPr lang="fr-FR" sz="2400" dirty="0"/>
              <a:t>EHPVO: </a:t>
            </a:r>
            <a:r>
              <a:rPr lang="fr-FR" sz="2400" dirty="0" err="1"/>
              <a:t>Determining</a:t>
            </a:r>
            <a:r>
              <a:rPr lang="fr-FR" sz="2400" dirty="0"/>
              <a:t> </a:t>
            </a:r>
            <a:r>
              <a:rPr lang="fr-FR" sz="2400" dirty="0" err="1"/>
              <a:t>need</a:t>
            </a:r>
            <a:r>
              <a:rPr lang="fr-FR" sz="2400" dirty="0"/>
              <a:t> for permanent </a:t>
            </a:r>
            <a:r>
              <a:rPr lang="en-US" sz="2400" dirty="0"/>
              <a:t>anticoagulation</a:t>
            </a:r>
            <a:endParaRPr lang="en-GB" sz="2400" dirty="0"/>
          </a:p>
        </p:txBody>
      </p:sp>
      <p:sp>
        <p:nvSpPr>
          <p:cNvPr id="3" name="Text Placeholder 2">
            <a:extLst>
              <a:ext uri="{FF2B5EF4-FFF2-40B4-BE49-F238E27FC236}">
                <a16:creationId xmlns:a16="http://schemas.microsoft.com/office/drawing/2014/main" id="{E4BC905C-96EE-4F0F-95C3-492AA4F23101}"/>
              </a:ext>
            </a:extLst>
          </p:cNvPr>
          <p:cNvSpPr>
            <a:spLocks noGrp="1"/>
          </p:cNvSpPr>
          <p:nvPr>
            <p:ph type="body" sz="quarter" idx="10"/>
          </p:nvPr>
        </p:nvSpPr>
        <p:spPr/>
        <p:txBody>
          <a:bodyPr/>
          <a:lstStyle/>
          <a:p>
            <a:endParaRPr lang="en-GB" dirty="0"/>
          </a:p>
          <a:p>
            <a:r>
              <a:rPr lang="en-GB" dirty="0"/>
              <a:t>*Assessment </a:t>
            </a:r>
            <a:r>
              <a:rPr lang="en-US" dirty="0"/>
              <a:t>based on personal and familial history of unprovoked deep vein thrombosis,</a:t>
            </a:r>
            <a:br>
              <a:rPr lang="en-US" dirty="0"/>
            </a:br>
            <a:r>
              <a:rPr lang="en-US" dirty="0"/>
              <a:t>and on findings of isolated or combined prothrombotic conditions</a:t>
            </a:r>
            <a:endParaRPr lang="en-GB" dirty="0"/>
          </a:p>
          <a:p>
            <a:r>
              <a:rPr lang="en-GB" dirty="0"/>
              <a:t>EASL CPG VDL. </a:t>
            </a:r>
            <a:r>
              <a:rPr lang="nl-NL" dirty="0"/>
              <a:t>J Hepatol 2016;64:179–202</a:t>
            </a:r>
            <a:endParaRPr lang="en-GB" dirty="0"/>
          </a:p>
        </p:txBody>
      </p:sp>
      <p:sp>
        <p:nvSpPr>
          <p:cNvPr id="4" name="Content Placeholder 3"/>
          <p:cNvSpPr>
            <a:spLocks noGrp="1"/>
          </p:cNvSpPr>
          <p:nvPr>
            <p:ph sz="half" idx="1"/>
          </p:nvPr>
        </p:nvSpPr>
        <p:spPr/>
        <p:txBody>
          <a:bodyPr/>
          <a:lstStyle/>
          <a:p>
            <a:r>
              <a:rPr lang="en-GB" dirty="0"/>
              <a:t>Underlying </a:t>
            </a:r>
            <a:r>
              <a:rPr lang="en-GB" dirty="0" err="1"/>
              <a:t>prothrombotic</a:t>
            </a:r>
            <a:r>
              <a:rPr lang="en-GB" dirty="0"/>
              <a:t> disorders and local factors may require specific therapy</a:t>
            </a:r>
          </a:p>
        </p:txBody>
      </p:sp>
      <p:sp>
        <p:nvSpPr>
          <p:cNvPr id="5" name="Rectangle 4">
            <a:extLst>
              <a:ext uri="{FF2B5EF4-FFF2-40B4-BE49-F238E27FC236}">
                <a16:creationId xmlns:a16="http://schemas.microsoft.com/office/drawing/2014/main" id="{81ADD82A-E629-45DC-8DF5-24B1630A8F47}"/>
              </a:ext>
            </a:extLst>
          </p:cNvPr>
          <p:cNvSpPr/>
          <p:nvPr/>
        </p:nvSpPr>
        <p:spPr>
          <a:xfrm>
            <a:off x="2501962" y="2247543"/>
            <a:ext cx="274320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Chronic </a:t>
            </a:r>
            <a:r>
              <a:rPr lang="fr-FR" sz="1400" dirty="0">
                <a:solidFill>
                  <a:schemeClr val="tx1"/>
                </a:solidFill>
              </a:rPr>
              <a:t>EHPVO</a:t>
            </a:r>
            <a:endParaRPr lang="en-GB" sz="1400" dirty="0">
              <a:solidFill>
                <a:schemeClr val="tx1"/>
              </a:solidFill>
            </a:endParaRPr>
          </a:p>
        </p:txBody>
      </p:sp>
      <p:sp>
        <p:nvSpPr>
          <p:cNvPr id="6" name="Rectangle 5">
            <a:extLst>
              <a:ext uri="{FF2B5EF4-FFF2-40B4-BE49-F238E27FC236}">
                <a16:creationId xmlns:a16="http://schemas.microsoft.com/office/drawing/2014/main" id="{107C1017-8DD9-4BC3-AD48-0FD929EF7539}"/>
              </a:ext>
            </a:extLst>
          </p:cNvPr>
          <p:cNvSpPr/>
          <p:nvPr/>
        </p:nvSpPr>
        <p:spPr>
          <a:xfrm>
            <a:off x="2501962" y="2933344"/>
            <a:ext cx="274320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Implement prophylaxis for portal hypertension-related bleeding</a:t>
            </a:r>
            <a:endParaRPr lang="en-GB" sz="1400" dirty="0">
              <a:solidFill>
                <a:schemeClr val="tx1"/>
              </a:solidFill>
            </a:endParaRPr>
          </a:p>
        </p:txBody>
      </p:sp>
      <p:sp>
        <p:nvSpPr>
          <p:cNvPr id="8" name="Rectangle 7">
            <a:extLst>
              <a:ext uri="{FF2B5EF4-FFF2-40B4-BE49-F238E27FC236}">
                <a16:creationId xmlns:a16="http://schemas.microsoft.com/office/drawing/2014/main" id="{D2B523EF-9B4C-4D68-9F41-3DD2A63D9C4A}"/>
              </a:ext>
            </a:extLst>
          </p:cNvPr>
          <p:cNvSpPr/>
          <p:nvPr/>
        </p:nvSpPr>
        <p:spPr>
          <a:xfrm>
            <a:off x="2501962" y="3570601"/>
            <a:ext cx="274320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Permanent, strong prothrombotic condition?*</a:t>
            </a:r>
            <a:endParaRPr lang="en-GB" sz="1400" dirty="0">
              <a:solidFill>
                <a:schemeClr val="tx1"/>
              </a:solidFill>
            </a:endParaRPr>
          </a:p>
        </p:txBody>
      </p:sp>
      <p:sp>
        <p:nvSpPr>
          <p:cNvPr id="13" name="Rectangle 12">
            <a:extLst>
              <a:ext uri="{FF2B5EF4-FFF2-40B4-BE49-F238E27FC236}">
                <a16:creationId xmlns:a16="http://schemas.microsoft.com/office/drawing/2014/main" id="{0DB5C598-F5A3-485C-B320-3B057B029E88}"/>
              </a:ext>
            </a:extLst>
          </p:cNvPr>
          <p:cNvSpPr/>
          <p:nvPr/>
        </p:nvSpPr>
        <p:spPr>
          <a:xfrm>
            <a:off x="550903" y="4313685"/>
            <a:ext cx="1828800" cy="457200"/>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Consider long-term anticoagulation</a:t>
            </a:r>
            <a:endParaRPr lang="en-GB" sz="1400" dirty="0">
              <a:solidFill>
                <a:schemeClr val="accent1"/>
              </a:solidFill>
            </a:endParaRPr>
          </a:p>
        </p:txBody>
      </p:sp>
      <p:sp>
        <p:nvSpPr>
          <p:cNvPr id="14" name="Rectangle 13">
            <a:extLst>
              <a:ext uri="{FF2B5EF4-FFF2-40B4-BE49-F238E27FC236}">
                <a16:creationId xmlns:a16="http://schemas.microsoft.com/office/drawing/2014/main" id="{D7D6D6FE-42ED-4EC0-AF45-D0024BA0B37B}"/>
              </a:ext>
            </a:extLst>
          </p:cNvPr>
          <p:cNvSpPr/>
          <p:nvPr/>
        </p:nvSpPr>
        <p:spPr>
          <a:xfrm>
            <a:off x="5240432" y="4313685"/>
            <a:ext cx="1828800" cy="4572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Past history of intestinal </a:t>
            </a:r>
            <a:r>
              <a:rPr lang="en-US" sz="1400" dirty="0" err="1">
                <a:solidFill>
                  <a:schemeClr val="tx1"/>
                </a:solidFill>
              </a:rPr>
              <a:t>ischaemia</a:t>
            </a:r>
            <a:endParaRPr lang="en-GB" sz="1400" dirty="0">
              <a:solidFill>
                <a:schemeClr val="tx1"/>
              </a:solidFill>
            </a:endParaRPr>
          </a:p>
        </p:txBody>
      </p:sp>
      <p:sp>
        <p:nvSpPr>
          <p:cNvPr id="23" name="Rectangle 22">
            <a:extLst>
              <a:ext uri="{FF2B5EF4-FFF2-40B4-BE49-F238E27FC236}">
                <a16:creationId xmlns:a16="http://schemas.microsoft.com/office/drawing/2014/main" id="{61DF9831-5F9A-4317-A4F9-A898C06FB9D2}"/>
              </a:ext>
            </a:extLst>
          </p:cNvPr>
          <p:cNvSpPr/>
          <p:nvPr/>
        </p:nvSpPr>
        <p:spPr>
          <a:xfrm>
            <a:off x="3516514" y="5206450"/>
            <a:ext cx="1820630" cy="457201"/>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1"/>
                </a:solidFill>
              </a:rPr>
              <a:t>Consider long-term anticoagulation</a:t>
            </a:r>
            <a:endParaRPr lang="en-GB" sz="1400" dirty="0">
              <a:solidFill>
                <a:schemeClr val="accent1"/>
              </a:solidFill>
            </a:endParaRPr>
          </a:p>
        </p:txBody>
      </p:sp>
      <p:sp>
        <p:nvSpPr>
          <p:cNvPr id="24" name="Rectangle 23">
            <a:extLst>
              <a:ext uri="{FF2B5EF4-FFF2-40B4-BE49-F238E27FC236}">
                <a16:creationId xmlns:a16="http://schemas.microsoft.com/office/drawing/2014/main" id="{7FD375ED-9609-405F-A411-8137A984E998}"/>
              </a:ext>
            </a:extLst>
          </p:cNvPr>
          <p:cNvSpPr/>
          <p:nvPr/>
        </p:nvSpPr>
        <p:spPr>
          <a:xfrm>
            <a:off x="6755914" y="5201063"/>
            <a:ext cx="1820630" cy="4571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Monitor,</a:t>
            </a:r>
            <a:br>
              <a:rPr lang="en-US" sz="1400" dirty="0">
                <a:solidFill>
                  <a:schemeClr val="tx1"/>
                </a:solidFill>
              </a:rPr>
            </a:br>
            <a:r>
              <a:rPr lang="en-US" sz="1400" dirty="0">
                <a:solidFill>
                  <a:schemeClr val="tx1"/>
                </a:solidFill>
              </a:rPr>
              <a:t> propose RCT</a:t>
            </a:r>
            <a:endParaRPr lang="en-GB" sz="1400" dirty="0">
              <a:solidFill>
                <a:schemeClr val="tx1"/>
              </a:solidFill>
            </a:endParaRPr>
          </a:p>
        </p:txBody>
      </p:sp>
      <p:pic>
        <p:nvPicPr>
          <p:cNvPr id="29" name="Picture 28">
            <a:hlinkClick r:id="rId3" action="ppaction://hlinksldjump"/>
            <a:extLst>
              <a:ext uri="{FF2B5EF4-FFF2-40B4-BE49-F238E27FC236}">
                <a16:creationId xmlns:a16="http://schemas.microsoft.com/office/drawing/2014/main" id="{C43DEE2F-D9CD-4CC5-A32E-F7AB46D02ED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cxnSp>
        <p:nvCxnSpPr>
          <p:cNvPr id="19" name="Elbow Connector 18"/>
          <p:cNvCxnSpPr>
            <a:stCxn id="8" idx="1"/>
            <a:endCxn id="13" idx="0"/>
          </p:cNvCxnSpPr>
          <p:nvPr/>
        </p:nvCxnSpPr>
        <p:spPr>
          <a:xfrm rot="10800000" flipV="1">
            <a:off x="1465304" y="3799201"/>
            <a:ext cx="1036659" cy="51448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8" idx="3"/>
            <a:endCxn id="14" idx="0"/>
          </p:cNvCxnSpPr>
          <p:nvPr/>
        </p:nvCxnSpPr>
        <p:spPr>
          <a:xfrm>
            <a:off x="5245162" y="3799201"/>
            <a:ext cx="909670" cy="514484"/>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5" idx="2"/>
            <a:endCxn id="6" idx="0"/>
          </p:cNvCxnSpPr>
          <p:nvPr/>
        </p:nvCxnSpPr>
        <p:spPr>
          <a:xfrm>
            <a:off x="3873562" y="2704743"/>
            <a:ext cx="0" cy="22860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6" idx="2"/>
            <a:endCxn id="8" idx="0"/>
          </p:cNvCxnSpPr>
          <p:nvPr/>
        </p:nvCxnSpPr>
        <p:spPr>
          <a:xfrm>
            <a:off x="3873562" y="3390544"/>
            <a:ext cx="0" cy="18005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358898" y="3450700"/>
            <a:ext cx="545342" cy="307777"/>
          </a:xfrm>
          <a:prstGeom prst="rect">
            <a:avLst/>
          </a:prstGeom>
          <a:noFill/>
        </p:spPr>
        <p:txBody>
          <a:bodyPr wrap="none" rtlCol="0">
            <a:spAutoFit/>
          </a:bodyPr>
          <a:lstStyle/>
          <a:p>
            <a:r>
              <a:rPr lang="en-GB" sz="1400" b="1" dirty="0"/>
              <a:t>YES</a:t>
            </a:r>
          </a:p>
        </p:txBody>
      </p:sp>
      <p:sp>
        <p:nvSpPr>
          <p:cNvPr id="49" name="TextBox 48"/>
          <p:cNvSpPr txBox="1"/>
          <p:nvPr/>
        </p:nvSpPr>
        <p:spPr>
          <a:xfrm>
            <a:off x="5748635" y="3446025"/>
            <a:ext cx="453970" cy="307777"/>
          </a:xfrm>
          <a:prstGeom prst="rect">
            <a:avLst/>
          </a:prstGeom>
          <a:noFill/>
        </p:spPr>
        <p:txBody>
          <a:bodyPr wrap="none" rtlCol="0">
            <a:spAutoFit/>
          </a:bodyPr>
          <a:lstStyle/>
          <a:p>
            <a:r>
              <a:rPr lang="en-GB" sz="1400" b="1" dirty="0"/>
              <a:t>NO</a:t>
            </a:r>
          </a:p>
        </p:txBody>
      </p:sp>
      <p:cxnSp>
        <p:nvCxnSpPr>
          <p:cNvPr id="44" name="Elbow Connector 43"/>
          <p:cNvCxnSpPr>
            <a:stCxn id="14" idx="2"/>
            <a:endCxn id="23" idx="0"/>
          </p:cNvCxnSpPr>
          <p:nvPr/>
        </p:nvCxnSpPr>
        <p:spPr>
          <a:xfrm rot="5400000">
            <a:off x="5073049" y="4124666"/>
            <a:ext cx="435565" cy="1728003"/>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14" idx="2"/>
            <a:endCxn id="24" idx="0"/>
          </p:cNvCxnSpPr>
          <p:nvPr/>
        </p:nvCxnSpPr>
        <p:spPr>
          <a:xfrm rot="16200000" flipH="1">
            <a:off x="6695441" y="4230275"/>
            <a:ext cx="430178" cy="1511397"/>
          </a:xfrm>
          <a:prstGeom prst="bentConnector3">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369992" y="4623419"/>
            <a:ext cx="545342" cy="307777"/>
          </a:xfrm>
          <a:prstGeom prst="rect">
            <a:avLst/>
          </a:prstGeom>
          <a:noFill/>
        </p:spPr>
        <p:txBody>
          <a:bodyPr wrap="none" rtlCol="0">
            <a:spAutoFit/>
          </a:bodyPr>
          <a:lstStyle/>
          <a:p>
            <a:r>
              <a:rPr lang="en-GB" sz="1400" b="1" dirty="0"/>
              <a:t>YES</a:t>
            </a:r>
          </a:p>
        </p:txBody>
      </p:sp>
      <p:sp>
        <p:nvSpPr>
          <p:cNvPr id="55" name="TextBox 54"/>
          <p:cNvSpPr txBox="1"/>
          <p:nvPr/>
        </p:nvSpPr>
        <p:spPr>
          <a:xfrm>
            <a:off x="7257926" y="4641180"/>
            <a:ext cx="453970" cy="307777"/>
          </a:xfrm>
          <a:prstGeom prst="rect">
            <a:avLst/>
          </a:prstGeom>
          <a:noFill/>
        </p:spPr>
        <p:txBody>
          <a:bodyPr wrap="none" rtlCol="0">
            <a:spAutoFit/>
          </a:bodyPr>
          <a:lstStyle/>
          <a:p>
            <a:r>
              <a:rPr lang="en-GB" sz="1400" b="1" dirty="0"/>
              <a:t>NO</a:t>
            </a:r>
          </a:p>
        </p:txBody>
      </p:sp>
    </p:spTree>
    <p:extLst>
      <p:ext uri="{BB962C8B-B14F-4D97-AF65-F5344CB8AC3E}">
        <p14:creationId xmlns:p14="http://schemas.microsoft.com/office/powerpoint/2010/main" val="6450961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cs typeface="Arial" panose="020B0604020202020204" pitchFamily="34" charset="0"/>
              </a:rPr>
              <a:t>INCPH: </a:t>
            </a:r>
            <a:r>
              <a:rPr lang="en-GB" dirty="0">
                <a:cs typeface="Arial" panose="020B0604020202020204" pitchFamily="34" charset="0"/>
              </a:rPr>
              <a:t>Diagnosis</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US" dirty="0">
                <a:cs typeface="Arial" panose="020B0604020202020204" pitchFamily="34" charset="0"/>
              </a:rPr>
              <a:t>*INCPH </a:t>
            </a:r>
            <a:r>
              <a:rPr lang="en-US" dirty="0"/>
              <a:t>has previously been referred to as: hepatoportal sclerosis, </a:t>
            </a:r>
            <a:r>
              <a:rPr lang="en-GB" dirty="0"/>
              <a:t>non-cirrhotic portal fibrosis, idiopathic portal hypertension, </a:t>
            </a:r>
            <a:r>
              <a:rPr lang="en-US" dirty="0"/>
              <a:t>incomplete septal cirrhosis and nodular regenerative hyperplasia</a:t>
            </a:r>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AC0F451-5286-4312-BD94-AE3E798AA789}"/>
              </a:ext>
            </a:extLst>
          </p:cNvPr>
          <p:cNvSpPr>
            <a:spLocks noGrp="1"/>
          </p:cNvSpPr>
          <p:nvPr>
            <p:ph sz="half" idx="1"/>
          </p:nvPr>
        </p:nvSpPr>
        <p:spPr>
          <a:xfrm>
            <a:off x="319314" y="1340768"/>
            <a:ext cx="8506800" cy="3287054"/>
          </a:xfrm>
        </p:spPr>
        <p:txBody>
          <a:bodyPr>
            <a:spAutoFit/>
          </a:bodyPr>
          <a:lstStyle/>
          <a:p>
            <a:r>
              <a:rPr lang="en-GB" dirty="0">
                <a:cs typeface="Arial" panose="020B0604020202020204" pitchFamily="34" charset="0"/>
              </a:rPr>
              <a:t>Many disorders are associated with non-cirrhotic intrahepatic</a:t>
            </a:r>
            <a:br>
              <a:rPr lang="en-GB" dirty="0">
                <a:cs typeface="Arial" panose="020B0604020202020204" pitchFamily="34" charset="0"/>
              </a:rPr>
            </a:br>
            <a:r>
              <a:rPr lang="en-GB" dirty="0">
                <a:cs typeface="Arial" panose="020B0604020202020204" pitchFamily="34" charset="0"/>
              </a:rPr>
              <a:t>portal hypertension</a:t>
            </a:r>
          </a:p>
          <a:p>
            <a:pPr lvl="1"/>
            <a:r>
              <a:rPr lang="en-GB" dirty="0">
                <a:cs typeface="Arial" panose="020B0604020202020204" pitchFamily="34" charset="0"/>
              </a:rPr>
              <a:t>Infiltrative diseases, vascular malignancies, schistosomiasis,</a:t>
            </a:r>
            <a:br>
              <a:rPr lang="en-GB" dirty="0">
                <a:cs typeface="Arial" panose="020B0604020202020204" pitchFamily="34" charset="0"/>
              </a:rPr>
            </a:br>
            <a:r>
              <a:rPr lang="en-GB" dirty="0">
                <a:cs typeface="Arial" panose="020B0604020202020204" pitchFamily="34" charset="0"/>
              </a:rPr>
              <a:t>congenital hepatic fibrosis, sarcoidosis</a:t>
            </a:r>
          </a:p>
          <a:p>
            <a:r>
              <a:rPr lang="en-GB" b="1" dirty="0">
                <a:cs typeface="Arial" panose="020B0604020202020204" pitchFamily="34" charset="0"/>
              </a:rPr>
              <a:t>Idiopathic</a:t>
            </a:r>
            <a:r>
              <a:rPr lang="en-GB" dirty="0">
                <a:cs typeface="Arial" panose="020B0604020202020204" pitchFamily="34" charset="0"/>
              </a:rPr>
              <a:t> non-cirrhotic portal hypertension (INCPH)* can be diagnosed if all these disorders have been excluded</a:t>
            </a:r>
          </a:p>
          <a:p>
            <a:pPr lvl="1"/>
            <a:r>
              <a:rPr lang="en-GB" dirty="0">
                <a:cs typeface="Arial" panose="020B0604020202020204" pitchFamily="34" charset="0"/>
              </a:rPr>
              <a:t>No gold standard diagnostic test for INCPH</a:t>
            </a:r>
            <a:r>
              <a:rPr lang="en-GB" dirty="0"/>
              <a:t> </a:t>
            </a:r>
          </a:p>
          <a:p>
            <a:pPr lvl="1"/>
            <a:r>
              <a:rPr lang="en-GB" dirty="0">
                <a:cs typeface="Arial" panose="020B0604020202020204" pitchFamily="34" charset="0"/>
              </a:rPr>
              <a:t>INCPH should be considered in any patient with portal hypertension</a:t>
            </a:r>
          </a:p>
          <a:p>
            <a:pPr lvl="2"/>
            <a:r>
              <a:rPr lang="en-GB" dirty="0">
                <a:cs typeface="Arial" panose="020B0604020202020204" pitchFamily="34" charset="0"/>
              </a:rPr>
              <a:t>Particularly when there is no other cause of liver disease</a:t>
            </a:r>
          </a:p>
          <a:p>
            <a:pPr lvl="1"/>
            <a:endParaRPr lang="en-GB"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1DD44D59-4114-44A9-8AD7-E007927820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B90671B7-346A-4F74-9724-7BE8CE833C1A}"/>
              </a:ext>
            </a:extLst>
          </p:cNvPr>
          <p:cNvGraphicFramePr>
            <a:graphicFrameLocks noGrp="1"/>
          </p:cNvGraphicFramePr>
          <p:nvPr>
            <p:extLst>
              <p:ext uri="{D42A27DB-BD31-4B8C-83A1-F6EECF244321}">
                <p14:modId xmlns:p14="http://schemas.microsoft.com/office/powerpoint/2010/main" val="3398864023"/>
              </p:ext>
            </p:extLst>
          </p:nvPr>
        </p:nvGraphicFramePr>
        <p:xfrm>
          <a:off x="759771" y="4616915"/>
          <a:ext cx="7304729" cy="110832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1849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35866">
                <a:tc>
                  <a:txBody>
                    <a:bodyPr/>
                    <a:lstStyle/>
                    <a:p>
                      <a:r>
                        <a:rPr lang="en-US" sz="1400" b="0" kern="1200" noProof="0" dirty="0">
                          <a:solidFill>
                            <a:schemeClr val="tx1"/>
                          </a:solidFill>
                          <a:latin typeface="+mn-lt"/>
                          <a:ea typeface="+mn-ea"/>
                          <a:cs typeface="Arial" panose="020B0604020202020204" pitchFamily="34" charset="0"/>
                        </a:rPr>
                        <a:t>INCPH diagnosis requires the exclusion of cirrhosis and other causes of non-cirrhotic portal hypertension</a:t>
                      </a:r>
                      <a:endParaRPr lang="en-GB" sz="1400" b="0" kern="1200" noProof="0" dirty="0">
                        <a:solidFill>
                          <a:schemeClr val="tx1"/>
                        </a:solidFill>
                        <a:latin typeface="+mn-lt"/>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7568">
                <a:tc>
                  <a:txBody>
                    <a:bodyPr/>
                    <a:lstStyle/>
                    <a:p>
                      <a:r>
                        <a:rPr lang="en-US" sz="1400" b="0" kern="1200" noProof="0" dirty="0">
                          <a:solidFill>
                            <a:schemeClr val="tx1"/>
                          </a:solidFill>
                          <a:latin typeface="+mn-lt"/>
                          <a:ea typeface="+mn-ea"/>
                          <a:cs typeface="Arial" panose="020B0604020202020204" pitchFamily="34" charset="0"/>
                        </a:rPr>
                        <a:t>Perform liver biopsy for the diagnosis of INCPH</a:t>
                      </a:r>
                      <a:endParaRPr lang="en-GB" sz="1400" b="0" kern="1200" noProof="0" dirty="0">
                        <a:solidFill>
                          <a:schemeClr val="tx1"/>
                        </a:solidFill>
                        <a:latin typeface="+mn-lt"/>
                        <a:ea typeface="+mn-ea"/>
                        <a:cs typeface="Arial" panose="020B0604020202020204" pitchFamily="34" charset="0"/>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bl>
          </a:graphicData>
        </a:graphic>
      </p:graphicFrame>
      <p:grpSp>
        <p:nvGrpSpPr>
          <p:cNvPr id="8" name="Group 7">
            <a:extLst>
              <a:ext uri="{FF2B5EF4-FFF2-40B4-BE49-F238E27FC236}">
                <a16:creationId xmlns:a16="http://schemas.microsoft.com/office/drawing/2014/main" id="{A7D37B8F-510A-43A1-B96E-02D4DF7AC84D}"/>
              </a:ext>
            </a:extLst>
          </p:cNvPr>
          <p:cNvGrpSpPr/>
          <p:nvPr/>
        </p:nvGrpSpPr>
        <p:grpSpPr>
          <a:xfrm>
            <a:off x="4339160" y="4616915"/>
            <a:ext cx="3693418" cy="276999"/>
            <a:chOff x="4262958" y="3212976"/>
            <a:chExt cx="3693418" cy="276999"/>
          </a:xfrm>
        </p:grpSpPr>
        <p:sp>
          <p:nvSpPr>
            <p:cNvPr id="9" name="Rectangle 8">
              <a:extLst>
                <a:ext uri="{FF2B5EF4-FFF2-40B4-BE49-F238E27FC236}">
                  <a16:creationId xmlns:a16="http://schemas.microsoft.com/office/drawing/2014/main" id="{02F3BE44-17BD-4EC2-AE29-A860D1726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Rectangle 9">
              <a:extLst>
                <a:ext uri="{FF2B5EF4-FFF2-40B4-BE49-F238E27FC236}">
                  <a16:creationId xmlns:a16="http://schemas.microsoft.com/office/drawing/2014/main" id="{E8FAC804-B4E3-4CF6-B91F-5DA9CADAFC2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extBox 10">
              <a:extLst>
                <a:ext uri="{FF2B5EF4-FFF2-40B4-BE49-F238E27FC236}">
                  <a16:creationId xmlns:a16="http://schemas.microsoft.com/office/drawing/2014/main" id="{FE30726A-6209-405D-BF1B-ED4C4B2DF5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2" name="TextBox 11">
              <a:extLst>
                <a:ext uri="{FF2B5EF4-FFF2-40B4-BE49-F238E27FC236}">
                  <a16:creationId xmlns:a16="http://schemas.microsoft.com/office/drawing/2014/main" id="{521A42A8-DD5B-477E-9037-4DE884A7E4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61407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Guideline panel</a:t>
            </a:r>
            <a:endParaRPr lang="en-GB" sz="2800" dirty="0"/>
          </a:p>
        </p:txBody>
      </p:sp>
      <p:sp>
        <p:nvSpPr>
          <p:cNvPr id="7" name="Text Placeholder 6">
            <a:extLst>
              <a:ext uri="{FF2B5EF4-FFF2-40B4-BE49-F238E27FC236}">
                <a16:creationId xmlns:a16="http://schemas.microsoft.com/office/drawing/2014/main" id="{AFEC3C69-5412-4D15-8739-EF07FCCB0C34}"/>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3" name="Content Placeholder 2"/>
          <p:cNvSpPr>
            <a:spLocks noGrp="1"/>
          </p:cNvSpPr>
          <p:nvPr>
            <p:ph sz="half" idx="1"/>
          </p:nvPr>
        </p:nvSpPr>
        <p:spPr>
          <a:xfrm>
            <a:off x="319314" y="1340768"/>
            <a:ext cx="4223503" cy="4622400"/>
          </a:xfrm>
        </p:spPr>
        <p:txBody>
          <a:bodyPr>
            <a:normAutofit/>
          </a:bodyPr>
          <a:lstStyle/>
          <a:p>
            <a:r>
              <a:rPr lang="en-US" b="1" dirty="0">
                <a:latin typeface="Arial" panose="020B0604020202020204" pitchFamily="34" charset="0"/>
                <a:cs typeface="Arial" panose="020B0604020202020204" pitchFamily="34" charset="0"/>
              </a:rPr>
              <a:t>Chair:</a:t>
            </a:r>
          </a:p>
          <a:p>
            <a:pPr lvl="1"/>
            <a:r>
              <a:rPr lang="en-US" dirty="0">
                <a:latin typeface="Arial" panose="020B0604020202020204" pitchFamily="34" charset="0"/>
                <a:cs typeface="Arial" panose="020B0604020202020204" pitchFamily="34" charset="0"/>
              </a:rPr>
              <a:t>Juan Carlos Garcia-</a:t>
            </a:r>
            <a:r>
              <a:rPr lang="en-US" dirty="0" err="1">
                <a:latin typeface="Arial" panose="020B0604020202020204" pitchFamily="34" charset="0"/>
                <a:cs typeface="Arial" panose="020B0604020202020204" pitchFamily="34" charset="0"/>
              </a:rPr>
              <a:t>Pagán</a:t>
            </a:r>
            <a:endParaRPr lang="en-US" u="sng" dirty="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Panel members:</a:t>
            </a:r>
          </a:p>
          <a:p>
            <a:pPr lvl="1"/>
            <a:r>
              <a:rPr lang="en-US" dirty="0">
                <a:latin typeface="Arial" panose="020B0604020202020204" pitchFamily="34" charset="0"/>
                <a:cs typeface="Arial" panose="020B0604020202020204" pitchFamily="34" charset="0"/>
              </a:rPr>
              <a:t>Elisabetta </a:t>
            </a:r>
            <a:r>
              <a:rPr lang="en-US" dirty="0" err="1">
                <a:latin typeface="Arial" panose="020B0604020202020204" pitchFamily="34" charset="0"/>
                <a:cs typeface="Arial" panose="020B0604020202020204" pitchFamily="34" charset="0"/>
              </a:rPr>
              <a:t>Buscarini</a:t>
            </a:r>
            <a:r>
              <a:rPr lang="en-US" dirty="0">
                <a:latin typeface="Arial" panose="020B0604020202020204" pitchFamily="34" charset="0"/>
                <a:cs typeface="Arial" panose="020B0604020202020204" pitchFamily="34" charset="0"/>
              </a:rPr>
              <a:t>, Harry LA Janssen, Frank WG </a:t>
            </a:r>
            <a:r>
              <a:rPr lang="en-US" dirty="0" err="1">
                <a:latin typeface="Arial" panose="020B0604020202020204" pitchFamily="34" charset="0"/>
                <a:cs typeface="Arial" panose="020B0604020202020204" pitchFamily="34" charset="0"/>
              </a:rPr>
              <a:t>Leebeek</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Aurelie </a:t>
            </a:r>
            <a:r>
              <a:rPr lang="en-US" dirty="0" err="1">
                <a:latin typeface="Arial" panose="020B0604020202020204" pitchFamily="34" charset="0"/>
                <a:cs typeface="Arial" panose="020B0604020202020204" pitchFamily="34" charset="0"/>
              </a:rPr>
              <a:t>Plessier</a:t>
            </a:r>
            <a:r>
              <a:rPr lang="en-US" dirty="0">
                <a:latin typeface="Arial" panose="020B0604020202020204" pitchFamily="34" charset="0"/>
                <a:cs typeface="Arial" panose="020B0604020202020204" pitchFamily="34" charset="0"/>
              </a:rPr>
              <a:t>, Laura</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Rubbia-Brandt, Marco </a:t>
            </a:r>
            <a:r>
              <a:rPr lang="en-US" dirty="0" err="1">
                <a:latin typeface="Arial" panose="020B0604020202020204" pitchFamily="34" charset="0"/>
                <a:cs typeface="Arial" panose="020B0604020202020204" pitchFamily="34" charset="0"/>
              </a:rPr>
              <a:t>Senzolo</a:t>
            </a: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Jeoffrey</a:t>
            </a:r>
            <a:r>
              <a:rPr lang="en-US" dirty="0">
                <a:latin typeface="Arial" panose="020B0604020202020204" pitchFamily="34" charset="0"/>
                <a:cs typeface="Arial" panose="020B0604020202020204" pitchFamily="34" charset="0"/>
              </a:rPr>
              <a:t> NL Schouten, Armando </a:t>
            </a:r>
            <a:r>
              <a:rPr lang="en-US" dirty="0" err="1">
                <a:latin typeface="Arial" panose="020B0604020202020204" pitchFamily="34" charset="0"/>
                <a:cs typeface="Arial" panose="020B0604020202020204" pitchFamily="34" charset="0"/>
              </a:rPr>
              <a:t>Tripodi</a:t>
            </a:r>
            <a:r>
              <a:rPr lang="en-US" dirty="0">
                <a:latin typeface="Arial" panose="020B0604020202020204" pitchFamily="34" charset="0"/>
                <a:cs typeface="Arial" panose="020B0604020202020204" pitchFamily="34" charset="0"/>
              </a:rPr>
              <a:t>, Dominique C Valla (EASL Governing Board Representative)</a:t>
            </a:r>
            <a:endParaRPr lang="it-IT" sz="52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2B3DE63-561D-40CF-BC82-FA862B1540BB}"/>
              </a:ext>
            </a:extLst>
          </p:cNvPr>
          <p:cNvPicPr>
            <a:picLocks noChangeAspect="1"/>
          </p:cNvPicPr>
          <p:nvPr/>
        </p:nvPicPr>
        <p:blipFill rotWithShape="1">
          <a:blip r:embed="rId2"/>
          <a:srcRect l="14807" t="23903" r="72104" b="18365"/>
          <a:stretch/>
        </p:blipFill>
        <p:spPr>
          <a:xfrm>
            <a:off x="4733227" y="1484785"/>
            <a:ext cx="3339458" cy="4142478"/>
          </a:xfrm>
          <a:prstGeom prst="rect">
            <a:avLst/>
          </a:prstGeom>
          <a:ln>
            <a:solidFill>
              <a:schemeClr val="bg1">
                <a:lumMod val="8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78005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65860-7280-4D81-912C-70BF3BBD7D83}"/>
              </a:ext>
            </a:extLst>
          </p:cNvPr>
          <p:cNvSpPr>
            <a:spLocks noGrp="1"/>
          </p:cNvSpPr>
          <p:nvPr>
            <p:ph type="title"/>
          </p:nvPr>
        </p:nvSpPr>
        <p:spPr/>
        <p:txBody>
          <a:bodyPr>
            <a:normAutofit/>
          </a:bodyPr>
          <a:lstStyle/>
          <a:p>
            <a:r>
              <a:rPr lang="en-GB" sz="2800" dirty="0"/>
              <a:t>Diagnostic criteria of </a:t>
            </a:r>
            <a:r>
              <a:rPr lang="en-GB" sz="2800" dirty="0">
                <a:cs typeface="Arial" panose="020B0604020202020204" pitchFamily="34" charset="0"/>
              </a:rPr>
              <a:t>INCPH</a:t>
            </a:r>
            <a:endParaRPr lang="en-GB" sz="2800" dirty="0"/>
          </a:p>
        </p:txBody>
      </p:sp>
      <p:sp>
        <p:nvSpPr>
          <p:cNvPr id="3" name="Text Placeholder 2">
            <a:extLst>
              <a:ext uri="{FF2B5EF4-FFF2-40B4-BE49-F238E27FC236}">
                <a16:creationId xmlns:a16="http://schemas.microsoft.com/office/drawing/2014/main" id="{6B4C19FE-E44F-4CA0-9716-D841593E705E}"/>
              </a:ext>
            </a:extLst>
          </p:cNvPr>
          <p:cNvSpPr>
            <a:spLocks noGrp="1"/>
          </p:cNvSpPr>
          <p:nvPr>
            <p:ph type="body" sz="quarter" idx="10"/>
          </p:nvPr>
        </p:nvSpPr>
        <p:spPr/>
        <p:txBody>
          <a:bodyPr/>
          <a:lstStyle/>
          <a:p>
            <a:r>
              <a:rPr lang="en-US" dirty="0"/>
              <a:t>*Splenomegaly must be accompanied by additional signs of portal hypertension in order to fulfil this criterion; </a:t>
            </a:r>
          </a:p>
          <a:p>
            <a:r>
              <a:rPr lang="en-US" baseline="30000" dirty="0"/>
              <a:t>†</a:t>
            </a:r>
            <a:r>
              <a:rPr lang="en-US" dirty="0"/>
              <a:t>Chronic liver disease must be excluded since severe fibrosis might be </a:t>
            </a:r>
            <a:r>
              <a:rPr lang="en-US" dirty="0" err="1"/>
              <a:t>understaged</a:t>
            </a:r>
            <a:r>
              <a:rPr lang="en-US" dirty="0"/>
              <a:t> on liver biopsy</a:t>
            </a:r>
          </a:p>
          <a:p>
            <a:r>
              <a:rPr lang="en-GB" dirty="0"/>
              <a:t>EASL CPG VDL. </a:t>
            </a:r>
            <a:r>
              <a:rPr lang="nl-NL" dirty="0"/>
              <a:t>J Hepatol 2016;64:179–202</a:t>
            </a:r>
            <a:endParaRPr lang="en-GB" dirty="0"/>
          </a:p>
        </p:txBody>
      </p:sp>
      <p:sp>
        <p:nvSpPr>
          <p:cNvPr id="4" name="Content Placeholder 3"/>
          <p:cNvSpPr>
            <a:spLocks noGrp="1"/>
          </p:cNvSpPr>
          <p:nvPr>
            <p:ph sz="half" idx="1"/>
          </p:nvPr>
        </p:nvSpPr>
        <p:spPr>
          <a:xfrm>
            <a:off x="319314" y="1340768"/>
            <a:ext cx="8506800" cy="558370"/>
          </a:xfrm>
        </p:spPr>
        <p:txBody>
          <a:bodyPr/>
          <a:lstStyle/>
          <a:p>
            <a:r>
              <a:rPr lang="en-GB" dirty="0"/>
              <a:t>All 5 criteria must be fulfilled</a:t>
            </a:r>
          </a:p>
        </p:txBody>
      </p:sp>
      <p:pic>
        <p:nvPicPr>
          <p:cNvPr id="5" name="Picture 4">
            <a:hlinkClick r:id="rId3" action="ppaction://hlinksldjump"/>
            <a:extLst>
              <a:ext uri="{FF2B5EF4-FFF2-40B4-BE49-F238E27FC236}">
                <a16:creationId xmlns:a16="http://schemas.microsoft.com/office/drawing/2014/main" id="{2E469E46-A5AC-4B2E-92A5-A9B1BFF32F1A}"/>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9" name="TextBox 8"/>
          <p:cNvSpPr txBox="1"/>
          <p:nvPr/>
        </p:nvSpPr>
        <p:spPr>
          <a:xfrm>
            <a:off x="639108" y="2857201"/>
            <a:ext cx="3772800" cy="338554"/>
          </a:xfrm>
          <a:prstGeom prst="rect">
            <a:avLst/>
          </a:prstGeom>
          <a:noFill/>
          <a:ln>
            <a:solidFill>
              <a:schemeClr val="tx2"/>
            </a:solidFill>
          </a:ln>
        </p:spPr>
        <p:txBody>
          <a:bodyPr wrap="none" rtlCol="0">
            <a:spAutoFit/>
          </a:bodyPr>
          <a:lstStyle/>
          <a:p>
            <a:r>
              <a:rPr lang="en-GB" sz="1600" b="1" dirty="0">
                <a:solidFill>
                  <a:schemeClr val="tx2"/>
                </a:solidFill>
                <a:sym typeface="Symbol" panose="05050102010706020507" pitchFamily="18" charset="2"/>
              </a:rPr>
              <a:t>2. </a:t>
            </a:r>
            <a:r>
              <a:rPr lang="en-GB" sz="1600" dirty="0">
                <a:sym typeface="Symbol" panose="05050102010706020507" pitchFamily="18" charset="2"/>
              </a:rPr>
              <a:t>Exclusion of cirrhosis on liver biopsy</a:t>
            </a:r>
            <a:endParaRPr lang="en-GB" sz="1600" dirty="0"/>
          </a:p>
        </p:txBody>
      </p:sp>
      <p:sp>
        <p:nvSpPr>
          <p:cNvPr id="14" name="TextBox 13"/>
          <p:cNvSpPr txBox="1"/>
          <p:nvPr/>
        </p:nvSpPr>
        <p:spPr>
          <a:xfrm>
            <a:off x="639108" y="5664873"/>
            <a:ext cx="3772800" cy="338554"/>
          </a:xfrm>
          <a:prstGeom prst="rect">
            <a:avLst/>
          </a:prstGeom>
          <a:noFill/>
          <a:ln>
            <a:solidFill>
              <a:schemeClr val="tx2"/>
            </a:solidFill>
          </a:ln>
        </p:spPr>
        <p:txBody>
          <a:bodyPr wrap="none" rtlCol="0">
            <a:spAutoFit/>
          </a:bodyPr>
          <a:lstStyle/>
          <a:p>
            <a:r>
              <a:rPr lang="en-GB" sz="1600" b="1" dirty="0">
                <a:solidFill>
                  <a:schemeClr val="tx2"/>
                </a:solidFill>
                <a:sym typeface="Symbol" panose="05050102010706020507" pitchFamily="18" charset="2"/>
              </a:rPr>
              <a:t>5. </a:t>
            </a:r>
            <a:r>
              <a:rPr lang="en-GB" sz="1600" dirty="0">
                <a:sym typeface="Symbol" panose="05050102010706020507" pitchFamily="18" charset="2"/>
              </a:rPr>
              <a:t>Patent portal and hepatic veins</a:t>
            </a:r>
            <a:endParaRPr lang="en-GB" sz="1600" dirty="0"/>
          </a:p>
        </p:txBody>
      </p:sp>
      <p:grpSp>
        <p:nvGrpSpPr>
          <p:cNvPr id="24" name="Group 23"/>
          <p:cNvGrpSpPr/>
          <p:nvPr/>
        </p:nvGrpSpPr>
        <p:grpSpPr>
          <a:xfrm>
            <a:off x="639108" y="1601372"/>
            <a:ext cx="7763763" cy="1169551"/>
            <a:chOff x="639108" y="1601372"/>
            <a:chExt cx="7763763" cy="1169551"/>
          </a:xfrm>
        </p:grpSpPr>
        <p:sp>
          <p:nvSpPr>
            <p:cNvPr id="7" name="TextBox 6"/>
            <p:cNvSpPr txBox="1"/>
            <p:nvPr/>
          </p:nvSpPr>
          <p:spPr>
            <a:xfrm>
              <a:off x="639108" y="2016870"/>
              <a:ext cx="3772800" cy="338554"/>
            </a:xfrm>
            <a:prstGeom prst="rect">
              <a:avLst/>
            </a:prstGeom>
            <a:noFill/>
            <a:ln>
              <a:solidFill>
                <a:schemeClr val="tx2"/>
              </a:solidFill>
            </a:ln>
          </p:spPr>
          <p:txBody>
            <a:bodyPr wrap="none" rtlCol="0">
              <a:spAutoFit/>
            </a:bodyPr>
            <a:lstStyle/>
            <a:p>
              <a:r>
                <a:rPr lang="en-GB" sz="1600" b="1" dirty="0">
                  <a:solidFill>
                    <a:schemeClr val="tx2"/>
                  </a:solidFill>
                  <a:sym typeface="Symbol" panose="05050102010706020507" pitchFamily="18" charset="2"/>
                </a:rPr>
                <a:t>1. </a:t>
              </a:r>
              <a:r>
                <a:rPr lang="en-GB" sz="1600" dirty="0">
                  <a:sym typeface="Symbol" panose="05050102010706020507" pitchFamily="18" charset="2"/>
                </a:rPr>
                <a:t>1 c</a:t>
              </a:r>
              <a:r>
                <a:rPr lang="en-GB" sz="1600" dirty="0"/>
                <a:t>linical sign of portal hypertension</a:t>
              </a:r>
            </a:p>
          </p:txBody>
        </p:sp>
        <p:sp>
          <p:nvSpPr>
            <p:cNvPr id="8" name="TextBox 7"/>
            <p:cNvSpPr txBox="1"/>
            <p:nvPr/>
          </p:nvSpPr>
          <p:spPr>
            <a:xfrm>
              <a:off x="5332800" y="1601372"/>
              <a:ext cx="3070071" cy="1169551"/>
            </a:xfrm>
            <a:prstGeom prst="rect">
              <a:avLst/>
            </a:prstGeom>
            <a:solidFill>
              <a:srgbClr val="7DCBEB"/>
            </a:solidFill>
            <a:ln>
              <a:solidFill>
                <a:schemeClr val="tx2"/>
              </a:solidFill>
            </a:ln>
          </p:spPr>
          <p:txBody>
            <a:bodyPr wrap="none" rtlCol="0">
              <a:spAutoFit/>
            </a:bodyPr>
            <a:lstStyle/>
            <a:p>
              <a:pPr marL="285750" indent="-285750">
                <a:buFont typeface="Arial" panose="020B0604020202020204" pitchFamily="34" charset="0"/>
                <a:buChar char="•"/>
              </a:pPr>
              <a:r>
                <a:rPr lang="en-GB" sz="1400" b="1" dirty="0">
                  <a:solidFill>
                    <a:schemeClr val="accent1"/>
                  </a:solidFill>
                </a:rPr>
                <a:t>Splenomegaly</a:t>
              </a:r>
              <a:r>
                <a:rPr lang="en-US" sz="1400" b="1" dirty="0">
                  <a:solidFill>
                    <a:schemeClr val="accent1"/>
                  </a:solidFill>
                </a:rPr>
                <a:t>*</a:t>
              </a:r>
              <a:r>
                <a:rPr lang="en-GB" sz="1400" b="1" dirty="0">
                  <a:solidFill>
                    <a:schemeClr val="accent1"/>
                  </a:solidFill>
                </a:rPr>
                <a:t>/</a:t>
              </a:r>
              <a:r>
                <a:rPr lang="en-GB" sz="1400" b="1" dirty="0" err="1">
                  <a:solidFill>
                    <a:schemeClr val="accent1"/>
                  </a:solidFill>
                </a:rPr>
                <a:t>hypersplenism</a:t>
              </a:r>
              <a:endParaRPr lang="en-GB" sz="1400" b="1" dirty="0">
                <a:solidFill>
                  <a:schemeClr val="accent1"/>
                </a:solidFill>
              </a:endParaRPr>
            </a:p>
            <a:p>
              <a:pPr marL="285750" indent="-285750">
                <a:buFont typeface="Arial" panose="020B0604020202020204" pitchFamily="34" charset="0"/>
                <a:buChar char="•"/>
              </a:pPr>
              <a:r>
                <a:rPr lang="en-GB" sz="1400" b="1" dirty="0">
                  <a:solidFill>
                    <a:schemeClr val="accent1"/>
                  </a:solidFill>
                </a:rPr>
                <a:t>Oesophageal varices</a:t>
              </a:r>
            </a:p>
            <a:p>
              <a:pPr marL="285750" indent="-285750">
                <a:buFont typeface="Arial" panose="020B0604020202020204" pitchFamily="34" charset="0"/>
                <a:buChar char="•"/>
              </a:pPr>
              <a:r>
                <a:rPr lang="en-GB" sz="1400" b="1" dirty="0">
                  <a:solidFill>
                    <a:schemeClr val="accent1"/>
                  </a:solidFill>
                </a:rPr>
                <a:t>Ascites (non-malignant)</a:t>
              </a:r>
            </a:p>
            <a:p>
              <a:pPr marL="285750" indent="-285750">
                <a:buFont typeface="Arial" panose="020B0604020202020204" pitchFamily="34" charset="0"/>
                <a:buChar char="•"/>
              </a:pPr>
              <a:r>
                <a:rPr lang="en-US" sz="1400" b="1" dirty="0">
                  <a:solidFill>
                    <a:schemeClr val="accent1"/>
                  </a:solidFill>
                </a:rPr>
                <a:t>Minimally increased HVPG</a:t>
              </a:r>
            </a:p>
            <a:p>
              <a:pPr marL="285750" indent="-285750">
                <a:buFont typeface="Arial" panose="020B0604020202020204" pitchFamily="34" charset="0"/>
                <a:buChar char="•"/>
              </a:pPr>
              <a:r>
                <a:rPr lang="en-GB" sz="1400" b="1" dirty="0" err="1">
                  <a:solidFill>
                    <a:schemeClr val="accent1"/>
                  </a:solidFill>
                </a:rPr>
                <a:t>Portovenous</a:t>
              </a:r>
              <a:r>
                <a:rPr lang="en-GB" sz="1400" b="1" dirty="0">
                  <a:solidFill>
                    <a:schemeClr val="accent1"/>
                  </a:solidFill>
                </a:rPr>
                <a:t> collaterals</a:t>
              </a:r>
            </a:p>
          </p:txBody>
        </p:sp>
        <p:cxnSp>
          <p:nvCxnSpPr>
            <p:cNvPr id="16" name="Straight Connector 15"/>
            <p:cNvCxnSpPr>
              <a:stCxn id="7" idx="3"/>
              <a:endCxn id="8" idx="1"/>
            </p:cNvCxnSpPr>
            <p:nvPr/>
          </p:nvCxnSpPr>
          <p:spPr>
            <a:xfrm>
              <a:off x="4411908" y="2186147"/>
              <a:ext cx="920892" cy="1"/>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639108" y="3233908"/>
            <a:ext cx="7744527" cy="1384995"/>
            <a:chOff x="639108" y="2988887"/>
            <a:chExt cx="7744527" cy="1384995"/>
          </a:xfrm>
        </p:grpSpPr>
        <p:sp>
          <p:nvSpPr>
            <p:cNvPr id="10" name="TextBox 9"/>
            <p:cNvSpPr txBox="1"/>
            <p:nvPr/>
          </p:nvSpPr>
          <p:spPr>
            <a:xfrm>
              <a:off x="639108" y="3388997"/>
              <a:ext cx="3772800" cy="584775"/>
            </a:xfrm>
            <a:prstGeom prst="rect">
              <a:avLst/>
            </a:prstGeom>
            <a:noFill/>
            <a:ln>
              <a:solidFill>
                <a:schemeClr val="tx2"/>
              </a:solidFill>
            </a:ln>
          </p:spPr>
          <p:txBody>
            <a:bodyPr wrap="none" rtlCol="0">
              <a:spAutoFit/>
            </a:bodyPr>
            <a:lstStyle/>
            <a:p>
              <a:r>
                <a:rPr lang="en-GB" sz="1600" b="1" dirty="0">
                  <a:solidFill>
                    <a:schemeClr val="tx2"/>
                  </a:solidFill>
                  <a:sym typeface="Symbol" panose="05050102010706020507" pitchFamily="18" charset="2"/>
                </a:rPr>
                <a:t>3. </a:t>
              </a:r>
              <a:r>
                <a:rPr lang="en-GB" sz="1600" dirty="0">
                  <a:sym typeface="Symbol" panose="05050102010706020507" pitchFamily="18" charset="2"/>
                </a:rPr>
                <a:t>Exclusion of CLD causing cirrhosis</a:t>
              </a:r>
              <a:br>
                <a:rPr lang="en-GB" sz="1600" dirty="0">
                  <a:sym typeface="Symbol" panose="05050102010706020507" pitchFamily="18" charset="2"/>
                </a:rPr>
              </a:br>
              <a:r>
                <a:rPr lang="en-GB" sz="1600" dirty="0">
                  <a:sym typeface="Symbol" panose="05050102010706020507" pitchFamily="18" charset="2"/>
                </a:rPr>
                <a:t>or non-cirrhotic portal hypertension</a:t>
              </a:r>
              <a:r>
                <a:rPr lang="en-GB" sz="1600" baseline="30000" dirty="0"/>
                <a:t>†</a:t>
              </a:r>
            </a:p>
          </p:txBody>
        </p:sp>
        <p:sp>
          <p:nvSpPr>
            <p:cNvPr id="11" name="TextBox 10"/>
            <p:cNvSpPr txBox="1"/>
            <p:nvPr/>
          </p:nvSpPr>
          <p:spPr>
            <a:xfrm>
              <a:off x="5332800" y="2988887"/>
              <a:ext cx="3050835" cy="1384995"/>
            </a:xfrm>
            <a:prstGeom prst="rect">
              <a:avLst/>
            </a:prstGeom>
            <a:solidFill>
              <a:srgbClr val="7DCBEB"/>
            </a:solidFill>
            <a:ln>
              <a:solidFill>
                <a:schemeClr val="tx2"/>
              </a:solidFill>
            </a:ln>
          </p:spPr>
          <p:txBody>
            <a:bodyPr wrap="none" rtlCol="0">
              <a:spAutoFit/>
            </a:bodyPr>
            <a:lstStyle/>
            <a:p>
              <a:pPr marL="285750" indent="-285750">
                <a:buFont typeface="Arial" panose="020B0604020202020204" pitchFamily="34" charset="0"/>
                <a:buChar char="•"/>
              </a:pPr>
              <a:r>
                <a:rPr lang="en-GB" sz="1400" b="1" dirty="0">
                  <a:solidFill>
                    <a:schemeClr val="accent1"/>
                  </a:solidFill>
                </a:rPr>
                <a:t>Chronic HCV or HBV</a:t>
              </a:r>
            </a:p>
            <a:p>
              <a:pPr marL="285750" indent="-285750">
                <a:buFont typeface="Arial" panose="020B0604020202020204" pitchFamily="34" charset="0"/>
                <a:buChar char="•"/>
              </a:pPr>
              <a:r>
                <a:rPr lang="en-GB" sz="1400" b="1" dirty="0">
                  <a:solidFill>
                    <a:schemeClr val="accent1"/>
                  </a:solidFill>
                </a:rPr>
                <a:t>NASH/ASH</a:t>
              </a:r>
            </a:p>
            <a:p>
              <a:pPr marL="285750" indent="-285750">
                <a:buFont typeface="Arial" panose="020B0604020202020204" pitchFamily="34" charset="0"/>
                <a:buChar char="•"/>
              </a:pPr>
              <a:r>
                <a:rPr lang="en-GB" sz="1400" b="1" dirty="0">
                  <a:solidFill>
                    <a:schemeClr val="accent1"/>
                  </a:solidFill>
                </a:rPr>
                <a:t>Autoimmune hepatitis</a:t>
              </a:r>
            </a:p>
            <a:p>
              <a:pPr marL="285750" indent="-285750">
                <a:buFont typeface="Arial" panose="020B0604020202020204" pitchFamily="34" charset="0"/>
                <a:buChar char="•"/>
              </a:pPr>
              <a:r>
                <a:rPr lang="en-GB" sz="1400" b="1" dirty="0">
                  <a:solidFill>
                    <a:schemeClr val="accent1"/>
                  </a:solidFill>
                </a:rPr>
                <a:t>Hereditary haemochromatosis</a:t>
              </a:r>
            </a:p>
            <a:p>
              <a:pPr marL="285750" indent="-285750">
                <a:buFont typeface="Arial" panose="020B0604020202020204" pitchFamily="34" charset="0"/>
                <a:buChar char="•"/>
              </a:pPr>
              <a:r>
                <a:rPr lang="en-GB" sz="1400" b="1" dirty="0">
                  <a:solidFill>
                    <a:schemeClr val="accent1"/>
                  </a:solidFill>
                </a:rPr>
                <a:t>Wilson disease</a:t>
              </a:r>
            </a:p>
            <a:p>
              <a:pPr marL="285750" indent="-285750">
                <a:buFont typeface="Arial" panose="020B0604020202020204" pitchFamily="34" charset="0"/>
                <a:buChar char="•"/>
              </a:pPr>
              <a:r>
                <a:rPr lang="en-GB" sz="1400" b="1" dirty="0">
                  <a:solidFill>
                    <a:schemeClr val="accent1"/>
                  </a:solidFill>
                </a:rPr>
                <a:t>Primary biliary cirrhosis</a:t>
              </a:r>
            </a:p>
          </p:txBody>
        </p:sp>
        <p:cxnSp>
          <p:nvCxnSpPr>
            <p:cNvPr id="18" name="Straight Arrow Connector 17"/>
            <p:cNvCxnSpPr>
              <a:stCxn id="10" idx="3"/>
              <a:endCxn id="11" idx="1"/>
            </p:cNvCxnSpPr>
            <p:nvPr/>
          </p:nvCxnSpPr>
          <p:spPr>
            <a:xfrm>
              <a:off x="4411908" y="3681385"/>
              <a:ext cx="920892"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39107" y="4772556"/>
            <a:ext cx="7573693" cy="738664"/>
            <a:chOff x="639107" y="4591710"/>
            <a:chExt cx="7573693" cy="738664"/>
          </a:xfrm>
        </p:grpSpPr>
        <p:sp>
          <p:nvSpPr>
            <p:cNvPr id="12" name="TextBox 11"/>
            <p:cNvSpPr txBox="1"/>
            <p:nvPr/>
          </p:nvSpPr>
          <p:spPr>
            <a:xfrm>
              <a:off x="639107" y="4668655"/>
              <a:ext cx="3772800" cy="584775"/>
            </a:xfrm>
            <a:prstGeom prst="rect">
              <a:avLst/>
            </a:prstGeom>
            <a:noFill/>
            <a:ln>
              <a:solidFill>
                <a:schemeClr val="tx2"/>
              </a:solidFill>
            </a:ln>
          </p:spPr>
          <p:txBody>
            <a:bodyPr wrap="none" rtlCol="0">
              <a:spAutoFit/>
            </a:bodyPr>
            <a:lstStyle/>
            <a:p>
              <a:r>
                <a:rPr lang="en-GB" sz="1600" b="1" dirty="0">
                  <a:solidFill>
                    <a:schemeClr val="tx2"/>
                  </a:solidFill>
                  <a:sym typeface="Symbol" panose="05050102010706020507" pitchFamily="18" charset="2"/>
                </a:rPr>
                <a:t>4. </a:t>
              </a:r>
              <a:r>
                <a:rPr lang="en-GB" sz="1600" dirty="0">
                  <a:sym typeface="Symbol" panose="05050102010706020507" pitchFamily="18" charset="2"/>
                </a:rPr>
                <a:t>Exclusion of conditions causing</a:t>
              </a:r>
              <a:br>
                <a:rPr lang="en-GB" sz="1600" dirty="0">
                  <a:sym typeface="Symbol" panose="05050102010706020507" pitchFamily="18" charset="2"/>
                </a:rPr>
              </a:br>
              <a:r>
                <a:rPr lang="en-GB" sz="1600" dirty="0">
                  <a:sym typeface="Symbol" panose="05050102010706020507" pitchFamily="18" charset="2"/>
                </a:rPr>
                <a:t>non-cirrhotic portal hypertension</a:t>
              </a:r>
              <a:endParaRPr lang="en-GB" sz="1600" dirty="0"/>
            </a:p>
          </p:txBody>
        </p:sp>
        <p:sp>
          <p:nvSpPr>
            <p:cNvPr id="13" name="TextBox 12"/>
            <p:cNvSpPr txBox="1"/>
            <p:nvPr/>
          </p:nvSpPr>
          <p:spPr>
            <a:xfrm>
              <a:off x="5332800" y="4591710"/>
              <a:ext cx="2880000" cy="738664"/>
            </a:xfrm>
            <a:prstGeom prst="rect">
              <a:avLst/>
            </a:prstGeom>
            <a:solidFill>
              <a:srgbClr val="7DCBEB"/>
            </a:solidFill>
            <a:ln>
              <a:solidFill>
                <a:schemeClr val="tx2"/>
              </a:solidFill>
            </a:ln>
          </p:spPr>
          <p:txBody>
            <a:bodyPr wrap="square" rtlCol="0">
              <a:spAutoFit/>
            </a:bodyPr>
            <a:lstStyle/>
            <a:p>
              <a:pPr marL="285750" indent="-285750">
                <a:buFont typeface="Arial" panose="020B0604020202020204" pitchFamily="34" charset="0"/>
                <a:buChar char="•"/>
              </a:pPr>
              <a:r>
                <a:rPr lang="en-GB" sz="1400" b="1" dirty="0">
                  <a:solidFill>
                    <a:schemeClr val="accent1"/>
                  </a:solidFill>
                </a:rPr>
                <a:t>Congenital liver fibrosis</a:t>
              </a:r>
            </a:p>
            <a:p>
              <a:pPr marL="285750" indent="-285750">
                <a:buFont typeface="Arial" panose="020B0604020202020204" pitchFamily="34" charset="0"/>
                <a:buChar char="•"/>
              </a:pPr>
              <a:r>
                <a:rPr lang="en-GB" sz="1400" b="1" dirty="0">
                  <a:solidFill>
                    <a:schemeClr val="accent1"/>
                  </a:solidFill>
                </a:rPr>
                <a:t>Sarcoidosis</a:t>
              </a:r>
            </a:p>
            <a:p>
              <a:pPr marL="285750" indent="-285750">
                <a:buFont typeface="Arial" panose="020B0604020202020204" pitchFamily="34" charset="0"/>
                <a:buChar char="•"/>
              </a:pPr>
              <a:r>
                <a:rPr lang="en-GB" sz="1400" b="1" dirty="0">
                  <a:solidFill>
                    <a:schemeClr val="accent1"/>
                  </a:solidFill>
                </a:rPr>
                <a:t>Schistosomiasis</a:t>
              </a:r>
            </a:p>
          </p:txBody>
        </p:sp>
        <p:cxnSp>
          <p:nvCxnSpPr>
            <p:cNvPr id="20" name="Straight Arrow Connector 19"/>
            <p:cNvCxnSpPr>
              <a:stCxn id="12" idx="3"/>
              <a:endCxn id="13" idx="1"/>
            </p:cNvCxnSpPr>
            <p:nvPr/>
          </p:nvCxnSpPr>
          <p:spPr>
            <a:xfrm flipV="1">
              <a:off x="4411907" y="4961042"/>
              <a:ext cx="920893"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24606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a:bodyPr>
          <a:lstStyle/>
          <a:p>
            <a:r>
              <a:rPr lang="en-GB" sz="2800" dirty="0">
                <a:cs typeface="Arial" panose="020B0604020202020204" pitchFamily="34" charset="0"/>
              </a:rPr>
              <a:t>INCPH: Treatment</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2AC0F451-5286-4312-BD94-AE3E798AA789}"/>
              </a:ext>
            </a:extLst>
          </p:cNvPr>
          <p:cNvSpPr>
            <a:spLocks noGrp="1"/>
          </p:cNvSpPr>
          <p:nvPr>
            <p:ph sz="half" idx="1"/>
          </p:nvPr>
        </p:nvSpPr>
        <p:spPr>
          <a:xfrm>
            <a:off x="319314" y="1340768"/>
            <a:ext cx="8506800" cy="3650230"/>
          </a:xfrm>
        </p:spPr>
        <p:txBody>
          <a:bodyPr>
            <a:spAutoFit/>
          </a:bodyPr>
          <a:lstStyle/>
          <a:p>
            <a:r>
              <a:rPr lang="en-GB" dirty="0">
                <a:cs typeface="Arial" panose="020B0604020202020204" pitchFamily="34" charset="0"/>
              </a:rPr>
              <a:t>Treatment and prophylaxis of variceal GI bleeding</a:t>
            </a:r>
          </a:p>
          <a:p>
            <a:pPr lvl="1"/>
            <a:r>
              <a:rPr lang="en-GB" dirty="0">
                <a:cs typeface="Arial" panose="020B0604020202020204" pitchFamily="34" charset="0"/>
              </a:rPr>
              <a:t>Endoscopic therapy controls acute variceal bleeding in 95% of patients and reduces risk of </a:t>
            </a:r>
            <a:r>
              <a:rPr lang="en-GB" dirty="0" err="1">
                <a:cs typeface="Arial" panose="020B0604020202020204" pitchFamily="34" charset="0"/>
              </a:rPr>
              <a:t>rebleeds</a:t>
            </a:r>
            <a:endParaRPr lang="en-GB" dirty="0">
              <a:cs typeface="Arial" panose="020B0604020202020204" pitchFamily="34" charset="0"/>
            </a:endParaRPr>
          </a:p>
          <a:p>
            <a:pPr lvl="2"/>
            <a:r>
              <a:rPr lang="en-GB" dirty="0">
                <a:cs typeface="Arial" panose="020B0604020202020204" pitchFamily="34" charset="0"/>
              </a:rPr>
              <a:t>Despite lack of data, endoscopic band ligation is preferable</a:t>
            </a:r>
          </a:p>
          <a:p>
            <a:pPr lvl="1"/>
            <a:r>
              <a:rPr lang="en-GB" dirty="0">
                <a:cs typeface="Arial" panose="020B0604020202020204" pitchFamily="34" charset="0"/>
              </a:rPr>
              <a:t>TIPS should be considered in case of uncontrolled bleeding</a:t>
            </a:r>
          </a:p>
          <a:p>
            <a:r>
              <a:rPr lang="en-GB" dirty="0">
                <a:cs typeface="Arial" panose="020B0604020202020204" pitchFamily="34" charset="0"/>
              </a:rPr>
              <a:t>Anticoagulation cannot be generally recommended</a:t>
            </a:r>
          </a:p>
          <a:p>
            <a:pPr lvl="1"/>
            <a:r>
              <a:rPr lang="en-GB" dirty="0">
                <a:cs typeface="Arial" panose="020B0604020202020204" pitchFamily="34" charset="0"/>
              </a:rPr>
              <a:t>Can be considered in patients with clear underlying </a:t>
            </a:r>
            <a:r>
              <a:rPr lang="en-GB" dirty="0" err="1">
                <a:cs typeface="Arial" panose="020B0604020202020204" pitchFamily="34" charset="0"/>
              </a:rPr>
              <a:t>prothrombotic</a:t>
            </a:r>
            <a:r>
              <a:rPr lang="en-GB" dirty="0">
                <a:cs typeface="Arial" panose="020B0604020202020204" pitchFamily="34" charset="0"/>
              </a:rPr>
              <a:t> conditions or in those who develop PVT</a:t>
            </a:r>
          </a:p>
          <a:p>
            <a:pPr lvl="1"/>
            <a:endParaRPr lang="en-GB" dirty="0">
              <a:cs typeface="Arial" panose="020B0604020202020204" pitchFamily="34" charset="0"/>
            </a:endParaRPr>
          </a:p>
          <a:p>
            <a:pPr lvl="1"/>
            <a:endParaRPr lang="en-GB" dirty="0">
              <a:cs typeface="Arial" panose="020B0604020202020204" pitchFamily="34" charset="0"/>
            </a:endParaRPr>
          </a:p>
          <a:p>
            <a:endParaRPr lang="en-GB"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1DD44D59-4114-44A9-8AD7-E007927820D0}"/>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B90671B7-346A-4F74-9724-7BE8CE833C1A}"/>
              </a:ext>
            </a:extLst>
          </p:cNvPr>
          <p:cNvGraphicFramePr>
            <a:graphicFrameLocks noGrp="1"/>
          </p:cNvGraphicFramePr>
          <p:nvPr>
            <p:extLst>
              <p:ext uri="{D42A27DB-BD31-4B8C-83A1-F6EECF244321}">
                <p14:modId xmlns:p14="http://schemas.microsoft.com/office/powerpoint/2010/main" val="2873571550"/>
              </p:ext>
            </p:extLst>
          </p:nvPr>
        </p:nvGraphicFramePr>
        <p:xfrm>
          <a:off x="759771" y="4174344"/>
          <a:ext cx="7304729" cy="1444186"/>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184968">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358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mn-lt"/>
                          <a:ea typeface="+mn-ea"/>
                          <a:cs typeface="Arial" panose="020B0604020202020204" pitchFamily="34" charset="0"/>
                        </a:rPr>
                        <a:t>Manage portal hypertension according to the guidelines for cirrhosis</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2804155112"/>
                  </a:ext>
                </a:extLst>
              </a:tr>
              <a:tr h="197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noProof="0" dirty="0">
                          <a:solidFill>
                            <a:schemeClr val="tx1"/>
                          </a:solidFill>
                          <a:latin typeface="+mn-lt"/>
                          <a:ea typeface="+mn-ea"/>
                          <a:cs typeface="Arial" panose="020B0604020202020204" pitchFamily="34" charset="0"/>
                        </a:rPr>
                        <a:t>Screen, at least every 6 months, for the occurrence of PVT</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970611961"/>
                  </a:ext>
                </a:extLst>
              </a:tr>
              <a:tr h="4741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dk1"/>
                          </a:solidFill>
                          <a:latin typeface="+mn-lt"/>
                          <a:ea typeface="+mn-ea"/>
                          <a:cs typeface="Arial" panose="020B0604020202020204" pitchFamily="34" charset="0"/>
                        </a:rPr>
                        <a:t>Consider</a:t>
                      </a:r>
                      <a:r>
                        <a:rPr lang="en-US" sz="1400" kern="1200" baseline="0" noProof="0" dirty="0">
                          <a:solidFill>
                            <a:schemeClr val="dk1"/>
                          </a:solidFill>
                          <a:latin typeface="+mn-lt"/>
                          <a:ea typeface="+mn-ea"/>
                          <a:cs typeface="Arial" panose="020B0604020202020204" pitchFamily="34" charset="0"/>
                        </a:rPr>
                        <a:t> l</a:t>
                      </a:r>
                      <a:r>
                        <a:rPr lang="en-US" sz="1400" kern="1200" noProof="0" dirty="0">
                          <a:solidFill>
                            <a:schemeClr val="dk1"/>
                          </a:solidFill>
                          <a:latin typeface="+mn-lt"/>
                          <a:ea typeface="+mn-ea"/>
                          <a:cs typeface="Arial" panose="020B0604020202020204" pitchFamily="34" charset="0"/>
                        </a:rPr>
                        <a:t>iver transplantation in INCPH patients who develop liver failure or unmanageable portal hypertension-related complications</a:t>
                      </a:r>
                      <a:endParaRPr lang="en-GB" sz="1400" kern="1200" noProof="0" dirty="0">
                        <a:solidFill>
                          <a:schemeClr val="dk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A7D37B8F-510A-43A1-B96E-02D4DF7AC84D}"/>
              </a:ext>
            </a:extLst>
          </p:cNvPr>
          <p:cNvGrpSpPr/>
          <p:nvPr/>
        </p:nvGrpSpPr>
        <p:grpSpPr>
          <a:xfrm>
            <a:off x="4339160" y="4174344"/>
            <a:ext cx="3693418" cy="276999"/>
            <a:chOff x="4262958" y="3212976"/>
            <a:chExt cx="3693418" cy="276999"/>
          </a:xfrm>
        </p:grpSpPr>
        <p:sp>
          <p:nvSpPr>
            <p:cNvPr id="10" name="Rectangle 9">
              <a:extLst>
                <a:ext uri="{FF2B5EF4-FFF2-40B4-BE49-F238E27FC236}">
                  <a16:creationId xmlns:a16="http://schemas.microsoft.com/office/drawing/2014/main" id="{02F3BE44-17BD-4EC2-AE29-A860D1726201}"/>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E8FAC804-B4E3-4CF6-B91F-5DA9CADAFC2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FE30726A-6209-405D-BF1B-ED4C4B2DF595}"/>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521A42A8-DD5B-477E-9037-4DE884A7E4AA}"/>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859990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a:xfrm>
            <a:off x="319313" y="140970"/>
            <a:ext cx="7721443" cy="769620"/>
          </a:xfrm>
        </p:spPr>
        <p:txBody>
          <a:bodyPr>
            <a:noAutofit/>
          </a:bodyPr>
          <a:lstStyle/>
          <a:p>
            <a:r>
              <a:rPr lang="fr-FR" sz="2500" dirty="0" err="1"/>
              <a:t>Hepatic</a:t>
            </a:r>
            <a:r>
              <a:rPr lang="fr-FR" sz="2500" dirty="0"/>
              <a:t> </a:t>
            </a:r>
            <a:r>
              <a:rPr lang="fr-FR" sz="2500" dirty="0" err="1"/>
              <a:t>vascular</a:t>
            </a:r>
            <a:r>
              <a:rPr lang="fr-FR" sz="2500" dirty="0"/>
              <a:t> malformations in HHT: </a:t>
            </a:r>
            <a:r>
              <a:rPr lang="fr-FR" sz="2500" dirty="0" err="1"/>
              <a:t>Definition</a:t>
            </a:r>
            <a:r>
              <a:rPr lang="fr-FR" sz="2500" dirty="0"/>
              <a:t> </a:t>
            </a:r>
            <a:endParaRPr lang="en-GB" sz="25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*Also known as </a:t>
            </a:r>
            <a:r>
              <a:rPr lang="en-GB" dirty="0" err="1"/>
              <a:t>Rendu</a:t>
            </a:r>
            <a:r>
              <a:rPr lang="en-GB" dirty="0"/>
              <a:t>–Osler–Weber disease</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a:xfrm>
            <a:off x="319314" y="1340768"/>
            <a:ext cx="8506800" cy="2745367"/>
          </a:xfrm>
        </p:spPr>
        <p:txBody>
          <a:bodyPr>
            <a:spAutoFit/>
          </a:bodyPr>
          <a:lstStyle/>
          <a:p>
            <a:r>
              <a:rPr lang="en-GB" dirty="0"/>
              <a:t>HHT* is an autosomal dominant genetic disorder</a:t>
            </a:r>
          </a:p>
          <a:p>
            <a:pPr lvl="1"/>
            <a:r>
              <a:rPr lang="en-GB" dirty="0"/>
              <a:t>Characterized by widespread cutaneous mucosal and visceral </a:t>
            </a:r>
            <a:r>
              <a:rPr lang="en-GB" dirty="0" err="1"/>
              <a:t>telangiectasias</a:t>
            </a:r>
            <a:endParaRPr lang="en-GB" dirty="0"/>
          </a:p>
          <a:p>
            <a:pPr lvl="1"/>
            <a:r>
              <a:rPr lang="en-GB" dirty="0"/>
              <a:t>Affects 1</a:t>
            </a:r>
            <a:r>
              <a:rPr lang="en-GB" dirty="0">
                <a:sym typeface="Symbol" panose="05050102010706020507" pitchFamily="18" charset="2"/>
              </a:rPr>
              <a:t>–2/10,000 people</a:t>
            </a:r>
            <a:endParaRPr lang="en-GB" dirty="0"/>
          </a:p>
          <a:p>
            <a:r>
              <a:rPr lang="en-GB" dirty="0"/>
              <a:t>Clinical </a:t>
            </a:r>
            <a:r>
              <a:rPr lang="en-US" dirty="0"/>
              <a:t>presentation of HHT varies widely</a:t>
            </a:r>
          </a:p>
          <a:p>
            <a:pPr lvl="1"/>
            <a:r>
              <a:rPr lang="en-US" dirty="0"/>
              <a:t>Number, type and location of </a:t>
            </a:r>
            <a:r>
              <a:rPr lang="en-US" dirty="0" err="1"/>
              <a:t>telangiectasias</a:t>
            </a:r>
            <a:r>
              <a:rPr lang="en-US" dirty="0"/>
              <a:t> or larger </a:t>
            </a:r>
            <a:r>
              <a:rPr lang="en-GB" dirty="0"/>
              <a:t>VMs</a:t>
            </a:r>
          </a:p>
          <a:p>
            <a:r>
              <a:rPr lang="en-US" b="1" dirty="0">
                <a:solidFill>
                  <a:schemeClr val="accent1"/>
                </a:solidFill>
              </a:rPr>
              <a:t>Diffuse liver VMs are unique to HHT</a:t>
            </a:r>
          </a:p>
          <a:p>
            <a:pPr lvl="1"/>
            <a:r>
              <a:rPr lang="en-US" dirty="0"/>
              <a:t>Presence should always lead to the search of HHT diagnostic criteria</a:t>
            </a:r>
          </a:p>
        </p:txBody>
      </p:sp>
      <p:pic>
        <p:nvPicPr>
          <p:cNvPr id="6" name="Picture 5">
            <a:hlinkClick r:id="rId3" action="ppaction://hlinksldjump"/>
            <a:extLst>
              <a:ext uri="{FF2B5EF4-FFF2-40B4-BE49-F238E27FC236}">
                <a16:creationId xmlns:a16="http://schemas.microsoft.com/office/drawing/2014/main" id="{D7F59AD7-D378-4506-BAFA-A2EB6C6A16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10604501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3B3-41AA-43CF-9A48-A606AD9825DA}"/>
              </a:ext>
            </a:extLst>
          </p:cNvPr>
          <p:cNvSpPr>
            <a:spLocks noGrp="1"/>
          </p:cNvSpPr>
          <p:nvPr>
            <p:ph type="title"/>
          </p:nvPr>
        </p:nvSpPr>
        <p:spPr/>
        <p:txBody>
          <a:bodyPr>
            <a:normAutofit fontScale="90000"/>
          </a:bodyPr>
          <a:lstStyle/>
          <a:p>
            <a:r>
              <a:rPr lang="en-US" dirty="0" err="1"/>
              <a:t>Cura</a:t>
            </a:r>
            <a:r>
              <a:rPr lang="az-Cyrl-AZ" dirty="0"/>
              <a:t>ҫ</a:t>
            </a:r>
            <a:r>
              <a:rPr lang="en-GB" dirty="0" err="1"/>
              <a:t>ao</a:t>
            </a:r>
            <a:r>
              <a:rPr lang="en-GB" dirty="0"/>
              <a:t> clinical criteria </a:t>
            </a:r>
            <a:r>
              <a:rPr lang="en-US" dirty="0"/>
              <a:t>and grading of liver VMs</a:t>
            </a:r>
            <a:endParaRPr lang="en-GB" dirty="0"/>
          </a:p>
        </p:txBody>
      </p:sp>
      <p:sp>
        <p:nvSpPr>
          <p:cNvPr id="3" name="Text Placeholder 2">
            <a:extLst>
              <a:ext uri="{FF2B5EF4-FFF2-40B4-BE49-F238E27FC236}">
                <a16:creationId xmlns:a16="http://schemas.microsoft.com/office/drawing/2014/main" id="{EF448991-FCE6-4F61-A7F1-EFD30BF8C35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pic>
        <p:nvPicPr>
          <p:cNvPr id="5" name="Picture 4">
            <a:hlinkClick r:id="rId3" action="ppaction://hlinksldjump"/>
            <a:extLst>
              <a:ext uri="{FF2B5EF4-FFF2-40B4-BE49-F238E27FC236}">
                <a16:creationId xmlns:a16="http://schemas.microsoft.com/office/drawing/2014/main" id="{FD1BB85E-6450-451D-9CA7-A31FCFBB9F7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Content Placeholder 6">
            <a:extLst>
              <a:ext uri="{FF2B5EF4-FFF2-40B4-BE49-F238E27FC236}">
                <a16:creationId xmlns:a16="http://schemas.microsoft.com/office/drawing/2014/main" id="{C068C5DD-A47D-4718-8E4B-FDFFAB794276}"/>
              </a:ext>
            </a:extLst>
          </p:cNvPr>
          <p:cNvGraphicFramePr>
            <a:graphicFrameLocks/>
          </p:cNvGraphicFramePr>
          <p:nvPr>
            <p:extLst>
              <p:ext uri="{D42A27DB-BD31-4B8C-83A1-F6EECF244321}">
                <p14:modId xmlns:p14="http://schemas.microsoft.com/office/powerpoint/2010/main" val="2497543470"/>
              </p:ext>
            </p:extLst>
          </p:nvPr>
        </p:nvGraphicFramePr>
        <p:xfrm>
          <a:off x="755173" y="1352282"/>
          <a:ext cx="7633655" cy="4597033"/>
        </p:xfrm>
        <a:graphic>
          <a:graphicData uri="http://schemas.openxmlformats.org/drawingml/2006/table">
            <a:tbl>
              <a:tblPr firstRow="1" bandRow="1">
                <a:tableStyleId>{5C22544A-7EE6-4342-B048-85BDC9FD1C3A}</a:tableStyleId>
              </a:tblPr>
              <a:tblGrid>
                <a:gridCol w="568802">
                  <a:extLst>
                    <a:ext uri="{9D8B030D-6E8A-4147-A177-3AD203B41FA5}">
                      <a16:colId xmlns:a16="http://schemas.microsoft.com/office/drawing/2014/main" val="20000"/>
                    </a:ext>
                  </a:extLst>
                </a:gridCol>
                <a:gridCol w="834769">
                  <a:extLst>
                    <a:ext uri="{9D8B030D-6E8A-4147-A177-3AD203B41FA5}">
                      <a16:colId xmlns:a16="http://schemas.microsoft.com/office/drawing/2014/main" val="20001"/>
                    </a:ext>
                  </a:extLst>
                </a:gridCol>
                <a:gridCol w="6230084">
                  <a:extLst>
                    <a:ext uri="{9D8B030D-6E8A-4147-A177-3AD203B41FA5}">
                      <a16:colId xmlns:a16="http://schemas.microsoft.com/office/drawing/2014/main" val="20002"/>
                    </a:ext>
                  </a:extLst>
                </a:gridCol>
              </a:tblGrid>
              <a:tr h="200457">
                <a:tc gridSpan="2">
                  <a:txBody>
                    <a:bodyPr/>
                    <a:lstStyle/>
                    <a:p>
                      <a:pPr algn="l"/>
                      <a:r>
                        <a:rPr lang="en-GB" sz="1300" dirty="0">
                          <a:solidFill>
                            <a:schemeClr val="bg1"/>
                          </a:solidFill>
                          <a:latin typeface="+mj-lt"/>
                        </a:rPr>
                        <a:t>HHT</a:t>
                      </a:r>
                      <a:r>
                        <a:rPr lang="en-GB" sz="1300" baseline="0" dirty="0">
                          <a:solidFill>
                            <a:schemeClr val="bg1"/>
                          </a:solidFill>
                          <a:latin typeface="+mj-lt"/>
                        </a:rPr>
                        <a:t> - </a:t>
                      </a:r>
                      <a:r>
                        <a:rPr lang="en-GB" sz="1300" kern="1200" dirty="0" err="1">
                          <a:solidFill>
                            <a:schemeClr val="bg1"/>
                          </a:solidFill>
                          <a:latin typeface="+mn-lt"/>
                          <a:ea typeface="+mn-ea"/>
                          <a:cs typeface="+mn-cs"/>
                        </a:rPr>
                        <a:t>Curaçao</a:t>
                      </a:r>
                      <a:r>
                        <a:rPr lang="en-GB" sz="1300" kern="1200" dirty="0">
                          <a:solidFill>
                            <a:schemeClr val="bg1"/>
                          </a:solidFill>
                          <a:latin typeface="+mn-lt"/>
                          <a:ea typeface="+mn-ea"/>
                          <a:cs typeface="+mn-cs"/>
                        </a:rPr>
                        <a:t> clinical criteria</a:t>
                      </a:r>
                      <a:endParaRPr lang="en-GB" sz="1300" dirty="0">
                        <a:solidFill>
                          <a:schemeClr val="bg1"/>
                        </a:solidFill>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tc>
                <a:tc>
                  <a:txBody>
                    <a:bodyPr/>
                    <a:lstStyle/>
                    <a:p>
                      <a:r>
                        <a:rPr lang="en-GB" sz="1300" dirty="0">
                          <a:solidFill>
                            <a:schemeClr val="bg1"/>
                          </a:solidFill>
                          <a:latin typeface="+mj-lt"/>
                        </a:rPr>
                        <a:t>Description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200457">
                <a:tc gridSpan="2">
                  <a:txBody>
                    <a:bodyPr/>
                    <a:lstStyle/>
                    <a:p>
                      <a:r>
                        <a:rPr lang="en-GB" sz="1300" dirty="0">
                          <a:latin typeface="+mj-lt"/>
                        </a:rPr>
                        <a:t>Epistaxis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a:latin typeface="+mj-lt"/>
                        </a:rPr>
                        <a:t>Spontaneous and recurrent</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0457">
                <a:tc gridSpan="2">
                  <a:txBody>
                    <a:bodyPr/>
                    <a:lstStyle/>
                    <a:p>
                      <a:r>
                        <a:rPr lang="en-GB" sz="1300" dirty="0" err="1">
                          <a:latin typeface="+mj-lt"/>
                        </a:rPr>
                        <a:t>Telangiectases</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Multiple, at characteristic sites: lips, oral cavity, fingers, nose</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250585">
                <a:tc gridSpan="2">
                  <a:txBody>
                    <a:bodyPr/>
                    <a:lstStyle/>
                    <a:p>
                      <a:r>
                        <a:rPr lang="en-GB" sz="1300" dirty="0">
                          <a:latin typeface="+mj-lt"/>
                        </a:rPr>
                        <a:t>Visceral lesions </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GI telangiectasia, pulmonary, </a:t>
                      </a:r>
                      <a:r>
                        <a:rPr lang="en-US" sz="1300" dirty="0">
                          <a:latin typeface="+mj-lt"/>
                        </a:rPr>
                        <a:t>hepatic, cerebral or spinal A-V </a:t>
                      </a:r>
                      <a:r>
                        <a:rPr lang="en-GB" sz="1300" dirty="0">
                          <a:latin typeface="+mj-lt"/>
                        </a:rPr>
                        <a:t>malformations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200457">
                <a:tc gridSpan="2">
                  <a:txBody>
                    <a:bodyPr/>
                    <a:lstStyle/>
                    <a:p>
                      <a:r>
                        <a:rPr lang="en-US" sz="1300" dirty="0">
                          <a:latin typeface="+mj-lt"/>
                        </a:rPr>
                        <a:t>Family history </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US" sz="1300" dirty="0">
                          <a:latin typeface="+mj-lt"/>
                        </a:rPr>
                        <a:t>A first-degree relative with HHT </a:t>
                      </a:r>
                      <a:r>
                        <a:rPr lang="en-GB" sz="1300" dirty="0">
                          <a:latin typeface="+mj-lt"/>
                        </a:rPr>
                        <a:t>according to these criteria</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2151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lt1"/>
                          </a:solidFill>
                          <a:latin typeface="+mj-lt"/>
                          <a:ea typeface="+mn-ea"/>
                          <a:cs typeface="+mn-cs"/>
                        </a:rPr>
                        <a:t>Liver VMs in HHT – Doppler ultrasound grading </a:t>
                      </a:r>
                    </a:p>
                  </a:txBody>
                  <a:tcPr marL="105201" marR="105201" marT="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9155473"/>
                  </a:ext>
                </a:extLst>
              </a:tr>
              <a:tr h="713824">
                <a:tc>
                  <a:txBody>
                    <a:bodyPr/>
                    <a:lstStyle/>
                    <a:p>
                      <a:r>
                        <a:rPr lang="en-US" sz="1300" dirty="0">
                          <a:latin typeface="+mj-lt"/>
                        </a:rPr>
                        <a:t>0+ </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artery diameter &gt;5 and &lt;6 mm, and/or</a:t>
                      </a:r>
                    </a:p>
                    <a:p>
                      <a:pPr marL="285750" indent="-285750">
                        <a:buFont typeface="Arial" panose="020B0604020202020204" pitchFamily="34" charset="0"/>
                        <a:buChar char="•"/>
                      </a:pPr>
                      <a:r>
                        <a:rPr lang="en-US" sz="1300" dirty="0">
                          <a:latin typeface="+mj-lt"/>
                        </a:rPr>
                        <a:t>Peak flow velocity &gt;80 cm/sec, and/or</a:t>
                      </a:r>
                    </a:p>
                    <a:p>
                      <a:pPr marL="285750" indent="-285750">
                        <a:buFont typeface="Arial" panose="020B0604020202020204" pitchFamily="34" charset="0"/>
                        <a:buChar char="•"/>
                      </a:pPr>
                      <a:r>
                        <a:rPr lang="en-US" sz="1300" dirty="0">
                          <a:latin typeface="+mj-lt"/>
                        </a:rPr>
                        <a:t>Resistivity index &lt;0.55, and/or</a:t>
                      </a:r>
                    </a:p>
                    <a:p>
                      <a:pPr marL="285750" indent="-285750">
                        <a:buFont typeface="Arial" panose="020B0604020202020204" pitchFamily="34" charset="0"/>
                        <a:buChar char="•"/>
                      </a:pPr>
                      <a:r>
                        <a:rPr lang="en-GB" sz="1300" dirty="0">
                          <a:latin typeface="+mj-lt"/>
                        </a:rPr>
                        <a:t>Peripheral hepatic hypervascularization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28661"/>
                  </a:ext>
                </a:extLst>
              </a:tr>
              <a:tr h="542702">
                <a:tc>
                  <a:txBody>
                    <a:bodyPr/>
                    <a:lstStyle/>
                    <a:p>
                      <a:r>
                        <a:rPr lang="en-US" sz="1300" dirty="0">
                          <a:latin typeface="+mj-lt"/>
                        </a:rPr>
                        <a:t>1</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 dilatation, only extrahepatic &gt;6 </a:t>
                      </a:r>
                      <a:r>
                        <a:rPr lang="en-GB" sz="1300" dirty="0">
                          <a:latin typeface="+mj-lt"/>
                        </a:rPr>
                        <a:t>mm, and</a:t>
                      </a:r>
                    </a:p>
                    <a:p>
                      <a:pPr marL="285750" indent="-285750">
                        <a:buFont typeface="Arial" panose="020B0604020202020204" pitchFamily="34" charset="0"/>
                        <a:buChar char="•"/>
                      </a:pPr>
                      <a:r>
                        <a:rPr lang="en-US" sz="1300" dirty="0">
                          <a:latin typeface="+mj-lt"/>
                        </a:rPr>
                        <a:t>PFV &gt;80 cm/sec, and/or</a:t>
                      </a:r>
                    </a:p>
                    <a:p>
                      <a:pPr marL="285750" indent="-285750">
                        <a:buFont typeface="Arial" panose="020B0604020202020204" pitchFamily="34" charset="0"/>
                        <a:buChar char="•"/>
                      </a:pPr>
                      <a:r>
                        <a:rPr lang="en-US" sz="1300" kern="1200" dirty="0">
                          <a:solidFill>
                            <a:schemeClr val="dk1"/>
                          </a:solidFill>
                          <a:latin typeface="+mn-lt"/>
                          <a:ea typeface="+mn-ea"/>
                          <a:cs typeface="+mn-cs"/>
                        </a:rPr>
                        <a:t>Resistivity index</a:t>
                      </a:r>
                      <a:r>
                        <a:rPr lang="en-GB" sz="1300" dirty="0">
                          <a:latin typeface="+mj-lt"/>
                        </a:rPr>
                        <a:t> &lt;0.55</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8791289"/>
                  </a:ext>
                </a:extLst>
              </a:tr>
              <a:tr h="371580">
                <a:tc>
                  <a:txBody>
                    <a:bodyPr/>
                    <a:lstStyle/>
                    <a:p>
                      <a:r>
                        <a:rPr lang="sv-SE" sz="1300" dirty="0">
                          <a:latin typeface="+mj-lt"/>
                        </a:rPr>
                        <a:t>2</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a:t>
                      </a:r>
                      <a:r>
                        <a:rPr lang="sv-SE" sz="1300" dirty="0">
                          <a:latin typeface="+mj-lt"/>
                        </a:rPr>
                        <a:t> dilatation, extra- and </a:t>
                      </a:r>
                      <a:r>
                        <a:rPr lang="en-US" sz="1300" dirty="0">
                          <a:latin typeface="+mj-lt"/>
                        </a:rPr>
                        <a:t>intrahepatic, PFV &gt;80 cm/sec</a:t>
                      </a:r>
                    </a:p>
                    <a:p>
                      <a:pPr marL="285750" indent="-285750">
                        <a:buFont typeface="Arial" panose="020B0604020202020204" pitchFamily="34" charset="0"/>
                        <a:buChar char="•"/>
                      </a:pPr>
                      <a:r>
                        <a:rPr lang="en-GB" sz="1300" dirty="0">
                          <a:latin typeface="+mj-lt"/>
                        </a:rPr>
                        <a:t>Possibly associated with moderate </a:t>
                      </a:r>
                      <a:r>
                        <a:rPr lang="en-US" sz="1300" dirty="0">
                          <a:latin typeface="+mj-lt"/>
                        </a:rPr>
                        <a:t>flow abnormality of hepatic and/or </a:t>
                      </a:r>
                      <a:r>
                        <a:rPr lang="en-GB" sz="1300" dirty="0">
                          <a:latin typeface="+mj-lt"/>
                        </a:rPr>
                        <a:t>portal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64389"/>
                  </a:ext>
                </a:extLst>
              </a:tr>
              <a:tr h="371580">
                <a:tc>
                  <a:txBody>
                    <a:bodyPr/>
                    <a:lstStyle/>
                    <a:p>
                      <a:r>
                        <a:rPr lang="en-US" sz="1300" dirty="0">
                          <a:latin typeface="+mj-lt"/>
                        </a:rPr>
                        <a:t>3</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Complex changes in hepatic artery and its branches, with marked flow </a:t>
                      </a:r>
                      <a:r>
                        <a:rPr lang="en-GB" sz="1300" dirty="0">
                          <a:latin typeface="+mj-lt"/>
                        </a:rPr>
                        <a:t>abnormalities</a:t>
                      </a:r>
                    </a:p>
                    <a:p>
                      <a:pPr marL="285750" indent="-285750">
                        <a:buFont typeface="Arial" panose="020B0604020202020204" pitchFamily="34" charset="0"/>
                        <a:buChar char="•"/>
                      </a:pPr>
                      <a:r>
                        <a:rPr lang="en-US" sz="1300" dirty="0">
                          <a:latin typeface="+mj-lt"/>
                        </a:rPr>
                        <a:t>Abnormality of hepatic and/or portal </a:t>
                      </a:r>
                      <a:r>
                        <a:rPr lang="en-GB" sz="1300" dirty="0">
                          <a:latin typeface="+mj-lt"/>
                        </a:rPr>
                        <a:t>vein flow</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121314"/>
                  </a:ext>
                </a:extLst>
              </a:tr>
              <a:tr h="542702">
                <a:tc>
                  <a:txBody>
                    <a:bodyPr/>
                    <a:lstStyle/>
                    <a:p>
                      <a:r>
                        <a:rPr lang="en-US" sz="1300" dirty="0">
                          <a:latin typeface="+mj-lt"/>
                        </a:rPr>
                        <a:t>4</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300" dirty="0">
                          <a:latin typeface="+mj-lt"/>
                        </a:rPr>
                        <a:t>Decompensation of arteriovenous shunt with:</a:t>
                      </a:r>
                    </a:p>
                    <a:p>
                      <a:pPr marL="517525" indent="-285750">
                        <a:buFont typeface="Arial" panose="020B0604020202020204" pitchFamily="34" charset="0"/>
                        <a:buChar char="•"/>
                      </a:pPr>
                      <a:r>
                        <a:rPr lang="en-US" sz="1300" dirty="0">
                          <a:latin typeface="+mj-lt"/>
                        </a:rPr>
                        <a:t>Dilatation of hepatic and/or portal vein</a:t>
                      </a:r>
                    </a:p>
                    <a:p>
                      <a:pPr marL="517525" indent="-285750">
                        <a:buFont typeface="Arial" panose="020B0604020202020204" pitchFamily="34" charset="0"/>
                        <a:buChar char="•"/>
                      </a:pPr>
                      <a:r>
                        <a:rPr lang="en-US" sz="1300" dirty="0">
                          <a:latin typeface="+mj-lt"/>
                        </a:rPr>
                        <a:t>Marked flow abnormalities in both arteries and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953798"/>
                  </a:ext>
                </a:extLst>
              </a:tr>
            </a:tbl>
          </a:graphicData>
        </a:graphic>
      </p:graphicFrame>
    </p:spTree>
    <p:extLst>
      <p:ext uri="{BB962C8B-B14F-4D97-AF65-F5344CB8AC3E}">
        <p14:creationId xmlns:p14="http://schemas.microsoft.com/office/powerpoint/2010/main" val="7871631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3B3-41AA-43CF-9A48-A606AD9825DA}"/>
              </a:ext>
            </a:extLst>
          </p:cNvPr>
          <p:cNvSpPr>
            <a:spLocks noGrp="1"/>
          </p:cNvSpPr>
          <p:nvPr>
            <p:ph type="title"/>
          </p:nvPr>
        </p:nvSpPr>
        <p:spPr/>
        <p:txBody>
          <a:bodyPr>
            <a:normAutofit fontScale="90000"/>
          </a:bodyPr>
          <a:lstStyle/>
          <a:p>
            <a:r>
              <a:rPr lang="en-US" dirty="0" err="1"/>
              <a:t>Cura</a:t>
            </a:r>
            <a:r>
              <a:rPr lang="az-Cyrl-AZ" dirty="0"/>
              <a:t>ҫ</a:t>
            </a:r>
            <a:r>
              <a:rPr lang="en-GB" dirty="0" err="1"/>
              <a:t>ao</a:t>
            </a:r>
            <a:r>
              <a:rPr lang="en-GB" dirty="0"/>
              <a:t> clinical criteria </a:t>
            </a:r>
            <a:r>
              <a:rPr lang="en-US" dirty="0"/>
              <a:t>and grading of liver VMs</a:t>
            </a:r>
            <a:endParaRPr lang="en-GB" dirty="0"/>
          </a:p>
        </p:txBody>
      </p:sp>
      <p:sp>
        <p:nvSpPr>
          <p:cNvPr id="3" name="Text Placeholder 2">
            <a:extLst>
              <a:ext uri="{FF2B5EF4-FFF2-40B4-BE49-F238E27FC236}">
                <a16:creationId xmlns:a16="http://schemas.microsoft.com/office/drawing/2014/main" id="{EF448991-FCE6-4F61-A7F1-EFD30BF8C352}"/>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pic>
        <p:nvPicPr>
          <p:cNvPr id="5" name="Picture 4">
            <a:hlinkClick r:id="rId3" action="ppaction://hlinksldjump"/>
            <a:extLst>
              <a:ext uri="{FF2B5EF4-FFF2-40B4-BE49-F238E27FC236}">
                <a16:creationId xmlns:a16="http://schemas.microsoft.com/office/drawing/2014/main" id="{FD1BB85E-6450-451D-9CA7-A31FCFBB9F7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Content Placeholder 6">
            <a:extLst>
              <a:ext uri="{FF2B5EF4-FFF2-40B4-BE49-F238E27FC236}">
                <a16:creationId xmlns:a16="http://schemas.microsoft.com/office/drawing/2014/main" id="{C068C5DD-A47D-4718-8E4B-FDFFAB794276}"/>
              </a:ext>
            </a:extLst>
          </p:cNvPr>
          <p:cNvGraphicFramePr>
            <a:graphicFrameLocks/>
          </p:cNvGraphicFramePr>
          <p:nvPr>
            <p:extLst/>
          </p:nvPr>
        </p:nvGraphicFramePr>
        <p:xfrm>
          <a:off x="755173" y="1352282"/>
          <a:ext cx="7633655" cy="4597033"/>
        </p:xfrm>
        <a:graphic>
          <a:graphicData uri="http://schemas.openxmlformats.org/drawingml/2006/table">
            <a:tbl>
              <a:tblPr firstRow="1" bandRow="1">
                <a:tableStyleId>{5C22544A-7EE6-4342-B048-85BDC9FD1C3A}</a:tableStyleId>
              </a:tblPr>
              <a:tblGrid>
                <a:gridCol w="568802">
                  <a:extLst>
                    <a:ext uri="{9D8B030D-6E8A-4147-A177-3AD203B41FA5}">
                      <a16:colId xmlns:a16="http://schemas.microsoft.com/office/drawing/2014/main" val="20000"/>
                    </a:ext>
                  </a:extLst>
                </a:gridCol>
                <a:gridCol w="834769">
                  <a:extLst>
                    <a:ext uri="{9D8B030D-6E8A-4147-A177-3AD203B41FA5}">
                      <a16:colId xmlns:a16="http://schemas.microsoft.com/office/drawing/2014/main" val="20001"/>
                    </a:ext>
                  </a:extLst>
                </a:gridCol>
                <a:gridCol w="6230084">
                  <a:extLst>
                    <a:ext uri="{9D8B030D-6E8A-4147-A177-3AD203B41FA5}">
                      <a16:colId xmlns:a16="http://schemas.microsoft.com/office/drawing/2014/main" val="20002"/>
                    </a:ext>
                  </a:extLst>
                </a:gridCol>
              </a:tblGrid>
              <a:tr h="200457">
                <a:tc gridSpan="2">
                  <a:txBody>
                    <a:bodyPr/>
                    <a:lstStyle/>
                    <a:p>
                      <a:pPr algn="l"/>
                      <a:r>
                        <a:rPr lang="en-GB" sz="1300" dirty="0">
                          <a:solidFill>
                            <a:schemeClr val="bg1"/>
                          </a:solidFill>
                          <a:latin typeface="+mj-lt"/>
                        </a:rPr>
                        <a:t>HHT</a:t>
                      </a:r>
                      <a:r>
                        <a:rPr lang="en-GB" sz="1300" baseline="0" dirty="0">
                          <a:solidFill>
                            <a:schemeClr val="bg1"/>
                          </a:solidFill>
                          <a:latin typeface="+mj-lt"/>
                        </a:rPr>
                        <a:t> - </a:t>
                      </a:r>
                      <a:r>
                        <a:rPr lang="en-GB" sz="1300" kern="1200" dirty="0" err="1">
                          <a:solidFill>
                            <a:schemeClr val="bg1"/>
                          </a:solidFill>
                          <a:latin typeface="+mn-lt"/>
                          <a:ea typeface="+mn-ea"/>
                          <a:cs typeface="+mn-cs"/>
                        </a:rPr>
                        <a:t>Curaçao</a:t>
                      </a:r>
                      <a:r>
                        <a:rPr lang="en-GB" sz="1300" kern="1200" dirty="0">
                          <a:solidFill>
                            <a:schemeClr val="bg1"/>
                          </a:solidFill>
                          <a:latin typeface="+mn-lt"/>
                          <a:ea typeface="+mn-ea"/>
                          <a:cs typeface="+mn-cs"/>
                        </a:rPr>
                        <a:t> clinical criteria</a:t>
                      </a:r>
                      <a:endParaRPr lang="en-GB" sz="1300" dirty="0">
                        <a:solidFill>
                          <a:schemeClr val="bg1"/>
                        </a:solidFill>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tc hMerge="1">
                  <a:txBody>
                    <a:bodyPr/>
                    <a:lstStyle/>
                    <a:p>
                      <a:endParaRPr lang="en-GB"/>
                    </a:p>
                  </a:txBody>
                  <a:tcPr/>
                </a:tc>
                <a:tc>
                  <a:txBody>
                    <a:bodyPr/>
                    <a:lstStyle/>
                    <a:p>
                      <a:r>
                        <a:rPr lang="en-GB" sz="1300" dirty="0">
                          <a:solidFill>
                            <a:schemeClr val="bg1"/>
                          </a:solidFill>
                          <a:latin typeface="+mj-lt"/>
                        </a:rPr>
                        <a:t>Description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004B87"/>
                    </a:solidFill>
                  </a:tcPr>
                </a:tc>
                <a:extLst>
                  <a:ext uri="{0D108BD9-81ED-4DB2-BD59-A6C34878D82A}">
                    <a16:rowId xmlns:a16="http://schemas.microsoft.com/office/drawing/2014/main" val="10000"/>
                  </a:ext>
                </a:extLst>
              </a:tr>
              <a:tr h="200457">
                <a:tc gridSpan="2">
                  <a:txBody>
                    <a:bodyPr/>
                    <a:lstStyle/>
                    <a:p>
                      <a:r>
                        <a:rPr lang="en-GB" sz="1300" dirty="0">
                          <a:latin typeface="+mj-lt"/>
                        </a:rPr>
                        <a:t>Epistaxis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a:latin typeface="+mj-lt"/>
                        </a:rPr>
                        <a:t>Spontaneous and recurrent</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200457">
                <a:tc gridSpan="2">
                  <a:txBody>
                    <a:bodyPr/>
                    <a:lstStyle/>
                    <a:p>
                      <a:r>
                        <a:rPr lang="en-GB" sz="1300" dirty="0" err="1">
                          <a:latin typeface="+mj-lt"/>
                        </a:rPr>
                        <a:t>Telangiectases</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Multiple, at characteristic sites: lips, oral cavity, fingers, nose</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4103878"/>
                  </a:ext>
                </a:extLst>
              </a:tr>
              <a:tr h="250585">
                <a:tc gridSpan="2">
                  <a:txBody>
                    <a:bodyPr/>
                    <a:lstStyle/>
                    <a:p>
                      <a:r>
                        <a:rPr lang="en-GB" sz="1300" dirty="0">
                          <a:latin typeface="+mj-lt"/>
                        </a:rPr>
                        <a:t>Visceral lesions </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GB" sz="1300" dirty="0">
                          <a:latin typeface="+mj-lt"/>
                        </a:rPr>
                        <a:t>GI telangiectasia, pulmonary, </a:t>
                      </a:r>
                      <a:r>
                        <a:rPr lang="en-US" sz="1300" dirty="0">
                          <a:latin typeface="+mj-lt"/>
                        </a:rPr>
                        <a:t>hepatic, cerebral or spinal A-V </a:t>
                      </a:r>
                      <a:r>
                        <a:rPr lang="en-GB" sz="1300" dirty="0">
                          <a:latin typeface="+mj-lt"/>
                        </a:rPr>
                        <a:t>malformations</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67514761"/>
                  </a:ext>
                </a:extLst>
              </a:tr>
              <a:tr h="200457">
                <a:tc gridSpan="2">
                  <a:txBody>
                    <a:bodyPr/>
                    <a:lstStyle/>
                    <a:p>
                      <a:r>
                        <a:rPr lang="en-US" sz="1300" dirty="0">
                          <a:latin typeface="+mj-lt"/>
                        </a:rPr>
                        <a:t>Family history </a:t>
                      </a:r>
                      <a:endParaRPr lang="en-GB" sz="1300" dirty="0">
                        <a:latin typeface="+mj-lt"/>
                      </a:endParaRP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tc>
                  <a:txBody>
                    <a:bodyPr/>
                    <a:lstStyle/>
                    <a:p>
                      <a:r>
                        <a:rPr lang="en-US" sz="1300" dirty="0">
                          <a:latin typeface="+mj-lt"/>
                        </a:rPr>
                        <a:t>A first-degree relative with HHT </a:t>
                      </a:r>
                      <a:r>
                        <a:rPr lang="en-GB" sz="1300" dirty="0">
                          <a:latin typeface="+mj-lt"/>
                        </a:rPr>
                        <a:t>according to these criteria</a:t>
                      </a:r>
                    </a:p>
                  </a:txBody>
                  <a:tcPr marL="101856" marR="101856" marT="18288" marB="18288"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02142962"/>
                  </a:ext>
                </a:extLst>
              </a:tr>
              <a:tr h="215125">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300" b="1" kern="1200" dirty="0">
                          <a:solidFill>
                            <a:schemeClr val="lt1"/>
                          </a:solidFill>
                          <a:latin typeface="+mj-lt"/>
                          <a:ea typeface="+mn-ea"/>
                          <a:cs typeface="+mn-cs"/>
                        </a:rPr>
                        <a:t>Liver VMs in HHT – Doppler ultrasound grading </a:t>
                      </a:r>
                    </a:p>
                  </a:txBody>
                  <a:tcPr marL="105201" marR="105201" marT="27432" marB="27432">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549155473"/>
                  </a:ext>
                </a:extLst>
              </a:tr>
              <a:tr h="713824">
                <a:tc>
                  <a:txBody>
                    <a:bodyPr/>
                    <a:lstStyle/>
                    <a:p>
                      <a:r>
                        <a:rPr lang="en-US" sz="1300" dirty="0">
                          <a:latin typeface="+mj-lt"/>
                        </a:rPr>
                        <a:t>0+ </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artery diameter &gt;5 and &lt;6 mm, and/or</a:t>
                      </a:r>
                    </a:p>
                    <a:p>
                      <a:pPr marL="285750" indent="-285750">
                        <a:buFont typeface="Arial" panose="020B0604020202020204" pitchFamily="34" charset="0"/>
                        <a:buChar char="•"/>
                      </a:pPr>
                      <a:r>
                        <a:rPr lang="en-US" sz="1300" dirty="0">
                          <a:latin typeface="+mj-lt"/>
                        </a:rPr>
                        <a:t>Peak flow velocity &gt;80 cm/sec, and/or</a:t>
                      </a:r>
                    </a:p>
                    <a:p>
                      <a:pPr marL="285750" indent="-285750">
                        <a:buFont typeface="Arial" panose="020B0604020202020204" pitchFamily="34" charset="0"/>
                        <a:buChar char="•"/>
                      </a:pPr>
                      <a:r>
                        <a:rPr lang="en-US" sz="1300" dirty="0">
                          <a:latin typeface="+mj-lt"/>
                        </a:rPr>
                        <a:t>Resistivity index &lt;0.55, and/or</a:t>
                      </a:r>
                    </a:p>
                    <a:p>
                      <a:pPr marL="285750" indent="-285750">
                        <a:buFont typeface="Arial" panose="020B0604020202020204" pitchFamily="34" charset="0"/>
                        <a:buChar char="•"/>
                      </a:pPr>
                      <a:r>
                        <a:rPr lang="en-GB" sz="1300" dirty="0">
                          <a:latin typeface="+mj-lt"/>
                        </a:rPr>
                        <a:t>Peripheral hepatic hypervascularization</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428661"/>
                  </a:ext>
                </a:extLst>
              </a:tr>
              <a:tr h="542702">
                <a:tc>
                  <a:txBody>
                    <a:bodyPr/>
                    <a:lstStyle/>
                    <a:p>
                      <a:r>
                        <a:rPr lang="en-US" sz="1300" dirty="0">
                          <a:latin typeface="+mj-lt"/>
                        </a:rPr>
                        <a:t>1</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 dilatation, only extrahepatic &gt;6 </a:t>
                      </a:r>
                      <a:r>
                        <a:rPr lang="en-GB" sz="1300" dirty="0">
                          <a:latin typeface="+mj-lt"/>
                        </a:rPr>
                        <a:t>mm, and</a:t>
                      </a:r>
                    </a:p>
                    <a:p>
                      <a:pPr marL="285750" indent="-285750">
                        <a:buFont typeface="Arial" panose="020B0604020202020204" pitchFamily="34" charset="0"/>
                        <a:buChar char="•"/>
                      </a:pPr>
                      <a:r>
                        <a:rPr lang="en-US" sz="1300" dirty="0">
                          <a:latin typeface="+mj-lt"/>
                        </a:rPr>
                        <a:t>PFV &gt;80 cm/sec, and/or</a:t>
                      </a:r>
                    </a:p>
                    <a:p>
                      <a:pPr marL="285750" indent="-285750">
                        <a:buFont typeface="Arial" panose="020B0604020202020204" pitchFamily="34" charset="0"/>
                        <a:buChar char="•"/>
                      </a:pPr>
                      <a:r>
                        <a:rPr lang="en-US" sz="1300" kern="1200" dirty="0">
                          <a:solidFill>
                            <a:schemeClr val="dk1"/>
                          </a:solidFill>
                          <a:latin typeface="+mn-lt"/>
                          <a:ea typeface="+mn-ea"/>
                          <a:cs typeface="+mn-cs"/>
                        </a:rPr>
                        <a:t>Resistivity index</a:t>
                      </a:r>
                      <a:r>
                        <a:rPr lang="en-GB" sz="1300" dirty="0">
                          <a:latin typeface="+mj-lt"/>
                        </a:rPr>
                        <a:t> &lt;0.55</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38791289"/>
                  </a:ext>
                </a:extLst>
              </a:tr>
              <a:tr h="371580">
                <a:tc>
                  <a:txBody>
                    <a:bodyPr/>
                    <a:lstStyle/>
                    <a:p>
                      <a:r>
                        <a:rPr lang="sv-SE" sz="1300" dirty="0">
                          <a:latin typeface="+mj-lt"/>
                        </a:rPr>
                        <a:t>2</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Hepatic arterial</a:t>
                      </a:r>
                      <a:r>
                        <a:rPr lang="sv-SE" sz="1300" dirty="0">
                          <a:latin typeface="+mj-lt"/>
                        </a:rPr>
                        <a:t> dilatation, extra- and </a:t>
                      </a:r>
                      <a:r>
                        <a:rPr lang="en-US" sz="1300" dirty="0">
                          <a:latin typeface="+mj-lt"/>
                        </a:rPr>
                        <a:t>intrahepatic, PFV &gt;80 cm/sec</a:t>
                      </a:r>
                    </a:p>
                    <a:p>
                      <a:pPr marL="285750" indent="-285750">
                        <a:buFont typeface="Arial" panose="020B0604020202020204" pitchFamily="34" charset="0"/>
                        <a:buChar char="•"/>
                      </a:pPr>
                      <a:r>
                        <a:rPr lang="en-GB" sz="1300" dirty="0">
                          <a:latin typeface="+mj-lt"/>
                        </a:rPr>
                        <a:t>Possibly associated with moderate </a:t>
                      </a:r>
                      <a:r>
                        <a:rPr lang="en-US" sz="1300" dirty="0">
                          <a:latin typeface="+mj-lt"/>
                        </a:rPr>
                        <a:t>flow abnormality of hepatic and/or </a:t>
                      </a:r>
                      <a:r>
                        <a:rPr lang="en-GB" sz="1300" dirty="0">
                          <a:latin typeface="+mj-lt"/>
                        </a:rPr>
                        <a:t>portal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29364389"/>
                  </a:ext>
                </a:extLst>
              </a:tr>
              <a:tr h="371580">
                <a:tc>
                  <a:txBody>
                    <a:bodyPr/>
                    <a:lstStyle/>
                    <a:p>
                      <a:r>
                        <a:rPr lang="en-US" sz="1300" dirty="0">
                          <a:latin typeface="+mj-lt"/>
                        </a:rPr>
                        <a:t>3</a:t>
                      </a: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285750" indent="-285750">
                        <a:buFont typeface="Arial" panose="020B0604020202020204" pitchFamily="34" charset="0"/>
                        <a:buChar char="•"/>
                      </a:pPr>
                      <a:r>
                        <a:rPr lang="en-US" sz="1300" dirty="0">
                          <a:latin typeface="+mj-lt"/>
                        </a:rPr>
                        <a:t>Complex changes in hepatic artery and its branches, with marked flow </a:t>
                      </a:r>
                      <a:r>
                        <a:rPr lang="en-GB" sz="1300" dirty="0">
                          <a:latin typeface="+mj-lt"/>
                        </a:rPr>
                        <a:t>abnormalities</a:t>
                      </a:r>
                    </a:p>
                    <a:p>
                      <a:pPr marL="285750" indent="-285750">
                        <a:buFont typeface="Arial" panose="020B0604020202020204" pitchFamily="34" charset="0"/>
                        <a:buChar char="•"/>
                      </a:pPr>
                      <a:r>
                        <a:rPr lang="en-US" sz="1300" dirty="0">
                          <a:latin typeface="+mj-lt"/>
                        </a:rPr>
                        <a:t>Abnormality of hepatic and/or portal </a:t>
                      </a:r>
                      <a:r>
                        <a:rPr lang="en-GB" sz="1300" dirty="0">
                          <a:latin typeface="+mj-lt"/>
                        </a:rPr>
                        <a:t>vein flow</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285750" indent="-285750">
                        <a:buFont typeface="Arial" panose="020B0604020202020204" pitchFamily="34" charset="0"/>
                        <a:buChar char="•"/>
                      </a:pPr>
                      <a:endParaRPr lang="en-GB"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81121314"/>
                  </a:ext>
                </a:extLst>
              </a:tr>
              <a:tr h="542702">
                <a:tc>
                  <a:txBody>
                    <a:bodyPr/>
                    <a:lstStyle/>
                    <a:p>
                      <a:r>
                        <a:rPr lang="en-US" sz="1300" dirty="0">
                          <a:latin typeface="+mj-lt"/>
                        </a:rPr>
                        <a:t>4</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r>
                        <a:rPr lang="en-US" sz="1300" dirty="0">
                          <a:latin typeface="+mj-lt"/>
                        </a:rPr>
                        <a:t>Decompensation of arteriovenous shunt with:</a:t>
                      </a:r>
                    </a:p>
                    <a:p>
                      <a:pPr marL="517525" indent="-285750">
                        <a:buFont typeface="Arial" panose="020B0604020202020204" pitchFamily="34" charset="0"/>
                        <a:buChar char="•"/>
                      </a:pPr>
                      <a:r>
                        <a:rPr lang="en-US" sz="1300" dirty="0">
                          <a:latin typeface="+mj-lt"/>
                        </a:rPr>
                        <a:t>Dilatation of hepatic and/or portal vein</a:t>
                      </a:r>
                    </a:p>
                    <a:p>
                      <a:pPr marL="517525" indent="-285750">
                        <a:buFont typeface="Arial" panose="020B0604020202020204" pitchFamily="34" charset="0"/>
                        <a:buChar char="•"/>
                      </a:pPr>
                      <a:r>
                        <a:rPr lang="en-US" sz="1300" dirty="0">
                          <a:latin typeface="+mj-lt"/>
                        </a:rPr>
                        <a:t>Marked flow abnormalities in both arteries and veins</a:t>
                      </a: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300" dirty="0">
                        <a:latin typeface="+mj-lt"/>
                      </a:endParaRPr>
                    </a:p>
                  </a:txBody>
                  <a:tcPr marL="101856" marR="101856" marT="18288" marB="18288">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07953798"/>
                  </a:ext>
                </a:extLst>
              </a:tr>
            </a:tbl>
          </a:graphicData>
        </a:graphic>
      </p:graphicFrame>
      <p:sp>
        <p:nvSpPr>
          <p:cNvPr id="4" name="TextBox 3"/>
          <p:cNvSpPr txBox="1"/>
          <p:nvPr/>
        </p:nvSpPr>
        <p:spPr>
          <a:xfrm>
            <a:off x="1878794" y="3450773"/>
            <a:ext cx="5386411" cy="1015663"/>
          </a:xfrm>
          <a:prstGeom prst="rect">
            <a:avLst/>
          </a:prstGeom>
          <a:solidFill>
            <a:srgbClr val="7DCBEB"/>
          </a:solidFill>
          <a:ln>
            <a:solidFill>
              <a:schemeClr val="accent1"/>
            </a:solidFill>
          </a:ln>
        </p:spPr>
        <p:txBody>
          <a:bodyPr wrap="none" rtlCol="0">
            <a:spAutoFit/>
          </a:bodyPr>
          <a:lstStyle/>
          <a:p>
            <a:pPr algn="ctr"/>
            <a:r>
              <a:rPr lang="en-US" sz="2000" dirty="0"/>
              <a:t>Diagnosis is confirmed with 3 </a:t>
            </a:r>
            <a:r>
              <a:rPr lang="en-US" sz="2000" dirty="0" err="1"/>
              <a:t>Cura</a:t>
            </a:r>
            <a:r>
              <a:rPr lang="az-Cyrl-AZ" sz="2000" dirty="0"/>
              <a:t>ҫ</a:t>
            </a:r>
            <a:r>
              <a:rPr lang="en-GB" sz="2000" dirty="0" err="1"/>
              <a:t>ao</a:t>
            </a:r>
            <a:r>
              <a:rPr lang="en-GB" sz="2000" dirty="0"/>
              <a:t> </a:t>
            </a:r>
            <a:r>
              <a:rPr lang="en-US" sz="2000" dirty="0"/>
              <a:t>criteria</a:t>
            </a:r>
          </a:p>
          <a:p>
            <a:pPr lvl="1" algn="ctr"/>
            <a:r>
              <a:rPr lang="en-US" sz="2000" dirty="0"/>
              <a:t>2: HHT is likely </a:t>
            </a:r>
          </a:p>
          <a:p>
            <a:pPr lvl="1" algn="ctr"/>
            <a:r>
              <a:rPr lang="en-US" sz="2000" dirty="0">
                <a:sym typeface="Symbol" panose="05050102010706020507" pitchFamily="18" charset="2"/>
              </a:rPr>
              <a:t>1: HHT unlikely</a:t>
            </a:r>
            <a:endParaRPr lang="en-US" sz="2000" dirty="0"/>
          </a:p>
        </p:txBody>
      </p:sp>
    </p:spTree>
    <p:extLst>
      <p:ext uri="{BB962C8B-B14F-4D97-AF65-F5344CB8AC3E}">
        <p14:creationId xmlns:p14="http://schemas.microsoft.com/office/powerpoint/2010/main" val="3800760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a:xfrm>
            <a:off x="319313" y="140970"/>
            <a:ext cx="7721443" cy="769620"/>
          </a:xfrm>
        </p:spPr>
        <p:txBody>
          <a:bodyPr>
            <a:noAutofit/>
          </a:bodyPr>
          <a:lstStyle/>
          <a:p>
            <a:r>
              <a:rPr lang="fr-FR" sz="2500" dirty="0" err="1"/>
              <a:t>Hepatic</a:t>
            </a:r>
            <a:r>
              <a:rPr lang="fr-FR" sz="2500" dirty="0"/>
              <a:t> </a:t>
            </a:r>
            <a:r>
              <a:rPr lang="fr-FR" sz="2500" dirty="0" err="1"/>
              <a:t>vascular</a:t>
            </a:r>
            <a:r>
              <a:rPr lang="fr-FR" sz="2500" dirty="0"/>
              <a:t> malformations in HHT: </a:t>
            </a:r>
            <a:r>
              <a:rPr lang="fr-FR" sz="2500" dirty="0" err="1"/>
              <a:t>Diagnosis</a:t>
            </a:r>
            <a:r>
              <a:rPr lang="fr-FR" sz="2500" dirty="0"/>
              <a:t> </a:t>
            </a:r>
            <a:endParaRPr lang="en-GB" sz="25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*Grade of evidence A, Grade of recommendation 2</a:t>
            </a:r>
          </a:p>
          <a:p>
            <a:r>
              <a:rPr lang="en-US" baseline="30000" dirty="0"/>
              <a:t>†</a:t>
            </a:r>
            <a:r>
              <a:rPr lang="en-GB" dirty="0"/>
              <a:t>High-output cardiac failure, ascites, gastrointestinal bleeding, cholangitis, encephalopathy, and mesenteric angina</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a:xfrm>
            <a:off x="319314" y="1340768"/>
            <a:ext cx="8506800" cy="400110"/>
          </a:xfrm>
        </p:spPr>
        <p:txBody>
          <a:bodyPr>
            <a:spAutoFit/>
          </a:bodyPr>
          <a:lstStyle/>
          <a:p>
            <a:r>
              <a:rPr lang="en-US" dirty="0"/>
              <a:t>Consider HHT in subjects presenting with diffuse liver VMs*</a:t>
            </a:r>
          </a:p>
        </p:txBody>
      </p:sp>
      <p:pic>
        <p:nvPicPr>
          <p:cNvPr id="6" name="Picture 5">
            <a:hlinkClick r:id="rId3" action="ppaction://hlinksldjump"/>
            <a:extLst>
              <a:ext uri="{FF2B5EF4-FFF2-40B4-BE49-F238E27FC236}">
                <a16:creationId xmlns:a16="http://schemas.microsoft.com/office/drawing/2014/main" id="{D7F59AD7-D378-4506-BAFA-A2EB6C6A16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E62240E4-4C70-49D8-B27B-C8E58CFD170C}"/>
              </a:ext>
            </a:extLst>
          </p:cNvPr>
          <p:cNvGraphicFramePr>
            <a:graphicFrameLocks noGrp="1"/>
          </p:cNvGraphicFramePr>
          <p:nvPr>
            <p:extLst>
              <p:ext uri="{D42A27DB-BD31-4B8C-83A1-F6EECF244321}">
                <p14:modId xmlns:p14="http://schemas.microsoft.com/office/powerpoint/2010/main" val="835539199"/>
              </p:ext>
            </p:extLst>
          </p:nvPr>
        </p:nvGraphicFramePr>
        <p:xfrm>
          <a:off x="755650" y="2101116"/>
          <a:ext cx="7308850" cy="235800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32106">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41105">
                <a:tc>
                  <a:txBody>
                    <a:bodyPr/>
                    <a:lstStyle/>
                    <a:p>
                      <a:r>
                        <a:rPr lang="en-US" sz="1400" b="0" i="0" u="none" strike="noStrike" kern="1200" baseline="0" dirty="0">
                          <a:solidFill>
                            <a:schemeClr val="tx1"/>
                          </a:solidFill>
                          <a:latin typeface="+mn-lt"/>
                          <a:ea typeface="+mn-ea"/>
                          <a:cs typeface="+mn-cs"/>
                        </a:rPr>
                        <a:t>Complete investigation for liver VMs in:</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FEFCFC"/>
                    </a:solidFill>
                  </a:tcPr>
                </a:tc>
                <a:tc>
                  <a:txBody>
                    <a:bodyPr/>
                    <a:lstStyle/>
                    <a:p>
                      <a:endParaRPr lang="en-GB" sz="1400" dirty="0">
                        <a:solidFill>
                          <a:schemeClr val="tx1"/>
                        </a:solidFill>
                      </a:endParaRPr>
                    </a:p>
                  </a:txBody>
                  <a:tcPr marL="72000" marR="72000" anchor="ctr">
                    <a:lnL w="6350" cap="flat" cmpd="sng" algn="ctr">
                      <a:noFill/>
                      <a:prstDash val="solid"/>
                      <a:round/>
                      <a:headEnd type="none" w="med" len="med"/>
                      <a:tailEnd type="none" w="med" len="med"/>
                    </a:lnL>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endParaRPr lang="en-GB" sz="1400" dirty="0">
                        <a:solidFill>
                          <a:schemeClr val="tx1"/>
                        </a:solidFill>
                      </a:endParaRPr>
                    </a:p>
                  </a:txBody>
                  <a:tcPr marL="72000" marR="72000" anchor="ctr">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338653">
                <a:tc>
                  <a:txBody>
                    <a:bodyPr/>
                    <a:lstStyle/>
                    <a:p>
                      <a:pPr marL="285750" indent="-285750">
                        <a:buFont typeface="Arial" panose="020B0604020202020204" pitchFamily="34" charset="0"/>
                        <a:buChar char="•"/>
                      </a:pPr>
                      <a:r>
                        <a:rPr lang="en-GB" sz="1400" b="0" i="0" u="none" strike="noStrike" kern="1200" baseline="0" noProof="0" dirty="0">
                          <a:solidFill>
                            <a:schemeClr val="tx1"/>
                          </a:solidFill>
                          <a:latin typeface="+mn-lt"/>
                          <a:ea typeface="+mn-ea"/>
                          <a:cs typeface="+mn-cs"/>
                        </a:rPr>
                        <a:t>HHT patients with symptoms/signs suggestive of complicated liver VMs</a:t>
                      </a:r>
                      <a:r>
                        <a:rPr lang="en-US" sz="1400" baseline="30000" dirty="0"/>
                        <a:t>†</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239879">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u="none" strike="noStrike" kern="1200" baseline="0" noProof="0" dirty="0">
                          <a:solidFill>
                            <a:schemeClr val="tx1"/>
                          </a:solidFill>
                          <a:latin typeface="+mn-lt"/>
                          <a:ea typeface="+mn-ea"/>
                          <a:cs typeface="+mn-cs"/>
                        </a:rPr>
                        <a:t>All subjects at risk of HHT; liver VM diagnosis and staging offer the advantages of proper patient management and follow-up</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3386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Doppler ultrasound is the ideal first-line imaging for the diagnosis and staging of liver VMs. Where expertise is lacking, multiphase CT is a suitable alternative to investigate symptomatic liver VMs</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E03FCCC8-D561-4477-A7E2-43E6B419FE09}"/>
              </a:ext>
            </a:extLst>
          </p:cNvPr>
          <p:cNvGrpSpPr/>
          <p:nvPr/>
        </p:nvGrpSpPr>
        <p:grpSpPr>
          <a:xfrm>
            <a:off x="4393456" y="2101116"/>
            <a:ext cx="3693418" cy="276999"/>
            <a:chOff x="4262958" y="3212976"/>
            <a:chExt cx="3693418" cy="276999"/>
          </a:xfrm>
        </p:grpSpPr>
        <p:sp>
          <p:nvSpPr>
            <p:cNvPr id="10" name="Rectangle 9">
              <a:extLst>
                <a:ext uri="{FF2B5EF4-FFF2-40B4-BE49-F238E27FC236}">
                  <a16:creationId xmlns:a16="http://schemas.microsoft.com/office/drawing/2014/main" id="{9A2FF3D9-991F-419B-B910-1EECF4389E59}"/>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0F412932-3C4E-4A61-B589-CB7C25849E82}"/>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9F98625E-9543-4933-AEB9-4D08281D937F}"/>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71005964-0441-4019-B683-A8520A248B9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499034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a:xfrm>
            <a:off x="319313" y="140970"/>
            <a:ext cx="7721443" cy="769620"/>
          </a:xfrm>
        </p:spPr>
        <p:txBody>
          <a:bodyPr>
            <a:noAutofit/>
          </a:bodyPr>
          <a:lstStyle/>
          <a:p>
            <a:r>
              <a:rPr lang="fr-FR" sz="2500" dirty="0" err="1"/>
              <a:t>Hepatic</a:t>
            </a:r>
            <a:r>
              <a:rPr lang="fr-FR" sz="2500" dirty="0"/>
              <a:t> </a:t>
            </a:r>
            <a:r>
              <a:rPr lang="fr-FR" sz="2500" dirty="0" err="1"/>
              <a:t>vascular</a:t>
            </a:r>
            <a:r>
              <a:rPr lang="fr-FR" sz="2500" dirty="0"/>
              <a:t> malformations in HHT: </a:t>
            </a:r>
            <a:r>
              <a:rPr lang="fr-FR" sz="2500" dirty="0" err="1"/>
              <a:t>Diagnosis</a:t>
            </a:r>
            <a:r>
              <a:rPr lang="fr-FR" sz="2500" dirty="0"/>
              <a:t> </a:t>
            </a:r>
            <a:endParaRPr lang="en-GB" sz="25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*Particularly if severe (grade 3-4)</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7E4B8CD3-C7C4-4DCF-B356-E26316A160ED}"/>
              </a:ext>
            </a:extLst>
          </p:cNvPr>
          <p:cNvSpPr>
            <a:spLocks noGrp="1"/>
          </p:cNvSpPr>
          <p:nvPr>
            <p:ph sz="half" idx="1"/>
          </p:nvPr>
        </p:nvSpPr>
        <p:spPr>
          <a:xfrm>
            <a:off x="319314" y="1340768"/>
            <a:ext cx="8506800" cy="707886"/>
          </a:xfrm>
        </p:spPr>
        <p:txBody>
          <a:bodyPr>
            <a:spAutoFit/>
          </a:bodyPr>
          <a:lstStyle/>
          <a:p>
            <a:r>
              <a:rPr lang="en-GB" dirty="0"/>
              <a:t>Echocardiographic evaluation of cardiac function and morphology gives a non-invasive estimate of haemodynamic impact of liver VMs</a:t>
            </a:r>
            <a:endParaRPr lang="en-GB"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D7F59AD7-D378-4506-BAFA-A2EB6C6A1669}"/>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14" name="Table 13">
            <a:extLst>
              <a:ext uri="{FF2B5EF4-FFF2-40B4-BE49-F238E27FC236}">
                <a16:creationId xmlns:a16="http://schemas.microsoft.com/office/drawing/2014/main" id="{5A00F99A-85E9-49F4-A62E-A78B5C1E09DF}"/>
              </a:ext>
            </a:extLst>
          </p:cNvPr>
          <p:cNvGraphicFramePr>
            <a:graphicFrameLocks noGrp="1"/>
          </p:cNvGraphicFramePr>
          <p:nvPr>
            <p:extLst>
              <p:ext uri="{D42A27DB-BD31-4B8C-83A1-F6EECF244321}">
                <p14:modId xmlns:p14="http://schemas.microsoft.com/office/powerpoint/2010/main" val="1546383379"/>
              </p:ext>
            </p:extLst>
          </p:nvPr>
        </p:nvGraphicFramePr>
        <p:xfrm>
          <a:off x="755650" y="2478832"/>
          <a:ext cx="7308850" cy="266280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0" u="none" strike="noStrike" kern="1200" baseline="0" noProof="0" dirty="0">
                          <a:solidFill>
                            <a:schemeClr val="accent1"/>
                          </a:solidFill>
                          <a:latin typeface="+mn-lt"/>
                          <a:ea typeface="+mn-ea"/>
                          <a:cs typeface="+mn-cs"/>
                        </a:rPr>
                        <a:t>Propose echocardiographic evaluation </a:t>
                      </a:r>
                      <a:r>
                        <a:rPr lang="en-US" sz="1400" b="0" i="0" u="none" strike="noStrike" kern="1200" baseline="0" noProof="0" dirty="0">
                          <a:solidFill>
                            <a:schemeClr val="tx1"/>
                          </a:solidFill>
                          <a:latin typeface="+mn-lt"/>
                          <a:ea typeface="+mn-ea"/>
                          <a:cs typeface="+mn-cs"/>
                        </a:rPr>
                        <a:t>to patients with liver VMs* at baseline and during follow-up, </a:t>
                      </a:r>
                      <a:r>
                        <a:rPr lang="en-US" sz="1400" b="1" i="0" u="none" strike="noStrike" kern="1200" baseline="0" noProof="0" dirty="0">
                          <a:solidFill>
                            <a:schemeClr val="accent1"/>
                          </a:solidFill>
                          <a:latin typeface="+mn-lt"/>
                          <a:ea typeface="+mn-ea"/>
                          <a:cs typeface="+mn-cs"/>
                        </a:rPr>
                        <a:t>to monitor impact of liver VMs</a:t>
                      </a:r>
                      <a:endParaRPr lang="en-GB" sz="1400" b="1" i="0" u="none" strike="noStrike" kern="1200" baseline="0" noProof="0" dirty="0">
                        <a:solidFill>
                          <a:schemeClr val="accent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r>
                        <a:rPr lang="en-GB" sz="1400" b="0" i="0" u="none" strike="noStrike" kern="1200" baseline="0" noProof="0" dirty="0">
                          <a:solidFill>
                            <a:schemeClr val="tx1"/>
                          </a:solidFill>
                          <a:latin typeface="+mn-lt"/>
                          <a:ea typeface="+mn-ea"/>
                          <a:cs typeface="+mn-cs"/>
                        </a:rPr>
                        <a:t>Liver biopsy:</a:t>
                      </a: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endParaRPr lang="en-GB" sz="1400" dirty="0">
                        <a:solidFill>
                          <a:schemeClr val="tx1"/>
                        </a:solidFill>
                      </a:endParaRPr>
                    </a:p>
                  </a:txBody>
                  <a:tcPr anchor="ctr">
                    <a:lnL w="6350" cap="flat" cmpd="sng" algn="ctr">
                      <a:noFill/>
                      <a:prstDash val="solid"/>
                      <a:round/>
                      <a:headEnd type="none" w="med" len="med"/>
                      <a:tailEnd type="none" w="med" len="med"/>
                    </a:lnL>
                    <a:lnB w="12700" cap="flat" cmpd="sng" algn="ctr">
                      <a:noFill/>
                      <a:prstDash val="solid"/>
                      <a:round/>
                      <a:headEnd type="none" w="med" len="med"/>
                      <a:tailEnd type="none" w="med" len="med"/>
                    </a:lnB>
                    <a:solidFill>
                      <a:srgbClr val="7DCBEC"/>
                    </a:solidFill>
                  </a:tcPr>
                </a:tc>
                <a:tc>
                  <a:txBody>
                    <a:bodyPr/>
                    <a:lstStyle/>
                    <a:p>
                      <a:endParaRPr lang="en-GB" sz="1400" dirty="0">
                        <a:solidFill>
                          <a:schemeClr val="tx1"/>
                        </a:solidFill>
                      </a:endParaRPr>
                    </a:p>
                  </a:txBody>
                  <a:tcPr anchor="ctr">
                    <a:lnR w="12700" cap="flat" cmpd="sng" algn="ctr">
                      <a:solidFill>
                        <a:schemeClr val="accent1"/>
                      </a:solidFill>
                      <a:prstDash val="solid"/>
                      <a:round/>
                      <a:headEnd type="none" w="med" len="med"/>
                      <a:tailEnd type="none" w="med" len="med"/>
                    </a:lnR>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61154032"/>
                  </a:ext>
                </a:extLst>
              </a:tr>
              <a:tr h="195479">
                <a:tc>
                  <a:txBody>
                    <a:bodyPr/>
                    <a:lstStyle/>
                    <a:p>
                      <a:pPr marL="342900" indent="-342900">
                        <a:buFont typeface="+mj-lt"/>
                        <a:buAutoNum type="alphaLcPeriod"/>
                      </a:pPr>
                      <a:r>
                        <a:rPr lang="en-US" sz="1400" b="0" i="0" u="none" strike="noStrike" kern="1200" baseline="0" noProof="0" dirty="0">
                          <a:solidFill>
                            <a:schemeClr val="tx1"/>
                          </a:solidFill>
                          <a:latin typeface="+mn-lt"/>
                          <a:ea typeface="+mn-ea"/>
                          <a:cs typeface="+mn-cs"/>
                        </a:rPr>
                        <a:t>Is not necessary in the diagnosis of hepatic VMs related to HHT</a:t>
                      </a:r>
                      <a:endParaRPr lang="en-GB" sz="14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2177961669"/>
                  </a:ext>
                </a:extLst>
              </a:tr>
              <a:tr h="195479">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lphaLcPeriod" startAt="2"/>
                        <a:tabLst/>
                        <a:defRPr/>
                      </a:pPr>
                      <a:r>
                        <a:rPr lang="en-US" sz="1400" b="0" i="0" u="none" strike="noStrike" kern="1200" baseline="0" noProof="0" dirty="0">
                          <a:solidFill>
                            <a:schemeClr val="tx1"/>
                          </a:solidFill>
                          <a:latin typeface="+mn-lt"/>
                          <a:ea typeface="+mn-ea"/>
                          <a:cs typeface="+mn-cs"/>
                        </a:rPr>
                        <a:t>If needed for other reasons, in a patient with known or suspected HHT, consider the risk of increased bleeding with percutaneous </a:t>
                      </a:r>
                      <a:r>
                        <a:rPr lang="en-US" sz="1400" b="0" i="0" u="none" strike="noStrike" kern="1200" baseline="0" noProof="0" dirty="0" err="1">
                          <a:solidFill>
                            <a:schemeClr val="tx1"/>
                          </a:solidFill>
                          <a:latin typeface="+mn-lt"/>
                          <a:ea typeface="+mn-ea"/>
                          <a:cs typeface="+mn-cs"/>
                        </a:rPr>
                        <a:t>transcapsular</a:t>
                      </a:r>
                      <a:r>
                        <a:rPr lang="en-US" sz="1400" b="0" i="0" u="none" strike="noStrike" kern="1200" baseline="0" noProof="0" dirty="0">
                          <a:solidFill>
                            <a:schemeClr val="tx1"/>
                          </a:solidFill>
                          <a:latin typeface="+mn-lt"/>
                          <a:ea typeface="+mn-ea"/>
                          <a:cs typeface="+mn-cs"/>
                        </a:rPr>
                        <a:t> route</a:t>
                      </a:r>
                      <a:endParaRPr lang="en-GB" sz="14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3233038519"/>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Discuss FNH first in a HHT patient with liver mass(</a:t>
                      </a:r>
                      <a:r>
                        <a:rPr lang="en-US" sz="1400" b="0" i="0" u="none" strike="noStrike" kern="1200" baseline="0" noProof="0" dirty="0" err="1">
                          <a:solidFill>
                            <a:schemeClr val="tx1"/>
                          </a:solidFill>
                          <a:latin typeface="+mn-lt"/>
                          <a:ea typeface="+mn-ea"/>
                          <a:cs typeface="+mn-cs"/>
                        </a:rPr>
                        <a:t>es</a:t>
                      </a:r>
                      <a:r>
                        <a:rPr lang="en-US" sz="1400" b="0" i="0" u="none" strike="noStrike" kern="1200" baseline="0" noProof="0" dirty="0">
                          <a:solidFill>
                            <a:schemeClr val="tx1"/>
                          </a:solidFill>
                          <a:latin typeface="+mn-lt"/>
                          <a:ea typeface="+mn-ea"/>
                          <a:cs typeface="+mn-cs"/>
                        </a:rPr>
                        <a:t>), and use </a:t>
                      </a:r>
                      <a:br>
                        <a:rPr lang="en-US" sz="1400" b="0" i="0" u="none" strike="noStrike" kern="1200" baseline="0" noProof="0" dirty="0">
                          <a:solidFill>
                            <a:schemeClr val="tx1"/>
                          </a:solidFill>
                          <a:latin typeface="+mn-lt"/>
                          <a:ea typeface="+mn-ea"/>
                          <a:cs typeface="+mn-cs"/>
                        </a:rPr>
                      </a:br>
                      <a:r>
                        <a:rPr lang="en-US" sz="1400" b="0" i="0" u="none" strike="noStrike" kern="1200" baseline="0" noProof="0" dirty="0">
                          <a:solidFill>
                            <a:schemeClr val="tx1"/>
                          </a:solidFill>
                          <a:latin typeface="+mn-lt"/>
                          <a:ea typeface="+mn-ea"/>
                          <a:cs typeface="+mn-cs"/>
                        </a:rPr>
                        <a:t>non-invasive, contrast-enhanced imaging for diagnostic confirmation</a:t>
                      </a:r>
                      <a:endParaRPr lang="en-GB" sz="1400" b="0" i="0" u="none" strike="noStrike" kern="1200" baseline="0" noProof="0" dirty="0">
                        <a:solidFill>
                          <a:schemeClr val="tx1"/>
                        </a:solidFill>
                        <a:latin typeface="+mn-lt"/>
                        <a:ea typeface="+mn-ea"/>
                        <a:cs typeface="+mn-cs"/>
                      </a:endParaRP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T w="635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12700" cap="flat" cmpd="sng" algn="ctr">
                      <a:solidFill>
                        <a:schemeClr val="accent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5" name="Group 14">
            <a:extLst>
              <a:ext uri="{FF2B5EF4-FFF2-40B4-BE49-F238E27FC236}">
                <a16:creationId xmlns:a16="http://schemas.microsoft.com/office/drawing/2014/main" id="{55A08B12-C6B6-4A12-A7E1-9CED2995DCD7}"/>
              </a:ext>
            </a:extLst>
          </p:cNvPr>
          <p:cNvGrpSpPr/>
          <p:nvPr/>
        </p:nvGrpSpPr>
        <p:grpSpPr>
          <a:xfrm>
            <a:off x="4335039" y="2478832"/>
            <a:ext cx="3693418" cy="276999"/>
            <a:chOff x="4262958" y="3212976"/>
            <a:chExt cx="3693418" cy="276999"/>
          </a:xfrm>
        </p:grpSpPr>
        <p:sp>
          <p:nvSpPr>
            <p:cNvPr id="16" name="Rectangle 15">
              <a:extLst>
                <a:ext uri="{FF2B5EF4-FFF2-40B4-BE49-F238E27FC236}">
                  <a16:creationId xmlns:a16="http://schemas.microsoft.com/office/drawing/2014/main" id="{08D02C7E-5567-4BF2-B9A0-2B49A93D3B6C}"/>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Rectangle 16">
              <a:extLst>
                <a:ext uri="{FF2B5EF4-FFF2-40B4-BE49-F238E27FC236}">
                  <a16:creationId xmlns:a16="http://schemas.microsoft.com/office/drawing/2014/main" id="{084FC5E0-135C-4E22-819A-36A14F300FB6}"/>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TextBox 17">
              <a:extLst>
                <a:ext uri="{FF2B5EF4-FFF2-40B4-BE49-F238E27FC236}">
                  <a16:creationId xmlns:a16="http://schemas.microsoft.com/office/drawing/2014/main" id="{02E6899D-DCC3-450F-85A5-139FD9487FF8}"/>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9" name="TextBox 18">
              <a:extLst>
                <a:ext uri="{FF2B5EF4-FFF2-40B4-BE49-F238E27FC236}">
                  <a16:creationId xmlns:a16="http://schemas.microsoft.com/office/drawing/2014/main" id="{44C77AF1-37A0-4DEB-874A-DA0FF846340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8638137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fontScale="90000"/>
          </a:bodyPr>
          <a:lstStyle/>
          <a:p>
            <a:r>
              <a:rPr lang="fr-FR" dirty="0" err="1"/>
              <a:t>Hepatic</a:t>
            </a:r>
            <a:r>
              <a:rPr lang="fr-FR" dirty="0"/>
              <a:t> </a:t>
            </a:r>
            <a:r>
              <a:rPr lang="fr-FR" dirty="0" err="1"/>
              <a:t>vascular</a:t>
            </a:r>
            <a:r>
              <a:rPr lang="fr-FR" dirty="0"/>
              <a:t> malformations in HHT: </a:t>
            </a:r>
            <a:r>
              <a:rPr lang="fr-FR" dirty="0" err="1"/>
              <a:t>Treatment</a:t>
            </a:r>
            <a:r>
              <a:rPr lang="fr-FR" dirty="0"/>
              <a:t> </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958D4CDB-300B-4FC4-91E7-E46D274254F4}"/>
              </a:ext>
            </a:extLst>
          </p:cNvPr>
          <p:cNvSpPr>
            <a:spLocks noGrp="1"/>
          </p:cNvSpPr>
          <p:nvPr>
            <p:ph sz="half" idx="1"/>
          </p:nvPr>
        </p:nvSpPr>
        <p:spPr>
          <a:xfrm>
            <a:off x="319314" y="1340768"/>
            <a:ext cx="8506800" cy="4124206"/>
          </a:xfrm>
        </p:spPr>
        <p:txBody>
          <a:bodyPr>
            <a:spAutoFit/>
          </a:bodyPr>
          <a:lstStyle/>
          <a:p>
            <a:r>
              <a:rPr lang="en-US" dirty="0"/>
              <a:t>No treatment is recommended for asymptomatic liver VMs </a:t>
            </a:r>
          </a:p>
          <a:p>
            <a:r>
              <a:rPr lang="en-US" dirty="0"/>
              <a:t>8% of patients with liver VMs are symptomatic and require intensive medical treatment</a:t>
            </a:r>
          </a:p>
          <a:p>
            <a:pPr lvl="1"/>
            <a:r>
              <a:rPr lang="en-US" b="1" dirty="0">
                <a:solidFill>
                  <a:schemeClr val="accent1"/>
                </a:solidFill>
                <a:cs typeface="Arial" panose="020B0604020202020204" pitchFamily="34" charset="0"/>
              </a:rPr>
              <a:t>HOCF</a:t>
            </a:r>
            <a:r>
              <a:rPr lang="en-US" b="1" dirty="0">
                <a:cs typeface="Arial" panose="020B0604020202020204" pitchFamily="34" charset="0"/>
              </a:rPr>
              <a:t>:</a:t>
            </a:r>
            <a:r>
              <a:rPr lang="en-US" dirty="0">
                <a:cs typeface="Arial" panose="020B0604020202020204" pitchFamily="34" charset="0"/>
              </a:rPr>
              <a:t> salt restriction, diuretics, beta blockers, digoxin, ACE inhibitors, antiarrhythmic agents, cardioversion and radiofrequency catheter ablation</a:t>
            </a:r>
          </a:p>
          <a:p>
            <a:pPr lvl="1"/>
            <a:r>
              <a:rPr lang="en-US" b="1" dirty="0">
                <a:solidFill>
                  <a:schemeClr val="accent1"/>
                </a:solidFill>
                <a:cs typeface="Arial" panose="020B0604020202020204" pitchFamily="34" charset="0"/>
              </a:rPr>
              <a:t>Complications of PH and encephalopathy</a:t>
            </a:r>
            <a:r>
              <a:rPr lang="en-US" b="1" dirty="0">
                <a:cs typeface="Arial" panose="020B0604020202020204" pitchFamily="34" charset="0"/>
              </a:rPr>
              <a:t>:</a:t>
            </a:r>
            <a:r>
              <a:rPr lang="en-US" dirty="0">
                <a:cs typeface="Arial" panose="020B0604020202020204" pitchFamily="34" charset="0"/>
              </a:rPr>
              <a:t> as for cirrhotic patients</a:t>
            </a:r>
          </a:p>
          <a:p>
            <a:pPr lvl="1"/>
            <a:r>
              <a:rPr lang="en-US" b="1" dirty="0">
                <a:solidFill>
                  <a:schemeClr val="accent1"/>
                </a:solidFill>
                <a:cs typeface="Arial" panose="020B0604020202020204" pitchFamily="34" charset="0"/>
              </a:rPr>
              <a:t>Cholangitis</a:t>
            </a:r>
            <a:r>
              <a:rPr lang="en-US" b="1" dirty="0">
                <a:cs typeface="Arial" panose="020B0604020202020204" pitchFamily="34" charset="0"/>
              </a:rPr>
              <a:t>:</a:t>
            </a:r>
            <a:r>
              <a:rPr lang="en-US" dirty="0">
                <a:cs typeface="Arial" panose="020B0604020202020204" pitchFamily="34" charset="0"/>
              </a:rPr>
              <a:t> antibiotics </a:t>
            </a:r>
          </a:p>
          <a:p>
            <a:endParaRPr lang="en-US" dirty="0">
              <a:cs typeface="Arial" panose="020B0604020202020204" pitchFamily="34" charset="0"/>
            </a:endParaRPr>
          </a:p>
          <a:p>
            <a:endParaRPr lang="en-US" dirty="0">
              <a:cs typeface="Arial" panose="020B0604020202020204" pitchFamily="34" charset="0"/>
            </a:endParaRPr>
          </a:p>
          <a:p>
            <a:r>
              <a:rPr lang="en-US" dirty="0">
                <a:cs typeface="Arial" panose="020B0604020202020204" pitchFamily="34" charset="0"/>
              </a:rPr>
              <a:t>Response rates are high</a:t>
            </a:r>
          </a:p>
          <a:p>
            <a:pPr lvl="1"/>
            <a:r>
              <a:rPr lang="en-US" b="1" dirty="0">
                <a:solidFill>
                  <a:schemeClr val="accent1"/>
                </a:solidFill>
                <a:cs typeface="Arial" panose="020B0604020202020204" pitchFamily="34" charset="0"/>
              </a:rPr>
              <a:t>63%</a:t>
            </a:r>
            <a:r>
              <a:rPr lang="en-US" dirty="0">
                <a:cs typeface="Arial" panose="020B0604020202020204" pitchFamily="34" charset="0"/>
              </a:rPr>
              <a:t> show a complete response</a:t>
            </a:r>
          </a:p>
          <a:p>
            <a:pPr lvl="1"/>
            <a:r>
              <a:rPr lang="en-US" b="1" dirty="0">
                <a:solidFill>
                  <a:schemeClr val="accent1"/>
                </a:solidFill>
                <a:cs typeface="Arial" panose="020B0604020202020204" pitchFamily="34" charset="0"/>
              </a:rPr>
              <a:t>21%</a:t>
            </a:r>
            <a:r>
              <a:rPr lang="en-US" dirty="0">
                <a:cs typeface="Arial" panose="020B0604020202020204" pitchFamily="34" charset="0"/>
              </a:rPr>
              <a:t> show a partial response </a:t>
            </a:r>
          </a:p>
        </p:txBody>
      </p:sp>
      <p:pic>
        <p:nvPicPr>
          <p:cNvPr id="6" name="Picture 5">
            <a:hlinkClick r:id="rId3" action="ppaction://hlinksldjump"/>
            <a:extLst>
              <a:ext uri="{FF2B5EF4-FFF2-40B4-BE49-F238E27FC236}">
                <a16:creationId xmlns:a16="http://schemas.microsoft.com/office/drawing/2014/main" id="{B5D39D06-CF1F-44B2-A9DA-7CF132C95B42}"/>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
        <p:nvSpPr>
          <p:cNvPr id="14" name="Rectangle 13">
            <a:extLst>
              <a:ext uri="{FF2B5EF4-FFF2-40B4-BE49-F238E27FC236}">
                <a16:creationId xmlns:a16="http://schemas.microsoft.com/office/drawing/2014/main" id="{61DF9831-5F9A-4317-A4F9-A898C06FB9D2}"/>
              </a:ext>
            </a:extLst>
          </p:cNvPr>
          <p:cNvSpPr/>
          <p:nvPr/>
        </p:nvSpPr>
        <p:spPr>
          <a:xfrm>
            <a:off x="4972050" y="4152130"/>
            <a:ext cx="3780138" cy="1512000"/>
          </a:xfrm>
          <a:prstGeom prst="rect">
            <a:avLst/>
          </a:prstGeom>
          <a:solidFill>
            <a:srgbClr val="7DCBEB">
              <a:alpha val="60000"/>
            </a:srgb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accent1"/>
                </a:solidFill>
              </a:rPr>
              <a:t>An intensive approach to symptomatic liver VMs is warranted</a:t>
            </a:r>
          </a:p>
          <a:p>
            <a:pPr algn="ctr"/>
            <a:endParaRPr lang="en-GB" dirty="0">
              <a:solidFill>
                <a:schemeClr val="accent1"/>
              </a:solidFill>
            </a:endParaRPr>
          </a:p>
          <a:p>
            <a:pPr algn="ctr"/>
            <a:r>
              <a:rPr lang="en-GB" dirty="0">
                <a:solidFill>
                  <a:schemeClr val="accent1"/>
                </a:solidFill>
              </a:rPr>
              <a:t>A cautious approach to major remedies is required</a:t>
            </a:r>
          </a:p>
        </p:txBody>
      </p:sp>
      <p:sp>
        <p:nvSpPr>
          <p:cNvPr id="4" name="Right Arrow 3"/>
          <p:cNvSpPr/>
          <p:nvPr/>
        </p:nvSpPr>
        <p:spPr>
          <a:xfrm>
            <a:off x="4498074" y="4665241"/>
            <a:ext cx="400050" cy="5815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455024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rmAutofit fontScale="90000"/>
          </a:bodyPr>
          <a:lstStyle/>
          <a:p>
            <a:r>
              <a:rPr lang="fr-FR" dirty="0" err="1"/>
              <a:t>Hepatic</a:t>
            </a:r>
            <a:r>
              <a:rPr lang="fr-FR" dirty="0"/>
              <a:t> </a:t>
            </a:r>
            <a:r>
              <a:rPr lang="fr-FR" dirty="0" err="1"/>
              <a:t>vascular</a:t>
            </a:r>
            <a:r>
              <a:rPr lang="fr-FR" dirty="0"/>
              <a:t> malformations in HHT:</a:t>
            </a:r>
            <a:br>
              <a:rPr lang="fr-FR" dirty="0"/>
            </a:br>
            <a:r>
              <a:rPr lang="fr-FR" dirty="0"/>
              <a:t>Major </a:t>
            </a:r>
            <a:r>
              <a:rPr lang="fr-FR" dirty="0" err="1"/>
              <a:t>remedies</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*Grade of evidence B, Grade of recommendation 1</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C56F607B-ABCA-4198-9580-A1F3D3636111}"/>
              </a:ext>
            </a:extLst>
          </p:cNvPr>
          <p:cNvSpPr>
            <a:spLocks noGrp="1"/>
          </p:cNvSpPr>
          <p:nvPr>
            <p:ph sz="half" idx="1"/>
          </p:nvPr>
        </p:nvSpPr>
        <p:spPr>
          <a:xfrm>
            <a:off x="319314" y="1340768"/>
            <a:ext cx="8506800" cy="5010602"/>
          </a:xfrm>
        </p:spPr>
        <p:txBody>
          <a:bodyPr>
            <a:spAutoFit/>
          </a:bodyPr>
          <a:lstStyle/>
          <a:p>
            <a:r>
              <a:rPr lang="en-GB" dirty="0"/>
              <a:t>Invasive therapies for liver involvement should only be considered</a:t>
            </a:r>
            <a:br>
              <a:rPr lang="en-GB" dirty="0"/>
            </a:br>
            <a:r>
              <a:rPr lang="en-GB" dirty="0"/>
              <a:t>in HHT patients not responding to intensive medical therapy*</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HOCF is the predominant complication of</a:t>
            </a:r>
            <a:r>
              <a:rPr lang="en-GB" dirty="0"/>
              <a:t> HHT </a:t>
            </a:r>
          </a:p>
          <a:p>
            <a:pPr lvl="1"/>
            <a:r>
              <a:rPr lang="en-US" dirty="0"/>
              <a:t>HOCF and complicated PH each account for ~50% hepatic</a:t>
            </a:r>
            <a:br>
              <a:rPr lang="en-US" dirty="0"/>
            </a:br>
            <a:r>
              <a:rPr lang="en-US" dirty="0"/>
              <a:t>VM-associated deaths</a:t>
            </a:r>
            <a:endParaRPr lang="en-GB" dirty="0">
              <a:cs typeface="Arial" panose="020B0604020202020204" pitchFamily="34" charset="0"/>
            </a:endParaRPr>
          </a:p>
        </p:txBody>
      </p:sp>
      <p:pic>
        <p:nvPicPr>
          <p:cNvPr id="6" name="Picture 5">
            <a:hlinkClick r:id="rId3" action="ppaction://hlinksldjump"/>
            <a:extLst>
              <a:ext uri="{FF2B5EF4-FFF2-40B4-BE49-F238E27FC236}">
                <a16:creationId xmlns:a16="http://schemas.microsoft.com/office/drawing/2014/main" id="{3C008156-C817-4EB8-A4E9-33B2277B0F8C}"/>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43720629-A1B8-44E5-86F8-8E0C415615A6}"/>
              </a:ext>
            </a:extLst>
          </p:cNvPr>
          <p:cNvGraphicFramePr>
            <a:graphicFrameLocks noGrp="1"/>
          </p:cNvGraphicFramePr>
          <p:nvPr>
            <p:extLst>
              <p:ext uri="{D42A27DB-BD31-4B8C-83A1-F6EECF244321}">
                <p14:modId xmlns:p14="http://schemas.microsoft.com/office/powerpoint/2010/main" val="67801268"/>
              </p:ext>
            </p:extLst>
          </p:nvPr>
        </p:nvGraphicFramePr>
        <p:xfrm>
          <a:off x="759771" y="2174875"/>
          <a:ext cx="7304729" cy="301752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Take advice from a team with expertise in HHT before making any decision regarding treatment of liver VMs and, notably, </a:t>
                      </a:r>
                      <a:r>
                        <a:rPr lang="en-US" sz="1400" b="0" i="0" u="none" strike="noStrike" kern="1200" baseline="0" noProof="0" dirty="0" err="1">
                          <a:solidFill>
                            <a:schemeClr val="tx1"/>
                          </a:solidFill>
                          <a:latin typeface="+mn-lt"/>
                          <a:ea typeface="+mn-ea"/>
                          <a:cs typeface="+mn-cs"/>
                        </a:rPr>
                        <a:t>OLTx</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2"/>
                  </a:ext>
                </a:extLst>
              </a:tr>
              <a:tr h="365093">
                <a:tc>
                  <a:txBody>
                    <a:bodyPr/>
                    <a:lstStyle/>
                    <a:p>
                      <a:r>
                        <a:rPr lang="en-US" sz="1400" b="0" i="0" u="none" strike="noStrike" kern="1200" baseline="0" dirty="0">
                          <a:solidFill>
                            <a:schemeClr val="dk1"/>
                          </a:solidFill>
                          <a:latin typeface="+mn-lt"/>
                          <a:ea typeface="+mn-ea"/>
                          <a:cs typeface="+mn-cs"/>
                        </a:rPr>
                        <a:t>Obtain assessment and treatment by a cardiologist for HOCF prior to considering invasive </a:t>
                      </a:r>
                      <a:r>
                        <a:rPr lang="en-GB" sz="1400" b="0" i="0" u="none" strike="noStrike" kern="1200" baseline="0" dirty="0">
                          <a:solidFill>
                            <a:schemeClr val="dk1"/>
                          </a:solidFill>
                          <a:latin typeface="+mn-lt"/>
                          <a:ea typeface="+mn-ea"/>
                          <a:cs typeface="+mn-cs"/>
                        </a:rPr>
                        <a:t>therapy</a:t>
                      </a:r>
                      <a:endParaRPr lang="en-GB" sz="1400" b="1" i="0" u="none" strike="noStrike" kern="1200" baseline="0" noProof="0" dirty="0">
                        <a:solidFill>
                          <a:schemeClr val="tx2"/>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dk1"/>
                          </a:solidFill>
                          <a:latin typeface="+mn-lt"/>
                          <a:ea typeface="+mn-ea"/>
                          <a:cs typeface="+mn-cs"/>
                        </a:rPr>
                        <a:t>Regard </a:t>
                      </a:r>
                      <a:r>
                        <a:rPr lang="en-US" sz="1400" b="0" i="0" u="none" strike="noStrike" kern="1200" baseline="0" noProof="0" dirty="0" err="1">
                          <a:solidFill>
                            <a:schemeClr val="dk1"/>
                          </a:solidFill>
                          <a:latin typeface="+mn-lt"/>
                          <a:ea typeface="+mn-ea"/>
                          <a:cs typeface="+mn-cs"/>
                        </a:rPr>
                        <a:t>transarterial</a:t>
                      </a:r>
                      <a:r>
                        <a:rPr lang="en-US" sz="1400" b="0" i="0" u="none" strike="noStrike" kern="1200" baseline="0" noProof="0" dirty="0">
                          <a:solidFill>
                            <a:schemeClr val="dk1"/>
                          </a:solidFill>
                          <a:latin typeface="+mn-lt"/>
                          <a:ea typeface="+mn-ea"/>
                          <a:cs typeface="+mn-cs"/>
                        </a:rPr>
                        <a:t> embolization of liver VMs as a palliative and risky procedure to be discussed in patients with HOCF or mesenteric angina who are not candidates for </a:t>
                      </a:r>
                      <a:r>
                        <a:rPr lang="en-US" sz="1400" b="0" i="0" u="none" strike="noStrike" kern="1200" baseline="0" noProof="0" dirty="0" err="1">
                          <a:solidFill>
                            <a:schemeClr val="dk1"/>
                          </a:solidFill>
                          <a:latin typeface="+mn-lt"/>
                          <a:ea typeface="+mn-ea"/>
                          <a:cs typeface="+mn-cs"/>
                        </a:rPr>
                        <a:t>OLTx</a:t>
                      </a:r>
                      <a:r>
                        <a:rPr lang="en-US" sz="1400" b="0" i="0" u="none" strike="noStrike" kern="1200" baseline="0" noProof="0" dirty="0">
                          <a:solidFill>
                            <a:schemeClr val="dk1"/>
                          </a:solidFill>
                          <a:latin typeface="+mn-lt"/>
                          <a:ea typeface="+mn-ea"/>
                          <a:cs typeface="+mn-cs"/>
                        </a:rPr>
                        <a:t>. Consider cholangiopathy as a contraindication to </a:t>
                      </a:r>
                      <a:r>
                        <a:rPr lang="en-US" sz="1400" b="0" i="0" u="none" strike="noStrike" kern="1200" baseline="0" noProof="0" dirty="0" err="1">
                          <a:solidFill>
                            <a:schemeClr val="dk1"/>
                          </a:solidFill>
                          <a:latin typeface="+mn-lt"/>
                          <a:ea typeface="+mn-ea"/>
                          <a:cs typeface="+mn-cs"/>
                        </a:rPr>
                        <a:t>transarterial</a:t>
                      </a:r>
                      <a:r>
                        <a:rPr lang="en-US" sz="1400" b="0" i="0" u="none" strike="noStrike" kern="1200" baseline="0" noProof="0" dirty="0">
                          <a:solidFill>
                            <a:schemeClr val="dk1"/>
                          </a:solidFill>
                          <a:latin typeface="+mn-lt"/>
                          <a:ea typeface="+mn-ea"/>
                          <a:cs typeface="+mn-cs"/>
                        </a:rPr>
                        <a:t> embolization</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dk1"/>
                          </a:solidFill>
                          <a:latin typeface="+mn-lt"/>
                          <a:ea typeface="+mn-ea"/>
                          <a:cs typeface="+mn-cs"/>
                        </a:rPr>
                        <a:t>Regard </a:t>
                      </a:r>
                      <a:r>
                        <a:rPr lang="en-US" sz="1400" b="0" i="0" u="none" strike="noStrike" kern="1200" baseline="0" noProof="0" dirty="0" err="1">
                          <a:solidFill>
                            <a:schemeClr val="dk1"/>
                          </a:solidFill>
                          <a:latin typeface="+mn-lt"/>
                          <a:ea typeface="+mn-ea"/>
                          <a:cs typeface="+mn-cs"/>
                        </a:rPr>
                        <a:t>OLTx</a:t>
                      </a:r>
                      <a:r>
                        <a:rPr lang="en-US" sz="1400" b="0" i="0" u="none" strike="noStrike" kern="1200" baseline="0" noProof="0" dirty="0">
                          <a:solidFill>
                            <a:schemeClr val="dk1"/>
                          </a:solidFill>
                          <a:latin typeface="+mn-lt"/>
                          <a:ea typeface="+mn-ea"/>
                          <a:cs typeface="+mn-cs"/>
                        </a:rPr>
                        <a:t> as the only curative treatment for liver VMs, if intractable HOCF or portal hypertension, and urgently, for </a:t>
                      </a:r>
                      <a:r>
                        <a:rPr lang="en-US" sz="1400" b="0" i="0" u="none" strike="noStrike" kern="1200" baseline="0" noProof="0" dirty="0" err="1">
                          <a:solidFill>
                            <a:schemeClr val="dk1"/>
                          </a:solidFill>
                          <a:latin typeface="+mn-lt"/>
                          <a:ea typeface="+mn-ea"/>
                          <a:cs typeface="+mn-cs"/>
                        </a:rPr>
                        <a:t>ischaemic</a:t>
                      </a:r>
                      <a:r>
                        <a:rPr lang="en-US" sz="1400" b="0" i="0" u="none" strike="noStrike" kern="1200" baseline="0" noProof="0" dirty="0">
                          <a:solidFill>
                            <a:schemeClr val="dk1"/>
                          </a:solidFill>
                          <a:latin typeface="+mn-lt"/>
                          <a:ea typeface="+mn-ea"/>
                          <a:cs typeface="+mn-cs"/>
                        </a:rPr>
                        <a:t> bile duct necrosis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F9BA4D32-AA0D-41A1-A6B6-9E3CDF7B8060}"/>
              </a:ext>
            </a:extLst>
          </p:cNvPr>
          <p:cNvGrpSpPr/>
          <p:nvPr/>
        </p:nvGrpSpPr>
        <p:grpSpPr>
          <a:xfrm>
            <a:off x="4339160" y="2174875"/>
            <a:ext cx="3693418" cy="276999"/>
            <a:chOff x="4262958" y="3212976"/>
            <a:chExt cx="3693418" cy="276999"/>
          </a:xfrm>
        </p:grpSpPr>
        <p:sp>
          <p:nvSpPr>
            <p:cNvPr id="10" name="Rectangle 9">
              <a:extLst>
                <a:ext uri="{FF2B5EF4-FFF2-40B4-BE49-F238E27FC236}">
                  <a16:creationId xmlns:a16="http://schemas.microsoft.com/office/drawing/2014/main" id="{9ACBB372-2284-46C5-BF74-C742E77CC6E0}"/>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10625C7F-ACF0-4A38-B848-BA5AB8FB8EBC}"/>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A1A7C44A-A63A-4F38-9EB6-2067AFACCF57}"/>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C5222B54-35D6-4899-9502-85952C77F41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605948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Autofit/>
          </a:bodyPr>
          <a:lstStyle/>
          <a:p>
            <a:r>
              <a:rPr lang="en-US" sz="2800" dirty="0"/>
              <a:t>Sinusoidal obstruction syndrome* </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*Previously known as ‘</a:t>
            </a:r>
            <a:r>
              <a:rPr lang="en-US" dirty="0" err="1"/>
              <a:t>veno</a:t>
            </a:r>
            <a:r>
              <a:rPr lang="en-US" dirty="0"/>
              <a:t>-occlusive disease of the liver’</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a:xfrm>
            <a:off x="319314" y="1340768"/>
            <a:ext cx="8506800" cy="4832092"/>
          </a:xfrm>
        </p:spPr>
        <p:txBody>
          <a:bodyPr>
            <a:spAutoFit/>
          </a:bodyPr>
          <a:lstStyle/>
          <a:p>
            <a:r>
              <a:rPr lang="en-GB" dirty="0"/>
              <a:t>Characterized morphologically by </a:t>
            </a:r>
            <a:r>
              <a:rPr lang="en-US" dirty="0"/>
              <a:t>loss of sinusoidal wall integrity</a:t>
            </a:r>
          </a:p>
          <a:p>
            <a:r>
              <a:rPr lang="en-GB" dirty="0"/>
              <a:t>Well-established complication of </a:t>
            </a:r>
            <a:r>
              <a:rPr lang="en-GB" dirty="0" err="1"/>
              <a:t>myeloablative</a:t>
            </a:r>
            <a:r>
              <a:rPr lang="en-GB" dirty="0"/>
              <a:t> regimens in HSCT</a:t>
            </a:r>
          </a:p>
          <a:p>
            <a:r>
              <a:rPr lang="en-GB" dirty="0"/>
              <a:t>Associated with a large number of drugs and toxins</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r>
              <a:rPr lang="en-GB" dirty="0"/>
              <a:t>Signs and symptoms include</a:t>
            </a:r>
          </a:p>
          <a:p>
            <a:pPr lvl="1"/>
            <a:r>
              <a:rPr lang="en-GB" dirty="0"/>
              <a:t>Weight gain, tender hepatomegaly and jaundice</a:t>
            </a:r>
            <a:endParaRPr lang="en-US" dirty="0"/>
          </a:p>
        </p:txBody>
      </p:sp>
      <p:pic>
        <p:nvPicPr>
          <p:cNvPr id="6" name="Picture 5">
            <a:hlinkClick r:id="rId3" action="ppaction://hlinksldjump"/>
            <a:extLst>
              <a:ext uri="{FF2B5EF4-FFF2-40B4-BE49-F238E27FC236}">
                <a16:creationId xmlns:a16="http://schemas.microsoft.com/office/drawing/2014/main" id="{67E4B51E-A0BE-48EA-9FA8-9FC4F08AD44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66642152"/>
              </p:ext>
            </p:extLst>
          </p:nvPr>
        </p:nvGraphicFramePr>
        <p:xfrm>
          <a:off x="755650" y="2618844"/>
          <a:ext cx="7308850" cy="2651760"/>
        </p:xfrm>
        <a:graphic>
          <a:graphicData uri="http://schemas.openxmlformats.org/drawingml/2006/table">
            <a:tbl>
              <a:tblPr firstRow="1" bandRow="1">
                <a:tableStyleId>{5C22544A-7EE6-4342-B048-85BDC9FD1C3A}</a:tableStyleId>
              </a:tblPr>
              <a:tblGrid>
                <a:gridCol w="3654425">
                  <a:extLst>
                    <a:ext uri="{9D8B030D-6E8A-4147-A177-3AD203B41FA5}">
                      <a16:colId xmlns:a16="http://schemas.microsoft.com/office/drawing/2014/main" val="20000"/>
                    </a:ext>
                  </a:extLst>
                </a:gridCol>
                <a:gridCol w="3654425">
                  <a:extLst>
                    <a:ext uri="{9D8B030D-6E8A-4147-A177-3AD203B41FA5}">
                      <a16:colId xmlns:a16="http://schemas.microsoft.com/office/drawing/2014/main" val="20001"/>
                    </a:ext>
                  </a:extLst>
                </a:gridCol>
              </a:tblGrid>
              <a:tr h="370840">
                <a:tc>
                  <a:txBody>
                    <a:bodyPr/>
                    <a:lstStyle/>
                    <a:p>
                      <a:pPr marL="285750" indent="-285750">
                        <a:buFont typeface="Arial" panose="020B0604020202020204" pitchFamily="34" charset="0"/>
                        <a:buChar char="•"/>
                      </a:pPr>
                      <a:r>
                        <a:rPr lang="en-GB" sz="1400" b="0" dirty="0" err="1">
                          <a:solidFill>
                            <a:schemeClr val="tx1"/>
                          </a:solidFill>
                        </a:rPr>
                        <a:t>Actinomycin</a:t>
                      </a:r>
                      <a:r>
                        <a:rPr lang="en-GB" sz="1400" b="0" dirty="0">
                          <a:solidFill>
                            <a:schemeClr val="tx1"/>
                          </a:solidFill>
                        </a:rPr>
                        <a:t> D</a:t>
                      </a:r>
                    </a:p>
                    <a:p>
                      <a:pPr marL="285750" indent="-285750">
                        <a:buFont typeface="Arial" panose="020B0604020202020204" pitchFamily="34" charset="0"/>
                        <a:buChar char="•"/>
                      </a:pPr>
                      <a:r>
                        <a:rPr lang="en-GB" sz="1400" b="0" dirty="0">
                          <a:solidFill>
                            <a:schemeClr val="tx1"/>
                          </a:solidFill>
                        </a:rPr>
                        <a:t>Azathioprine</a:t>
                      </a:r>
                    </a:p>
                    <a:p>
                      <a:pPr marL="285750" indent="-285750">
                        <a:buFont typeface="Arial" panose="020B0604020202020204" pitchFamily="34" charset="0"/>
                        <a:buChar char="•"/>
                      </a:pPr>
                      <a:r>
                        <a:rPr lang="en-GB" sz="1400" b="0" dirty="0" err="1">
                          <a:solidFill>
                            <a:schemeClr val="tx1"/>
                          </a:solidFill>
                        </a:rPr>
                        <a:t>Busulfan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Carmustine</a:t>
                      </a: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Cytosine </a:t>
                      </a:r>
                      <a:r>
                        <a:rPr lang="en-GB" sz="1400" b="0" dirty="0" err="1">
                          <a:solidFill>
                            <a:schemeClr val="tx1"/>
                          </a:solidFill>
                        </a:rPr>
                        <a:t>arabinoside</a:t>
                      </a:r>
                      <a:endParaRPr lang="en-GB" sz="1400" b="0" dirty="0">
                        <a:solidFill>
                          <a:schemeClr val="tx1"/>
                        </a:solidFill>
                      </a:endParaRPr>
                    </a:p>
                    <a:p>
                      <a:pPr marL="285750" indent="-285750">
                        <a:buFont typeface="Arial" panose="020B0604020202020204" pitchFamily="34" charset="0"/>
                        <a:buChar char="•"/>
                      </a:pPr>
                      <a:r>
                        <a:rPr lang="en-GB" sz="1400" b="0" dirty="0">
                          <a:solidFill>
                            <a:schemeClr val="tx1"/>
                          </a:solidFill>
                        </a:rPr>
                        <a:t>Cyclophosphamide</a:t>
                      </a:r>
                    </a:p>
                    <a:p>
                      <a:pPr marL="285750" indent="-285750">
                        <a:buFont typeface="Arial" panose="020B0604020202020204" pitchFamily="34" charset="0"/>
                        <a:buChar char="•"/>
                      </a:pPr>
                      <a:r>
                        <a:rPr lang="en-GB" sz="1400" b="0" dirty="0" err="1">
                          <a:solidFill>
                            <a:schemeClr val="tx1"/>
                          </a:solidFill>
                        </a:rPr>
                        <a:t>Dacarbazine</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Gemtuzumab</a:t>
                      </a:r>
                      <a:r>
                        <a:rPr lang="en-GB" sz="1400" b="0" dirty="0">
                          <a:solidFill>
                            <a:schemeClr val="tx1"/>
                          </a:solidFill>
                        </a:rPr>
                        <a:t> </a:t>
                      </a:r>
                      <a:r>
                        <a:rPr lang="en-GB" sz="1400" b="0" dirty="0" err="1">
                          <a:solidFill>
                            <a:schemeClr val="tx1"/>
                          </a:solidFill>
                        </a:rPr>
                        <a:t>ozogamicin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Melphalan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Mercaptopurine</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Mitomycin</a:t>
                      </a:r>
                      <a:endParaRPr lang="en-GB" sz="1400" b="0" dirty="0">
                        <a:solidFill>
                          <a:schemeClr val="tx1"/>
                        </a:solidFill>
                      </a:endParaRPr>
                    </a:p>
                    <a:p>
                      <a:pPr marL="285750" indent="-285750">
                        <a:buFont typeface="Arial" panose="020B0604020202020204" pitchFamily="34" charset="0"/>
                        <a:buChar char="•"/>
                      </a:pPr>
                      <a:r>
                        <a:rPr lang="en-GB" sz="1400" b="0" dirty="0" err="1">
                          <a:solidFill>
                            <a:schemeClr val="tx1"/>
                          </a:solidFill>
                        </a:rPr>
                        <a:t>Oxaliplatin</a:t>
                      </a:r>
                      <a:endParaRPr lang="en-GB" sz="14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285750" indent="-285750">
                        <a:buFont typeface="Arial" panose="020B0604020202020204" pitchFamily="34" charset="0"/>
                        <a:buChar char="•"/>
                      </a:pPr>
                      <a:r>
                        <a:rPr lang="en-GB" sz="1400" b="0" dirty="0">
                          <a:solidFill>
                            <a:schemeClr val="tx1"/>
                          </a:solidFill>
                        </a:rPr>
                        <a:t>Pyrrolizidine alkaloids</a:t>
                      </a:r>
                    </a:p>
                    <a:p>
                      <a:pPr marL="285750" indent="-285750">
                        <a:buFont typeface="Arial" panose="020B0604020202020204" pitchFamily="34" charset="0"/>
                        <a:buChar char="•"/>
                      </a:pPr>
                      <a:r>
                        <a:rPr lang="en-GB" sz="1400" b="0" dirty="0">
                          <a:solidFill>
                            <a:schemeClr val="tx1"/>
                          </a:solidFill>
                        </a:rPr>
                        <a:t>Urethane</a:t>
                      </a:r>
                    </a:p>
                    <a:p>
                      <a:pPr marL="285750" indent="-285750">
                        <a:buFont typeface="Arial" panose="020B0604020202020204" pitchFamily="34" charset="0"/>
                        <a:buChar char="•"/>
                      </a:pPr>
                      <a:r>
                        <a:rPr lang="en-GB" sz="1400" b="0" dirty="0">
                          <a:solidFill>
                            <a:schemeClr val="tx1"/>
                          </a:solidFill>
                        </a:rPr>
                        <a:t>Terbinafine</a:t>
                      </a:r>
                    </a:p>
                    <a:p>
                      <a:pPr marL="285750" indent="-285750">
                        <a:buFont typeface="Arial" panose="020B0604020202020204" pitchFamily="34" charset="0"/>
                        <a:buChar char="•"/>
                      </a:pPr>
                      <a:r>
                        <a:rPr lang="en-GB" sz="1400" b="0" dirty="0">
                          <a:solidFill>
                            <a:schemeClr val="tx1"/>
                          </a:solidFill>
                        </a:rPr>
                        <a:t>Traditional herbal remedies</a:t>
                      </a:r>
                    </a:p>
                    <a:p>
                      <a:pPr marL="285750" indent="-285750">
                        <a:buFont typeface="Arial" panose="020B0604020202020204" pitchFamily="34" charset="0"/>
                        <a:buChar char="•"/>
                      </a:pPr>
                      <a:r>
                        <a:rPr lang="en-GB" sz="1400" b="0" dirty="0">
                          <a:solidFill>
                            <a:schemeClr val="tx1"/>
                          </a:solidFill>
                        </a:rPr>
                        <a:t>6-mercaptopurine</a:t>
                      </a:r>
                    </a:p>
                    <a:p>
                      <a:pPr marL="285750" indent="-285750">
                        <a:buFont typeface="Arial" panose="020B0604020202020204" pitchFamily="34" charset="0"/>
                        <a:buChar char="•"/>
                      </a:pPr>
                      <a:r>
                        <a:rPr lang="en-GB" sz="1400" b="0" dirty="0">
                          <a:solidFill>
                            <a:schemeClr val="tx1"/>
                          </a:solidFill>
                        </a:rPr>
                        <a:t>6-thioguanine</a:t>
                      </a:r>
                    </a:p>
                    <a:p>
                      <a:pPr marL="285750" indent="-285750">
                        <a:buFont typeface="Arial" panose="020B0604020202020204" pitchFamily="34" charset="0"/>
                        <a:buChar char="•"/>
                      </a:pPr>
                      <a:r>
                        <a:rPr lang="en-GB" sz="1400" b="0" dirty="0">
                          <a:solidFill>
                            <a:schemeClr val="tx1"/>
                          </a:solidFill>
                        </a:rPr>
                        <a:t>Post-bone marrow transplant</a:t>
                      </a:r>
                    </a:p>
                    <a:p>
                      <a:pPr marL="285750" indent="-285750">
                        <a:buFont typeface="Arial" panose="020B0604020202020204" pitchFamily="34" charset="0"/>
                        <a:buChar char="•"/>
                      </a:pPr>
                      <a:r>
                        <a:rPr lang="en-GB" sz="1400" b="0" dirty="0">
                          <a:solidFill>
                            <a:schemeClr val="tx1"/>
                          </a:solidFill>
                        </a:rPr>
                        <a:t>Total-body irradiation</a:t>
                      </a:r>
                    </a:p>
                    <a:p>
                      <a:pPr marL="285750" indent="-285750">
                        <a:buFont typeface="Arial" panose="020B0604020202020204" pitchFamily="34" charset="0"/>
                        <a:buChar char="•"/>
                      </a:pPr>
                      <a:r>
                        <a:rPr lang="en-GB" sz="1400" b="0" dirty="0">
                          <a:solidFill>
                            <a:schemeClr val="tx1"/>
                          </a:solidFill>
                        </a:rPr>
                        <a:t>Hepatic irradiation (high doses)</a:t>
                      </a:r>
                    </a:p>
                    <a:p>
                      <a:pPr marL="285750" indent="-285750">
                        <a:buFont typeface="Arial" panose="020B0604020202020204" pitchFamily="34" charset="0"/>
                        <a:buChar char="•"/>
                      </a:pPr>
                      <a:r>
                        <a:rPr lang="en-GB" sz="1400" b="0" dirty="0">
                          <a:solidFill>
                            <a:schemeClr val="tx1"/>
                          </a:solidFill>
                        </a:rPr>
                        <a:t>Platelet transfusion containing </a:t>
                      </a:r>
                      <a:br>
                        <a:rPr lang="en-GB" sz="1400" b="0" dirty="0">
                          <a:solidFill>
                            <a:schemeClr val="tx1"/>
                          </a:solidFill>
                        </a:rPr>
                      </a:br>
                      <a:r>
                        <a:rPr lang="en-GB" sz="1400" b="0" dirty="0">
                          <a:solidFill>
                            <a:schemeClr val="tx1"/>
                          </a:solidFill>
                        </a:rPr>
                        <a:t>ABO-incompatible plasma</a:t>
                      </a:r>
                    </a:p>
                    <a:p>
                      <a:endParaRPr lang="en-GB" sz="1400" b="0" dirty="0">
                        <a:solidFill>
                          <a:schemeClr val="tx1"/>
                        </a:solidFill>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979693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Outline</a:t>
            </a:r>
          </a:p>
        </p:txBody>
      </p:sp>
      <p:sp>
        <p:nvSpPr>
          <p:cNvPr id="7" name="Text Placeholder 6"/>
          <p:cNvSpPr>
            <a:spLocks noGrp="1"/>
          </p:cNvSpPr>
          <p:nvPr>
            <p:ph type="body" sz="quarter" idx="10"/>
          </p:nvPr>
        </p:nvSpPr>
        <p:spPr/>
        <p:txBody>
          <a:bodyPr/>
          <a:lstStyle/>
          <a:p>
            <a:r>
              <a:rPr lang="en-GB" dirty="0"/>
              <a:t>EASL CPG VDL. </a:t>
            </a:r>
            <a:r>
              <a:rPr lang="nl-NL" dirty="0"/>
              <a:t>J Hepatol 2016;64:179–202</a:t>
            </a:r>
            <a:endParaRPr lang="en-GB"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843312783"/>
              </p:ext>
            </p:extLst>
          </p:nvPr>
        </p:nvGraphicFramePr>
        <p:xfrm>
          <a:off x="319088" y="1341438"/>
          <a:ext cx="8507412" cy="46212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388546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Autofit/>
          </a:bodyPr>
          <a:lstStyle/>
          <a:p>
            <a:r>
              <a:rPr lang="en-US" sz="2800" dirty="0"/>
              <a:t>Sinusoidal obstruction syndrome: Diagnosis </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a:xfrm>
            <a:off x="4925" y="6479931"/>
            <a:ext cx="7519403" cy="376990"/>
          </a:xfrm>
        </p:spPr>
        <p:txBody>
          <a:bodyPr/>
          <a:lstStyle/>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a:xfrm>
            <a:off x="319314" y="1340768"/>
            <a:ext cx="8506800" cy="4401205"/>
          </a:xfrm>
        </p:spPr>
        <p:txBody>
          <a:bodyPr>
            <a:spAutoFit/>
          </a:bodyPr>
          <a:lstStyle/>
          <a:p>
            <a:r>
              <a:rPr lang="en-US" dirty="0"/>
              <a:t>Lack of specific clinical signs or serological diagnostic tools makes recognition of SOS challenging</a:t>
            </a:r>
          </a:p>
          <a:p>
            <a:pPr lvl="1"/>
            <a:r>
              <a:rPr lang="en-US" dirty="0"/>
              <a:t>Diagnosis is based on a high index of clinical suspicion</a:t>
            </a:r>
          </a:p>
          <a:p>
            <a:pPr lvl="1"/>
            <a:r>
              <a:rPr lang="en-US" dirty="0"/>
              <a:t>After exclusion of potential mimicking causes</a:t>
            </a:r>
          </a:p>
          <a:p>
            <a:pPr lvl="2"/>
            <a:r>
              <a:rPr lang="en-GB" dirty="0"/>
              <a:t>Acute liver graft versus host disease (</a:t>
            </a:r>
            <a:r>
              <a:rPr lang="en-GB" dirty="0" err="1"/>
              <a:t>GvHD</a:t>
            </a:r>
            <a:r>
              <a:rPr lang="en-GB" dirty="0"/>
              <a:t>)</a:t>
            </a:r>
          </a:p>
          <a:p>
            <a:pPr lvl="2"/>
            <a:r>
              <a:rPr lang="en-GB" dirty="0"/>
              <a:t>Liver infections (virus, fungi)</a:t>
            </a:r>
          </a:p>
          <a:p>
            <a:pPr lvl="2"/>
            <a:r>
              <a:rPr lang="en-GB" dirty="0"/>
              <a:t>Sepsis associated with cholestasis</a:t>
            </a:r>
          </a:p>
          <a:p>
            <a:pPr lvl="2"/>
            <a:r>
              <a:rPr lang="en-GB" dirty="0"/>
              <a:t>Other drug-induced liver diseases</a:t>
            </a:r>
          </a:p>
          <a:p>
            <a:pPr lvl="2"/>
            <a:r>
              <a:rPr lang="en-GB" dirty="0"/>
              <a:t>Cardiac diseases</a:t>
            </a:r>
          </a:p>
          <a:p>
            <a:pPr lvl="2"/>
            <a:r>
              <a:rPr lang="en-GB" dirty="0"/>
              <a:t>Other causes of ascites</a:t>
            </a:r>
          </a:p>
          <a:p>
            <a:pPr lvl="2"/>
            <a:r>
              <a:rPr lang="en-GB" dirty="0"/>
              <a:t>Parenteral nutrition</a:t>
            </a:r>
          </a:p>
          <a:p>
            <a:pPr lvl="2"/>
            <a:r>
              <a:rPr lang="en-GB" dirty="0"/>
              <a:t>Haemolysis</a:t>
            </a:r>
          </a:p>
          <a:p>
            <a:pPr lvl="2"/>
            <a:r>
              <a:rPr lang="en-GB" dirty="0"/>
              <a:t>Renal failure</a:t>
            </a:r>
          </a:p>
          <a:p>
            <a:pPr lvl="2"/>
            <a:endParaRPr lang="en-US" dirty="0"/>
          </a:p>
        </p:txBody>
      </p:sp>
      <p:pic>
        <p:nvPicPr>
          <p:cNvPr id="6" name="Picture 5">
            <a:hlinkClick r:id="rId3" action="ppaction://hlinksldjump"/>
            <a:extLst>
              <a:ext uri="{FF2B5EF4-FFF2-40B4-BE49-F238E27FC236}">
                <a16:creationId xmlns:a16="http://schemas.microsoft.com/office/drawing/2014/main" id="{67E4B51E-A0BE-48EA-9FA8-9FC4F08AD44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924935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Autofit/>
          </a:bodyPr>
          <a:lstStyle/>
          <a:p>
            <a:r>
              <a:rPr lang="en-US" sz="2800" dirty="0"/>
              <a:t>Sinusoidal obstruction syndrome: Diagnosis </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endParaRPr lang="en-US" dirty="0"/>
          </a:p>
          <a:p>
            <a:r>
              <a:rPr lang="en-GB" dirty="0"/>
              <a:t>*Including </a:t>
            </a:r>
            <a:r>
              <a:rPr lang="en-US" dirty="0"/>
              <a:t>sepsis, other types of drug toxicity and graft versus host disease </a:t>
            </a:r>
            <a:endParaRPr lang="en-GB" dirty="0"/>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a:xfrm>
            <a:off x="319314" y="1340768"/>
            <a:ext cx="8506800" cy="1372683"/>
          </a:xfrm>
        </p:spPr>
        <p:txBody>
          <a:bodyPr>
            <a:spAutoFit/>
          </a:bodyPr>
          <a:lstStyle/>
          <a:p>
            <a:r>
              <a:rPr lang="en-US" dirty="0"/>
              <a:t>Lack of specific clinical signs or serological diagnostic tools makes recognition of SOS challenging</a:t>
            </a:r>
          </a:p>
          <a:p>
            <a:pPr lvl="1"/>
            <a:r>
              <a:rPr lang="en-US" dirty="0"/>
              <a:t>Diagnosis is based on a high index of clinical suspicion</a:t>
            </a:r>
          </a:p>
          <a:p>
            <a:pPr lvl="1"/>
            <a:r>
              <a:rPr lang="en-US" dirty="0"/>
              <a:t>After exclusion of potential mimicking causes</a:t>
            </a:r>
          </a:p>
        </p:txBody>
      </p:sp>
      <p:pic>
        <p:nvPicPr>
          <p:cNvPr id="6" name="Picture 5">
            <a:hlinkClick r:id="rId3" action="ppaction://hlinksldjump"/>
            <a:extLst>
              <a:ext uri="{FF2B5EF4-FFF2-40B4-BE49-F238E27FC236}">
                <a16:creationId xmlns:a16="http://schemas.microsoft.com/office/drawing/2014/main" id="{67E4B51E-A0BE-48EA-9FA8-9FC4F08AD44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15" name="Table 14">
            <a:extLst>
              <a:ext uri="{FF2B5EF4-FFF2-40B4-BE49-F238E27FC236}">
                <a16:creationId xmlns:a16="http://schemas.microsoft.com/office/drawing/2014/main" id="{D55E9E85-50B8-41FE-9372-3EBC46424688}"/>
              </a:ext>
            </a:extLst>
          </p:cNvPr>
          <p:cNvGraphicFramePr>
            <a:graphicFrameLocks noGrp="1"/>
          </p:cNvGraphicFramePr>
          <p:nvPr>
            <p:extLst>
              <p:ext uri="{D42A27DB-BD31-4B8C-83A1-F6EECF244321}">
                <p14:modId xmlns:p14="http://schemas.microsoft.com/office/powerpoint/2010/main" val="1910170012"/>
              </p:ext>
            </p:extLst>
          </p:nvPr>
        </p:nvGraphicFramePr>
        <p:xfrm>
          <a:off x="759771" y="2910840"/>
          <a:ext cx="7304729" cy="249936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r>
                        <a:rPr lang="en-GB" sz="1400" b="0" kern="1200" noProof="0" dirty="0">
                          <a:solidFill>
                            <a:schemeClr val="tx1"/>
                          </a:solidFill>
                          <a:latin typeface="+mn-lt"/>
                          <a:ea typeface="+mn-ea"/>
                          <a:cs typeface="Arial" panose="020B0604020202020204" pitchFamily="34" charset="0"/>
                        </a:rPr>
                        <a:t>Consider a diagnosis of SOS whenever liver disease occurs in patients with HSCT, cancer chemotherapy, immunosuppression in solid organ transplantation or IBD</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indent="0">
                        <a:buFont typeface="Arial" panose="020B0604020202020204" pitchFamily="34" charset="0"/>
                        <a:buNone/>
                      </a:pPr>
                      <a:r>
                        <a:rPr lang="en-US" sz="1400" b="0" i="0" u="none" strike="noStrike" kern="1200" baseline="0" noProof="0" dirty="0">
                          <a:solidFill>
                            <a:schemeClr val="tx1"/>
                          </a:solidFill>
                          <a:latin typeface="+mn-lt"/>
                          <a:ea typeface="+mn-ea"/>
                          <a:cs typeface="+mn-cs"/>
                        </a:rPr>
                        <a:t>Consider SOS in patients with weight gain, associated with or without ascites, tender hepatomegaly and jaundice. Exclude other common causes of these symptoms*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indent="0">
                        <a:buFont typeface="Arial" panose="020B0604020202020204" pitchFamily="34" charset="0"/>
                        <a:buNone/>
                      </a:pPr>
                      <a:r>
                        <a:rPr lang="en-US" sz="1400" b="0" i="0" u="none" strike="noStrike" kern="1200" baseline="0" noProof="0" dirty="0">
                          <a:solidFill>
                            <a:schemeClr val="tx1"/>
                          </a:solidFill>
                          <a:latin typeface="+mn-lt"/>
                          <a:ea typeface="+mn-ea"/>
                          <a:cs typeface="+mn-cs"/>
                        </a:rPr>
                        <a:t>In patients who do not meet clinical criteria of SOS or when other diagnoses have to be excluded, use </a:t>
                      </a:r>
                      <a:r>
                        <a:rPr lang="en-US" sz="1400" b="0" i="0" u="none" strike="noStrike" kern="1200" baseline="0" noProof="0" dirty="0" err="1">
                          <a:solidFill>
                            <a:schemeClr val="tx1"/>
                          </a:solidFill>
                          <a:latin typeface="+mn-lt"/>
                          <a:ea typeface="+mn-ea"/>
                          <a:cs typeface="+mn-cs"/>
                        </a:rPr>
                        <a:t>transjugular</a:t>
                      </a:r>
                      <a:r>
                        <a:rPr lang="en-US" sz="1400" b="0" i="0" u="none" strike="noStrike" kern="1200" baseline="0" noProof="0" dirty="0">
                          <a:solidFill>
                            <a:schemeClr val="tx1"/>
                          </a:solidFill>
                          <a:latin typeface="+mn-lt"/>
                          <a:ea typeface="+mn-ea"/>
                          <a:cs typeface="+mn-cs"/>
                        </a:rPr>
                        <a:t> liver biopsy, and </a:t>
                      </a:r>
                      <a:r>
                        <a:rPr lang="en-US" sz="1400" b="0" i="0" u="none" strike="noStrike" kern="1200" baseline="0" noProof="0" dirty="0" err="1">
                          <a:solidFill>
                            <a:schemeClr val="tx1"/>
                          </a:solidFill>
                          <a:latin typeface="+mn-lt"/>
                          <a:ea typeface="+mn-ea"/>
                          <a:cs typeface="+mn-cs"/>
                        </a:rPr>
                        <a:t>haemodynamic</a:t>
                      </a:r>
                      <a:r>
                        <a:rPr lang="en-US" sz="1400" b="0" i="0" u="none" strike="noStrike" kern="1200" baseline="0" noProof="0" dirty="0">
                          <a:solidFill>
                            <a:schemeClr val="tx1"/>
                          </a:solidFill>
                          <a:latin typeface="+mn-lt"/>
                          <a:ea typeface="+mn-ea"/>
                          <a:cs typeface="+mn-cs"/>
                        </a:rPr>
                        <a:t> evaluation</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16" name="Group 15">
            <a:extLst>
              <a:ext uri="{FF2B5EF4-FFF2-40B4-BE49-F238E27FC236}">
                <a16:creationId xmlns:a16="http://schemas.microsoft.com/office/drawing/2014/main" id="{C907F647-3A99-46E5-AF04-F664091410B2}"/>
              </a:ext>
            </a:extLst>
          </p:cNvPr>
          <p:cNvGrpSpPr/>
          <p:nvPr/>
        </p:nvGrpSpPr>
        <p:grpSpPr>
          <a:xfrm>
            <a:off x="4339160" y="2910840"/>
            <a:ext cx="3693418" cy="276999"/>
            <a:chOff x="4262958" y="3212976"/>
            <a:chExt cx="3693418" cy="276999"/>
          </a:xfrm>
        </p:grpSpPr>
        <p:sp>
          <p:nvSpPr>
            <p:cNvPr id="17" name="Rectangle 16">
              <a:extLst>
                <a:ext uri="{FF2B5EF4-FFF2-40B4-BE49-F238E27FC236}">
                  <a16:creationId xmlns:a16="http://schemas.microsoft.com/office/drawing/2014/main" id="{627AC48C-FEED-440E-A7C5-B3E264D3C595}"/>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3C76A708-89C8-4EB5-929E-72D288E4629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DC6416DB-A512-492B-8DC0-6B198A3FC4BC}"/>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6D31BA7D-A949-40EE-81EF-14CCCD81FDB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8765862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1CFC3-86B4-4A07-B63E-332BBEAB032D}"/>
              </a:ext>
            </a:extLst>
          </p:cNvPr>
          <p:cNvSpPr>
            <a:spLocks noGrp="1"/>
          </p:cNvSpPr>
          <p:nvPr>
            <p:ph type="title"/>
          </p:nvPr>
        </p:nvSpPr>
        <p:spPr/>
        <p:txBody>
          <a:bodyPr>
            <a:noAutofit/>
          </a:bodyPr>
          <a:lstStyle/>
          <a:p>
            <a:r>
              <a:rPr lang="en-US" sz="2800" dirty="0"/>
              <a:t>SOS: Prophylaxis and treatment </a:t>
            </a:r>
            <a:endParaRPr lang="en-GB" sz="2800" dirty="0"/>
          </a:p>
        </p:txBody>
      </p:sp>
      <p:sp>
        <p:nvSpPr>
          <p:cNvPr id="3" name="Text Placeholder 2">
            <a:extLst>
              <a:ext uri="{FF2B5EF4-FFF2-40B4-BE49-F238E27FC236}">
                <a16:creationId xmlns:a16="http://schemas.microsoft.com/office/drawing/2014/main" id="{E4F83658-5E31-4C96-8D6D-44B0255A3CE9}"/>
              </a:ext>
            </a:extLst>
          </p:cNvPr>
          <p:cNvSpPr>
            <a:spLocks noGrp="1"/>
          </p:cNvSpPr>
          <p:nvPr>
            <p:ph type="body" sz="quarter" idx="10"/>
          </p:nvPr>
        </p:nvSpPr>
        <p:spPr/>
        <p:txBody>
          <a:bodyPr/>
          <a:lstStyle/>
          <a:p>
            <a:r>
              <a:rPr lang="en-GB" dirty="0"/>
              <a:t>*In the context of solid cancer treatment  (in particular colorectal liver metastasis)</a:t>
            </a:r>
          </a:p>
          <a:p>
            <a:r>
              <a:rPr lang="en-GB" dirty="0"/>
              <a:t>EASL CPG VDL. </a:t>
            </a:r>
            <a:r>
              <a:rPr lang="nl-NL" dirty="0"/>
              <a:t>J Hepatol 2016;64:179–202</a:t>
            </a:r>
            <a:endParaRPr lang="en-GB" dirty="0"/>
          </a:p>
        </p:txBody>
      </p:sp>
      <p:sp>
        <p:nvSpPr>
          <p:cNvPr id="5" name="Content Placeholder 3">
            <a:extLst>
              <a:ext uri="{FF2B5EF4-FFF2-40B4-BE49-F238E27FC236}">
                <a16:creationId xmlns:a16="http://schemas.microsoft.com/office/drawing/2014/main" id="{EFA53898-87C2-4C6F-A7E2-008F9FE72718}"/>
              </a:ext>
            </a:extLst>
          </p:cNvPr>
          <p:cNvSpPr>
            <a:spLocks noGrp="1"/>
          </p:cNvSpPr>
          <p:nvPr>
            <p:ph sz="half" idx="1"/>
          </p:nvPr>
        </p:nvSpPr>
        <p:spPr>
          <a:xfrm>
            <a:off x="319314" y="1340768"/>
            <a:ext cx="8506800" cy="2283702"/>
          </a:xfrm>
        </p:spPr>
        <p:txBody>
          <a:bodyPr>
            <a:spAutoFit/>
          </a:bodyPr>
          <a:lstStyle/>
          <a:p>
            <a:r>
              <a:rPr lang="en-GB" dirty="0"/>
              <a:t>Recognition of risk factors is helpful to prevent SOS</a:t>
            </a:r>
          </a:p>
          <a:p>
            <a:pPr lvl="1"/>
            <a:r>
              <a:rPr lang="en-GB" dirty="0">
                <a:solidFill>
                  <a:schemeClr val="dk1"/>
                </a:solidFill>
              </a:rPr>
              <a:t>Pre-existing liver disease</a:t>
            </a:r>
          </a:p>
          <a:p>
            <a:pPr lvl="1"/>
            <a:r>
              <a:rPr lang="en-GB" dirty="0">
                <a:solidFill>
                  <a:schemeClr val="dk1"/>
                </a:solidFill>
              </a:rPr>
              <a:t>Previous SOS</a:t>
            </a:r>
          </a:p>
          <a:p>
            <a:pPr lvl="1"/>
            <a:r>
              <a:rPr lang="en-GB" dirty="0">
                <a:solidFill>
                  <a:schemeClr val="dk1"/>
                </a:solidFill>
              </a:rPr>
              <a:t>Type of regimen</a:t>
            </a:r>
          </a:p>
          <a:p>
            <a:pPr lvl="1"/>
            <a:r>
              <a:rPr lang="en-GB" dirty="0">
                <a:solidFill>
                  <a:schemeClr val="dk1"/>
                </a:solidFill>
              </a:rPr>
              <a:t>Abnormal pre-operative GGT, age, female sex, </a:t>
            </a:r>
            <a:r>
              <a:rPr lang="en-GB" dirty="0" err="1">
                <a:solidFill>
                  <a:schemeClr val="dk1"/>
                </a:solidFill>
              </a:rPr>
              <a:t>indocyanin</a:t>
            </a:r>
            <a:r>
              <a:rPr lang="en-GB" dirty="0">
                <a:solidFill>
                  <a:schemeClr val="dk1"/>
                </a:solidFill>
              </a:rPr>
              <a:t> green</a:t>
            </a:r>
            <a:br>
              <a:rPr lang="en-GB" dirty="0">
                <a:solidFill>
                  <a:schemeClr val="dk1"/>
                </a:solidFill>
              </a:rPr>
            </a:br>
            <a:r>
              <a:rPr lang="en-GB" dirty="0">
                <a:solidFill>
                  <a:schemeClr val="dk1"/>
                </a:solidFill>
              </a:rPr>
              <a:t>retention rate at 15 minutes, cycles of chemotherapy, and a short interval between the end of chemotherapy and surgical liver resection*</a:t>
            </a:r>
          </a:p>
        </p:txBody>
      </p:sp>
      <p:pic>
        <p:nvPicPr>
          <p:cNvPr id="6" name="Picture 5">
            <a:hlinkClick r:id="rId3" action="ppaction://hlinksldjump"/>
            <a:extLst>
              <a:ext uri="{FF2B5EF4-FFF2-40B4-BE49-F238E27FC236}">
                <a16:creationId xmlns:a16="http://schemas.microsoft.com/office/drawing/2014/main" id="{55FEC276-689B-4FC5-81DA-F65AABDAF5EE}"/>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7" name="Table 6">
            <a:extLst>
              <a:ext uri="{FF2B5EF4-FFF2-40B4-BE49-F238E27FC236}">
                <a16:creationId xmlns:a16="http://schemas.microsoft.com/office/drawing/2014/main" id="{6576587C-C755-4A16-A989-57BE50247EAE}"/>
              </a:ext>
            </a:extLst>
          </p:cNvPr>
          <p:cNvGraphicFramePr>
            <a:graphicFrameLocks noGrp="1"/>
          </p:cNvGraphicFramePr>
          <p:nvPr>
            <p:extLst>
              <p:ext uri="{D42A27DB-BD31-4B8C-83A1-F6EECF244321}">
                <p14:modId xmlns:p14="http://schemas.microsoft.com/office/powerpoint/2010/main" val="4110595455"/>
              </p:ext>
            </p:extLst>
          </p:nvPr>
        </p:nvGraphicFramePr>
        <p:xfrm>
          <a:off x="755650" y="3839877"/>
          <a:ext cx="7308850" cy="1782413"/>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noProof="0" dirty="0">
                          <a:solidFill>
                            <a:schemeClr val="dk1"/>
                          </a:solidFill>
                          <a:latin typeface="+mn-lt"/>
                          <a:ea typeface="+mn-ea"/>
                          <a:cs typeface="+mn-cs"/>
                        </a:rPr>
                        <a:t>Routinely control risk factors for SOS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2219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dk1"/>
                          </a:solidFill>
                          <a:latin typeface="+mn-lt"/>
                          <a:ea typeface="+mn-ea"/>
                          <a:cs typeface="+mn-cs"/>
                        </a:rPr>
                        <a:t>Use defibrotide to prevent SOS in patients undergoing HSCT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i="0" u="none" strike="noStrike" kern="1200" baseline="0" noProof="0" dirty="0">
                          <a:solidFill>
                            <a:schemeClr val="dk1"/>
                          </a:solidFill>
                          <a:latin typeface="+mn-lt"/>
                          <a:ea typeface="+mn-ea"/>
                          <a:cs typeface="+mn-cs"/>
                        </a:rPr>
                        <a:t>Other means of prophylaxis need further investigation</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dk1"/>
                          </a:solidFill>
                          <a:latin typeface="+mn-lt"/>
                          <a:ea typeface="+mn-ea"/>
                          <a:cs typeface="+mn-cs"/>
                        </a:rPr>
                        <a:t>Use supportive measures for the treatment of complications of established SOS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1</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F72EDF1F-7D30-42E3-9048-E627BA7ABC1A}"/>
              </a:ext>
            </a:extLst>
          </p:cNvPr>
          <p:cNvGrpSpPr/>
          <p:nvPr/>
        </p:nvGrpSpPr>
        <p:grpSpPr>
          <a:xfrm>
            <a:off x="4335039" y="3839877"/>
            <a:ext cx="3693418" cy="276999"/>
            <a:chOff x="4262958" y="3212976"/>
            <a:chExt cx="3693418" cy="276999"/>
          </a:xfrm>
        </p:grpSpPr>
        <p:sp>
          <p:nvSpPr>
            <p:cNvPr id="10" name="Rectangle 9">
              <a:extLst>
                <a:ext uri="{FF2B5EF4-FFF2-40B4-BE49-F238E27FC236}">
                  <a16:creationId xmlns:a16="http://schemas.microsoft.com/office/drawing/2014/main" id="{B9F05562-45C4-47BB-9E8B-CF8F166E250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93A52ED8-0E55-4E3D-B81E-EC96F6532E6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30DB6FD5-32CA-4522-AA93-323A58274451}"/>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AE67F598-A042-4EA6-A2D8-7E74002568F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924809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fontScale="90000"/>
          </a:bodyPr>
          <a:lstStyle/>
          <a:p>
            <a:r>
              <a:rPr lang="en-GB" sz="2800" dirty="0"/>
              <a:t>Cirrhosis as a </a:t>
            </a:r>
            <a:r>
              <a:rPr lang="en-GB" sz="2800" dirty="0" err="1"/>
              <a:t>prothrombotic</a:t>
            </a:r>
            <a:r>
              <a:rPr lang="en-GB" sz="2800" dirty="0"/>
              <a:t> condition:</a:t>
            </a:r>
            <a:br>
              <a:rPr lang="en-GB" sz="2800" dirty="0"/>
            </a:br>
            <a:r>
              <a:rPr lang="en-GB" sz="2800" dirty="0"/>
              <a:t>Portal vein obstruction</a:t>
            </a:r>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a:xfrm>
            <a:off x="4925" y="6092687"/>
            <a:ext cx="7519403" cy="764234"/>
          </a:xfrm>
        </p:spPr>
        <p:txBody>
          <a:bodyPr/>
          <a:lstStyle/>
          <a:p>
            <a:r>
              <a:rPr lang="nl-NL" dirty="0"/>
              <a:t>1. Northup PG, et al. </a:t>
            </a:r>
            <a:r>
              <a:rPr lang="en-GB" dirty="0"/>
              <a:t>Am J Gastroenterol 2006;101:1524–8;</a:t>
            </a:r>
            <a:br>
              <a:rPr lang="en-GB" dirty="0"/>
            </a:br>
            <a:r>
              <a:rPr lang="en-GB" dirty="0"/>
              <a:t>2. </a:t>
            </a:r>
            <a:r>
              <a:rPr lang="en-GB" dirty="0" err="1"/>
              <a:t>Sogaard</a:t>
            </a:r>
            <a:r>
              <a:rPr lang="en-GB" dirty="0"/>
              <a:t> KK, et al. Am J Gastroenterol 2009;104:96–101;</a:t>
            </a:r>
            <a:br>
              <a:rPr lang="en-GB" dirty="0"/>
            </a:br>
            <a:r>
              <a:rPr lang="en-GB" dirty="0"/>
              <a:t>3. Rodriguez-Castro KI, et al. Transplantation 2012;94:1145–53;</a:t>
            </a:r>
            <a:br>
              <a:rPr lang="en-GB" dirty="0"/>
            </a:br>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C1B22356-10D1-4D2B-944A-22B01BD96628}"/>
              </a:ext>
            </a:extLst>
          </p:cNvPr>
          <p:cNvSpPr>
            <a:spLocks noGrp="1"/>
          </p:cNvSpPr>
          <p:nvPr>
            <p:ph sz="half" idx="1"/>
          </p:nvPr>
        </p:nvSpPr>
        <p:spPr/>
        <p:txBody>
          <a:bodyPr>
            <a:spAutoFit/>
          </a:bodyPr>
          <a:lstStyle/>
          <a:p>
            <a:r>
              <a:rPr lang="en-US" dirty="0"/>
              <a:t>Venous thromboembolism, once considered unlikely in cirrhosis, has recently been reported</a:t>
            </a:r>
            <a:r>
              <a:rPr lang="en-US" baseline="30000" dirty="0"/>
              <a:t>1,2</a:t>
            </a:r>
          </a:p>
          <a:p>
            <a:pPr lvl="1"/>
            <a:r>
              <a:rPr lang="en-US" dirty="0"/>
              <a:t>PVT is the most common thrombotic event occurring in cirrhotic </a:t>
            </a:r>
            <a:r>
              <a:rPr lang="en-GB" dirty="0"/>
              <a:t>patients</a:t>
            </a:r>
            <a:r>
              <a:rPr lang="en-GB" baseline="30000" dirty="0"/>
              <a:t>3</a:t>
            </a:r>
            <a:endParaRPr lang="en-US" baseline="30000" dirty="0"/>
          </a:p>
        </p:txBody>
      </p:sp>
      <p:pic>
        <p:nvPicPr>
          <p:cNvPr id="7" name="Picture 6">
            <a:hlinkClick r:id="rId3" action="ppaction://hlinksldjump"/>
            <a:extLst>
              <a:ext uri="{FF2B5EF4-FFF2-40B4-BE49-F238E27FC236}">
                <a16:creationId xmlns:a16="http://schemas.microsoft.com/office/drawing/2014/main" id="{752A328B-3BA8-4DBE-B78E-98140DAE454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8" name="Table 7">
            <a:extLst>
              <a:ext uri="{FF2B5EF4-FFF2-40B4-BE49-F238E27FC236}">
                <a16:creationId xmlns:a16="http://schemas.microsoft.com/office/drawing/2014/main" id="{C3CC70E9-04C9-4876-B1FD-4F0FCFB19E7C}"/>
              </a:ext>
            </a:extLst>
          </p:cNvPr>
          <p:cNvGraphicFramePr>
            <a:graphicFrameLocks noGrp="1"/>
          </p:cNvGraphicFramePr>
          <p:nvPr>
            <p:extLst>
              <p:ext uri="{D42A27DB-BD31-4B8C-83A1-F6EECF244321}">
                <p14:modId xmlns:p14="http://schemas.microsoft.com/office/powerpoint/2010/main" val="3542219061"/>
              </p:ext>
            </p:extLst>
          </p:nvPr>
        </p:nvGraphicFramePr>
        <p:xfrm>
          <a:off x="759771" y="2637559"/>
          <a:ext cx="7304729" cy="214464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90000" marR="90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r>
                        <a:rPr lang="en-US" sz="1400" b="0" kern="1200" noProof="0" dirty="0">
                          <a:solidFill>
                            <a:schemeClr val="tx1"/>
                          </a:solidFill>
                          <a:latin typeface="+mn-lt"/>
                          <a:ea typeface="+mn-ea"/>
                          <a:cs typeface="Arial" panose="020B0604020202020204" pitchFamily="34" charset="0"/>
                        </a:rPr>
                        <a:t>Evaluate portal vein patency in all patients with cirrhosis listed or potential candidates for liver transplantation</a:t>
                      </a:r>
                      <a:endParaRPr lang="en-GB" sz="1400" b="0" kern="1200" noProof="0" dirty="0">
                        <a:solidFill>
                          <a:schemeClr val="tx1"/>
                        </a:solidFill>
                        <a:latin typeface="+mn-lt"/>
                        <a:ea typeface="+mn-ea"/>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indent="0">
                        <a:buFont typeface="Arial" panose="020B0604020202020204" pitchFamily="34" charset="0"/>
                        <a:buNone/>
                      </a:pPr>
                      <a:r>
                        <a:rPr lang="en-US" sz="1400" b="0" i="0" u="none" strike="noStrike" kern="1200" baseline="0" noProof="0" dirty="0">
                          <a:solidFill>
                            <a:schemeClr val="tx1"/>
                          </a:solidFill>
                          <a:latin typeface="+mn-lt"/>
                          <a:ea typeface="+mn-ea"/>
                          <a:cs typeface="+mn-cs"/>
                        </a:rPr>
                        <a:t>Always evaluate the extension of PVT with CT scan or MRI</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pPr marL="0" indent="0">
                        <a:buFont typeface="Arial" panose="020B0604020202020204" pitchFamily="34" charset="0"/>
                        <a:buNone/>
                      </a:pPr>
                      <a:r>
                        <a:rPr lang="en-US" sz="1400" b="0" i="0" u="none" strike="noStrike" kern="1200" baseline="0" noProof="0" dirty="0">
                          <a:solidFill>
                            <a:schemeClr val="tx1"/>
                          </a:solidFill>
                          <a:latin typeface="+mn-lt"/>
                          <a:ea typeface="+mn-ea"/>
                          <a:cs typeface="+mn-cs"/>
                        </a:rPr>
                        <a:t>In patients with underlying HCC, rule out neoplastic PVT by contrast enhanced ultrasound/CT scan/MRI or biopsy of the thrombus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noProof="0" dirty="0">
                          <a:solidFill>
                            <a:schemeClr val="dk1"/>
                          </a:solidFill>
                          <a:latin typeface="+mn-lt"/>
                          <a:ea typeface="+mn-ea"/>
                          <a:cs typeface="+mn-cs"/>
                        </a:rPr>
                        <a:t>Consider screening for underlying genetic </a:t>
                      </a:r>
                      <a:r>
                        <a:rPr lang="en-US" sz="1400" b="0" i="0" u="none" strike="noStrike" kern="1200" baseline="0" noProof="0" dirty="0" err="1">
                          <a:solidFill>
                            <a:schemeClr val="dk1"/>
                          </a:solidFill>
                          <a:latin typeface="+mn-lt"/>
                          <a:ea typeface="+mn-ea"/>
                          <a:cs typeface="+mn-cs"/>
                        </a:rPr>
                        <a:t>thrombophilic</a:t>
                      </a:r>
                      <a:r>
                        <a:rPr lang="en-US" sz="1400" b="0" i="0" u="none" strike="noStrike" kern="1200" baseline="0" noProof="0" dirty="0">
                          <a:solidFill>
                            <a:schemeClr val="dk1"/>
                          </a:solidFill>
                          <a:latin typeface="+mn-lt"/>
                          <a:ea typeface="+mn-ea"/>
                          <a:cs typeface="+mn-cs"/>
                        </a:rPr>
                        <a:t> conditions in patients with PVT and cirrhosis</a:t>
                      </a:r>
                      <a:endParaRPr lang="en-GB" sz="1400" b="0" i="0" u="none" strike="noStrike" kern="1200" baseline="0" noProof="0" dirty="0">
                        <a:solidFill>
                          <a:schemeClr val="dk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n-lt"/>
                          <a:cs typeface="Arial" panose="020B0604020202020204" pitchFamily="34" charset="0"/>
                        </a:rPr>
                        <a:t>B</a:t>
                      </a:r>
                    </a:p>
                  </a:txBody>
                  <a:tcPr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0F2D3849-FA72-43FE-957B-A93EE0A9E308}"/>
              </a:ext>
            </a:extLst>
          </p:cNvPr>
          <p:cNvGrpSpPr/>
          <p:nvPr/>
        </p:nvGrpSpPr>
        <p:grpSpPr>
          <a:xfrm>
            <a:off x="4339160" y="2637559"/>
            <a:ext cx="3693418" cy="276999"/>
            <a:chOff x="4262958" y="3212976"/>
            <a:chExt cx="3693418" cy="276999"/>
          </a:xfrm>
        </p:grpSpPr>
        <p:sp>
          <p:nvSpPr>
            <p:cNvPr id="10" name="Rectangle 9">
              <a:extLst>
                <a:ext uri="{FF2B5EF4-FFF2-40B4-BE49-F238E27FC236}">
                  <a16:creationId xmlns:a16="http://schemas.microsoft.com/office/drawing/2014/main" id="{3B2B85C4-05E2-4404-9DB6-77CA4E00C86E}"/>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B7D7BFDC-BD07-456E-8703-18C7528B99C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02908C8F-18B3-4E98-9D36-E85BE94DE4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04EFE57F-2EF4-4DF6-8D6F-F8AD2FBCFCC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32644665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GB"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US" dirty="0"/>
              <a:t>1. </a:t>
            </a:r>
            <a:r>
              <a:rPr lang="en-US" dirty="0" err="1"/>
              <a:t>Tripodi</a:t>
            </a:r>
            <a:r>
              <a:rPr lang="en-US" dirty="0"/>
              <a:t> A, </a:t>
            </a:r>
            <a:r>
              <a:rPr lang="en-US" dirty="0" err="1"/>
              <a:t>Mannucci</a:t>
            </a:r>
            <a:r>
              <a:rPr lang="en-US" dirty="0"/>
              <a:t> PM. N </a:t>
            </a:r>
            <a:r>
              <a:rPr lang="en-US" dirty="0" err="1"/>
              <a:t>Engl</a:t>
            </a:r>
            <a:r>
              <a:rPr lang="en-US" dirty="0"/>
              <a:t> J </a:t>
            </a:r>
            <a:r>
              <a:rPr lang="en-GB" dirty="0"/>
              <a:t>Med 2011;365:147–56</a:t>
            </a:r>
          </a:p>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FCE23FB6-835B-4333-B659-7C1A698322EC}"/>
              </a:ext>
            </a:extLst>
          </p:cNvPr>
          <p:cNvSpPr>
            <a:spLocks noGrp="1"/>
          </p:cNvSpPr>
          <p:nvPr>
            <p:ph sz="half" idx="1"/>
          </p:nvPr>
        </p:nvSpPr>
        <p:spPr>
          <a:xfrm>
            <a:off x="319314" y="1340768"/>
            <a:ext cx="8506800" cy="1101840"/>
          </a:xfrm>
        </p:spPr>
        <p:txBody>
          <a:bodyPr>
            <a:spAutoFit/>
          </a:bodyPr>
          <a:lstStyle/>
          <a:p>
            <a:r>
              <a:rPr lang="en-US" dirty="0"/>
              <a:t>A procoagulant imbalance is apparent in cirrhotic patients</a:t>
            </a:r>
            <a:r>
              <a:rPr lang="en-US" baseline="30000" dirty="0"/>
              <a:t>1</a:t>
            </a:r>
          </a:p>
          <a:p>
            <a:r>
              <a:rPr lang="en-US" dirty="0"/>
              <a:t>Anticoagulants were contraindicated</a:t>
            </a:r>
          </a:p>
          <a:p>
            <a:pPr lvl="1"/>
            <a:r>
              <a:rPr lang="en-US" dirty="0"/>
              <a:t>Now a possibility in patients with cirrhosis who present with thrombosis</a:t>
            </a:r>
            <a:endParaRPr lang="en-US" dirty="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25092A35-CF33-4368-9FB0-43AE037473A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8" name="Table 7">
            <a:extLst>
              <a:ext uri="{FF2B5EF4-FFF2-40B4-BE49-F238E27FC236}">
                <a16:creationId xmlns:a16="http://schemas.microsoft.com/office/drawing/2014/main" id="{CB64D9A7-9B91-446B-9A53-594D3C1C6843}"/>
              </a:ext>
            </a:extLst>
          </p:cNvPr>
          <p:cNvGraphicFramePr>
            <a:graphicFrameLocks noGrp="1"/>
          </p:cNvGraphicFramePr>
          <p:nvPr>
            <p:extLst>
              <p:ext uri="{D42A27DB-BD31-4B8C-83A1-F6EECF244321}">
                <p14:modId xmlns:p14="http://schemas.microsoft.com/office/powerpoint/2010/main" val="1896425392"/>
              </p:ext>
            </p:extLst>
          </p:nvPr>
        </p:nvGraphicFramePr>
        <p:xfrm>
          <a:off x="755650" y="2712915"/>
          <a:ext cx="7308850" cy="3089520"/>
        </p:xfrm>
        <a:graphic>
          <a:graphicData uri="http://schemas.openxmlformats.org/drawingml/2006/table">
            <a:tbl>
              <a:tblPr firstRow="1" bandRow="1">
                <a:tableStyleId>{5C22544A-7EE6-4342-B048-85BDC9FD1C3A}</a:tableStyleId>
              </a:tblPr>
              <a:tblGrid>
                <a:gridCol w="5572094">
                  <a:extLst>
                    <a:ext uri="{9D8B030D-6E8A-4147-A177-3AD203B41FA5}">
                      <a16:colId xmlns:a16="http://schemas.microsoft.com/office/drawing/2014/main" val="20001"/>
                    </a:ext>
                  </a:extLst>
                </a:gridCol>
                <a:gridCol w="868378">
                  <a:extLst>
                    <a:ext uri="{9D8B030D-6E8A-4147-A177-3AD203B41FA5}">
                      <a16:colId xmlns:a16="http://schemas.microsoft.com/office/drawing/2014/main" val="20002"/>
                    </a:ext>
                  </a:extLst>
                </a:gridCol>
                <a:gridCol w="868378">
                  <a:extLst>
                    <a:ext uri="{9D8B030D-6E8A-4147-A177-3AD203B41FA5}">
                      <a16:colId xmlns:a16="http://schemas.microsoft.com/office/drawing/2014/main" val="20003"/>
                    </a:ext>
                  </a:extLst>
                </a:gridCol>
              </a:tblGrid>
              <a:tr h="107592">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marL="72000" marR="72000" marT="36000" marB="36000"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Anticoagulation must always be started after adequate prophylaxis for gastrointestinal bleeding</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A</a:t>
                      </a:r>
                    </a:p>
                  </a:txBody>
                  <a:tcPr marL="72000" marR="72000"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7DCBEC">
                        <a:alpha val="50000"/>
                      </a:srgbClr>
                    </a:solidFill>
                  </a:tcPr>
                </a:tc>
                <a:extLst>
                  <a:ext uri="{0D108BD9-81ED-4DB2-BD59-A6C34878D82A}">
                    <a16:rowId xmlns:a16="http://schemas.microsoft.com/office/drawing/2014/main" val="10001"/>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Consider anticoagulation at therapeutic dose for at least 6 months</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1</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0003"/>
                  </a:ext>
                </a:extLst>
              </a:tr>
              <a:tr h="195479">
                <a:tc>
                  <a:txBody>
                    <a:bodyPr/>
                    <a:lstStyle/>
                    <a:p>
                      <a:pPr marL="0" indent="0">
                        <a:buFont typeface="Arial" panose="020B0604020202020204" pitchFamily="34" charset="0"/>
                        <a:buNone/>
                      </a:pPr>
                      <a:r>
                        <a:rPr lang="en-US" sz="1400" b="0" i="0" u="none" strike="noStrike" kern="1200" baseline="0" noProof="0" dirty="0">
                          <a:solidFill>
                            <a:schemeClr val="tx1"/>
                          </a:solidFill>
                          <a:latin typeface="+mn-lt"/>
                          <a:ea typeface="+mn-ea"/>
                          <a:cs typeface="+mn-cs"/>
                        </a:rPr>
                        <a:t>In patients with superior mesenteric vein thrombosis, with a past history suggestive of intestinal </a:t>
                      </a:r>
                      <a:r>
                        <a:rPr lang="en-US" sz="1400" b="0" i="0" u="none" strike="noStrike" kern="1200" baseline="0" noProof="0" dirty="0" err="1">
                          <a:solidFill>
                            <a:schemeClr val="tx1"/>
                          </a:solidFill>
                          <a:latin typeface="+mn-lt"/>
                          <a:ea typeface="+mn-ea"/>
                          <a:cs typeface="+mn-cs"/>
                        </a:rPr>
                        <a:t>ischaemia</a:t>
                      </a:r>
                      <a:r>
                        <a:rPr lang="en-US" sz="1400" b="0" i="0" u="none" strike="noStrike" kern="1200" baseline="0" noProof="0" dirty="0">
                          <a:solidFill>
                            <a:schemeClr val="tx1"/>
                          </a:solidFill>
                          <a:latin typeface="+mn-lt"/>
                          <a:ea typeface="+mn-ea"/>
                          <a:cs typeface="+mn-cs"/>
                        </a:rPr>
                        <a:t> or liver transplant candidates, consider lifelong anticoagulation</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C</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1154032"/>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kern="1200" baseline="0" noProof="0" dirty="0">
                          <a:solidFill>
                            <a:schemeClr val="tx1"/>
                          </a:solidFill>
                          <a:latin typeface="+mn-lt"/>
                          <a:ea typeface="+mn-ea"/>
                          <a:cs typeface="+mn-cs"/>
                        </a:rPr>
                        <a:t>Once PVT has been </a:t>
                      </a:r>
                      <a:r>
                        <a:rPr lang="en-US" sz="1400" b="0" i="0" u="none" strike="noStrike" kern="1200" baseline="0" noProof="0" dirty="0" err="1">
                          <a:solidFill>
                            <a:schemeClr val="tx1"/>
                          </a:solidFill>
                          <a:latin typeface="+mn-lt"/>
                          <a:ea typeface="+mn-ea"/>
                          <a:cs typeface="+mn-cs"/>
                        </a:rPr>
                        <a:t>repermeated</a:t>
                      </a:r>
                      <a:r>
                        <a:rPr lang="en-US" sz="1400" b="0" i="0" u="none" strike="noStrike" kern="1200" baseline="0" noProof="0" dirty="0">
                          <a:solidFill>
                            <a:schemeClr val="tx1"/>
                          </a:solidFill>
                          <a:latin typeface="+mn-lt"/>
                          <a:ea typeface="+mn-ea"/>
                          <a:cs typeface="+mn-cs"/>
                        </a:rPr>
                        <a:t>, consider prolonging anticoagulation for some months and until transplant in liver transplant candidates</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solidFill>
                      <a:srgbClr val="7DCBEC">
                        <a:alpha val="50000"/>
                      </a:srgbClr>
                    </a:solidFill>
                  </a:tcPr>
                </a:tc>
                <a:extLst>
                  <a:ext uri="{0D108BD9-81ED-4DB2-BD59-A6C34878D82A}">
                    <a16:rowId xmlns:a16="http://schemas.microsoft.com/office/drawing/2014/main" val="1698354865"/>
                  </a:ext>
                </a:extLst>
              </a:tr>
              <a:tr h="1954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In liver transplant candidates who have progressive PVT not responding to anticoagulation, consider referral for TIPS</a:t>
                      </a:r>
                      <a:endParaRPr lang="en-GB" sz="1400" b="0" i="0" u="none" strike="noStrike" kern="1200" baseline="0" noProof="0" dirty="0">
                        <a:solidFill>
                          <a:schemeClr val="tx1"/>
                        </a:solidFill>
                        <a:latin typeface="+mn-lt"/>
                        <a:ea typeface="+mn-ea"/>
                        <a:cs typeface="+mn-cs"/>
                      </a:endParaRPr>
                    </a:p>
                  </a:txBody>
                  <a:tcPr marL="72000" marR="72000">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b="0" noProof="0" dirty="0">
                          <a:solidFill>
                            <a:schemeClr val="tx1"/>
                          </a:solidFill>
                          <a:latin typeface="+mn-lt"/>
                          <a:cs typeface="Arial" panose="020B0604020202020204" pitchFamily="34" charset="0"/>
                        </a:rPr>
                        <a:t>B</a:t>
                      </a:r>
                    </a:p>
                  </a:txBody>
                  <a:tcPr marL="72000" marR="72000" anchor="ctr">
                    <a:lnL w="6350" cap="flat" cmpd="sng" algn="ctr">
                      <a:noFill/>
                      <a:prstDash val="solid"/>
                      <a:round/>
                      <a:headEnd type="none" w="med" len="med"/>
                      <a:tailEnd type="none" w="med" len="med"/>
                    </a:lnL>
                    <a:lnB w="6350" cap="flat" cmpd="sng" algn="ctr">
                      <a:solidFill>
                        <a:schemeClr val="tx2"/>
                      </a:solidFill>
                      <a:prstDash val="solid"/>
                      <a:round/>
                      <a:headEnd type="none" w="med" len="med"/>
                      <a:tailEnd type="none" w="med" len="med"/>
                    </a:lnB>
                    <a:solidFill>
                      <a:srgbClr val="7DCBEC"/>
                    </a:solidFill>
                  </a:tcPr>
                </a:tc>
                <a:tc>
                  <a:txBody>
                    <a:bodyPr/>
                    <a:lstStyle/>
                    <a:p>
                      <a:pPr algn="ctr"/>
                      <a:r>
                        <a:rPr lang="en-GB" sz="1400" noProof="0" dirty="0">
                          <a:solidFill>
                            <a:schemeClr val="tx1"/>
                          </a:solidFill>
                          <a:latin typeface="+mn-lt"/>
                          <a:cs typeface="Arial" panose="020B0604020202020204" pitchFamily="34" charset="0"/>
                        </a:rPr>
                        <a:t>2</a:t>
                      </a:r>
                    </a:p>
                  </a:txBody>
                  <a:tcPr marL="72000" marR="7200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4"/>
                  </a:ext>
                </a:extLst>
              </a:tr>
            </a:tbl>
          </a:graphicData>
        </a:graphic>
      </p:graphicFrame>
      <p:grpSp>
        <p:nvGrpSpPr>
          <p:cNvPr id="9" name="Group 8">
            <a:extLst>
              <a:ext uri="{FF2B5EF4-FFF2-40B4-BE49-F238E27FC236}">
                <a16:creationId xmlns:a16="http://schemas.microsoft.com/office/drawing/2014/main" id="{36B66552-72BC-45FB-9A98-BB4F8798792B}"/>
              </a:ext>
            </a:extLst>
          </p:cNvPr>
          <p:cNvGrpSpPr/>
          <p:nvPr/>
        </p:nvGrpSpPr>
        <p:grpSpPr>
          <a:xfrm>
            <a:off x="4335039" y="2712915"/>
            <a:ext cx="3693418" cy="276999"/>
            <a:chOff x="4262958" y="3212976"/>
            <a:chExt cx="3693418" cy="276999"/>
          </a:xfrm>
        </p:grpSpPr>
        <p:sp>
          <p:nvSpPr>
            <p:cNvPr id="10" name="Rectangle 9">
              <a:extLst>
                <a:ext uri="{FF2B5EF4-FFF2-40B4-BE49-F238E27FC236}">
                  <a16:creationId xmlns:a16="http://schemas.microsoft.com/office/drawing/2014/main" id="{EBF13670-F530-4DF7-B73C-8A4A4A5F1423}"/>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532F200E-D866-4307-9B4F-66074C36D627}"/>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E1C0EB7C-3444-441D-901E-ACDE174E906E}"/>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14EEBFC2-FC4E-4933-9FB5-8016CF5798E3}"/>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410002769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0AF556B9-0A11-4082-B4F0-BCA251B4BD86}"/>
              </a:ext>
            </a:extLst>
          </p:cNvPr>
          <p:cNvSpPr>
            <a:spLocks noGrp="1"/>
          </p:cNvSpPr>
          <p:nvPr>
            <p:ph sz="half" idx="1"/>
          </p:nvPr>
        </p:nvSpPr>
        <p:spPr/>
        <p:txBody>
          <a:bodyPr>
            <a:spAutoFit/>
          </a:bodyPr>
          <a:lstStyle/>
          <a:p>
            <a:r>
              <a:rPr lang="en-US" dirty="0"/>
              <a:t>Upon binding to antithrombin, unfractionated heparin neutralizes both </a:t>
            </a:r>
            <a:r>
              <a:rPr lang="en-US" dirty="0" err="1"/>
              <a:t>FXa</a:t>
            </a:r>
            <a:r>
              <a:rPr lang="en-US" dirty="0"/>
              <a:t> and thrombin </a:t>
            </a:r>
          </a:p>
          <a:p>
            <a:pPr lvl="1"/>
            <a:r>
              <a:rPr lang="en-US" dirty="0"/>
              <a:t>A major concern on the use of heparins in cirrhosis is the reduction of antithrombin that is a typical feature of patients </a:t>
            </a:r>
            <a:r>
              <a:rPr lang="en-GB" dirty="0"/>
              <a:t>with advanced disease</a:t>
            </a:r>
            <a:endParaRPr lang="en-GB" dirty="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EF89CAD0-CAB6-47B3-BBC9-39C6CDADB383}"/>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13" name="Table 12">
            <a:extLst>
              <a:ext uri="{FF2B5EF4-FFF2-40B4-BE49-F238E27FC236}">
                <a16:creationId xmlns:a16="http://schemas.microsoft.com/office/drawing/2014/main" id="{46104D98-B268-4C0E-A44E-35CDD82CA607}"/>
              </a:ext>
            </a:extLst>
          </p:cNvPr>
          <p:cNvGraphicFramePr>
            <a:graphicFrameLocks noGrp="1"/>
          </p:cNvGraphicFramePr>
          <p:nvPr>
            <p:extLst>
              <p:ext uri="{D42A27DB-BD31-4B8C-83A1-F6EECF244321}">
                <p14:modId xmlns:p14="http://schemas.microsoft.com/office/powerpoint/2010/main" val="3777171938"/>
              </p:ext>
            </p:extLst>
          </p:nvPr>
        </p:nvGraphicFramePr>
        <p:xfrm>
          <a:off x="759771" y="2809240"/>
          <a:ext cx="7304729" cy="252984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Unfractionated heparin should be used with laboratory monitoring with the APTT as the test for dose adjustment and a therapeutic interval aimed at 1.5–2.5 prolongation over the normal value, keeping in mind that the above therapeutic interval may vary between </a:t>
                      </a:r>
                      <a:r>
                        <a:rPr lang="en-US" sz="1400" b="0" i="0" u="none" strike="noStrike" kern="1200" baseline="0" noProof="0" dirty="0" err="1">
                          <a:solidFill>
                            <a:schemeClr val="tx1"/>
                          </a:solidFill>
                          <a:latin typeface="+mn-lt"/>
                          <a:ea typeface="+mn-ea"/>
                          <a:cs typeface="+mn-cs"/>
                        </a:rPr>
                        <a:t>centres</a:t>
                      </a:r>
                      <a:r>
                        <a:rPr lang="en-US" sz="1400" b="0" i="0" u="none" strike="noStrike" kern="1200" baseline="0" noProof="0" dirty="0">
                          <a:solidFill>
                            <a:schemeClr val="tx1"/>
                          </a:solidFill>
                          <a:latin typeface="+mn-lt"/>
                          <a:ea typeface="+mn-ea"/>
                          <a:cs typeface="+mn-cs"/>
                        </a:rPr>
                        <a:t> depending on the reagent being used for testing.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u="none" strike="noStrike" kern="1200" baseline="0" noProof="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An additional problem is that the baseline APTT in cirrhosis is often prolonged beyond normal and therefore unfractionated heparin will probably be under-dosed. For the above reasons unfractionated heparin is probably not indicated in cirrhosis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4" name="Group 13">
            <a:extLst>
              <a:ext uri="{FF2B5EF4-FFF2-40B4-BE49-F238E27FC236}">
                <a16:creationId xmlns:a16="http://schemas.microsoft.com/office/drawing/2014/main" id="{462EAEDD-E768-4F24-BA86-98EDC755987D}"/>
              </a:ext>
            </a:extLst>
          </p:cNvPr>
          <p:cNvGrpSpPr/>
          <p:nvPr/>
        </p:nvGrpSpPr>
        <p:grpSpPr>
          <a:xfrm>
            <a:off x="4339160" y="2809240"/>
            <a:ext cx="3693418" cy="276999"/>
            <a:chOff x="4262958" y="3212976"/>
            <a:chExt cx="3693418" cy="276999"/>
          </a:xfrm>
        </p:grpSpPr>
        <p:sp>
          <p:nvSpPr>
            <p:cNvPr id="15" name="Rectangle 14">
              <a:extLst>
                <a:ext uri="{FF2B5EF4-FFF2-40B4-BE49-F238E27FC236}">
                  <a16:creationId xmlns:a16="http://schemas.microsoft.com/office/drawing/2014/main" id="{530299EF-51CF-4825-8B51-214D1EAC5E4A}"/>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6" name="Rectangle 15">
              <a:extLst>
                <a:ext uri="{FF2B5EF4-FFF2-40B4-BE49-F238E27FC236}">
                  <a16:creationId xmlns:a16="http://schemas.microsoft.com/office/drawing/2014/main" id="{16477EFE-DD5E-43B0-B817-E9C107C2FA18}"/>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7" name="TextBox 16">
              <a:extLst>
                <a:ext uri="{FF2B5EF4-FFF2-40B4-BE49-F238E27FC236}">
                  <a16:creationId xmlns:a16="http://schemas.microsoft.com/office/drawing/2014/main" id="{5D221027-1F4E-4AEC-A894-8B82F1BAC4C4}"/>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8" name="TextBox 17">
              <a:extLst>
                <a:ext uri="{FF2B5EF4-FFF2-40B4-BE49-F238E27FC236}">
                  <a16:creationId xmlns:a16="http://schemas.microsoft.com/office/drawing/2014/main" id="{7DD8FE47-01FC-4B1D-9CC5-B5337EA3538F}"/>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1034491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1. Villa E, et al.</a:t>
            </a:r>
            <a:r>
              <a:rPr lang="en-US" dirty="0"/>
              <a:t> Gastroenterology 2012;143:1253–60</a:t>
            </a:r>
          </a:p>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F2325FFF-BE35-4BD7-B05D-C552E554599D}"/>
              </a:ext>
            </a:extLst>
          </p:cNvPr>
          <p:cNvSpPr>
            <a:spLocks noGrp="1"/>
          </p:cNvSpPr>
          <p:nvPr>
            <p:ph sz="half" idx="1"/>
          </p:nvPr>
        </p:nvSpPr>
        <p:spPr>
          <a:xfrm>
            <a:off x="319314" y="1340768"/>
            <a:ext cx="8506800" cy="1594283"/>
          </a:xfrm>
        </p:spPr>
        <p:txBody>
          <a:bodyPr>
            <a:spAutoFit/>
          </a:bodyPr>
          <a:lstStyle/>
          <a:p>
            <a:r>
              <a:rPr lang="en-GB" dirty="0"/>
              <a:t>Whether fixed or </a:t>
            </a:r>
            <a:r>
              <a:rPr lang="en-US" dirty="0"/>
              <a:t>weight-adjusted LMWH is as effective/safe in patients with liver cirrhosis as in other patients </a:t>
            </a:r>
            <a:r>
              <a:rPr lang="en-GB" dirty="0"/>
              <a:t>is unclear</a:t>
            </a:r>
          </a:p>
          <a:p>
            <a:pPr lvl="1"/>
            <a:r>
              <a:rPr lang="en-US" dirty="0"/>
              <a:t>Only randomized trial so far showed that a fixed prophylactic dose of LMWH, without laboratory monitoring, was effective and safe in preventing </a:t>
            </a:r>
            <a:r>
              <a:rPr lang="en-GB" dirty="0"/>
              <a:t>PVT in cirrhotic patients</a:t>
            </a:r>
            <a:r>
              <a:rPr lang="en-GB" baseline="30000" dirty="0"/>
              <a:t>1</a:t>
            </a:r>
            <a:endParaRPr lang="en-GB" baseline="30000" dirty="0">
              <a:cs typeface="Arial" panose="020B0604020202020204" pitchFamily="34" charset="0"/>
            </a:endParaRPr>
          </a:p>
        </p:txBody>
      </p:sp>
      <p:pic>
        <p:nvPicPr>
          <p:cNvPr id="7" name="Picture 6">
            <a:hlinkClick r:id="rId3" action="ppaction://hlinksldjump"/>
            <a:extLst>
              <a:ext uri="{FF2B5EF4-FFF2-40B4-BE49-F238E27FC236}">
                <a16:creationId xmlns:a16="http://schemas.microsoft.com/office/drawing/2014/main" id="{2A6BFBB9-133E-41C5-90C1-A413554EC277}"/>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8" name="Table 7">
            <a:extLst>
              <a:ext uri="{FF2B5EF4-FFF2-40B4-BE49-F238E27FC236}">
                <a16:creationId xmlns:a16="http://schemas.microsoft.com/office/drawing/2014/main" id="{97768C91-BCA1-4E89-B3B0-A8FC1C1F9F86}"/>
              </a:ext>
            </a:extLst>
          </p:cNvPr>
          <p:cNvGraphicFramePr>
            <a:graphicFrameLocks noGrp="1"/>
          </p:cNvGraphicFramePr>
          <p:nvPr>
            <p:extLst>
              <p:ext uri="{D42A27DB-BD31-4B8C-83A1-F6EECF244321}">
                <p14:modId xmlns:p14="http://schemas.microsoft.com/office/powerpoint/2010/main" val="3134648219"/>
              </p:ext>
            </p:extLst>
          </p:nvPr>
        </p:nvGraphicFramePr>
        <p:xfrm>
          <a:off x="759771" y="3327400"/>
          <a:ext cx="7304729" cy="217932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Low molecular weight heparin should be used at fixed or </a:t>
                      </a:r>
                      <a:br>
                        <a:rPr lang="en-US" sz="1400" b="0" i="0" u="none" strike="noStrike" kern="1200" baseline="0" noProof="0" dirty="0">
                          <a:solidFill>
                            <a:schemeClr val="tx1"/>
                          </a:solidFill>
                          <a:latin typeface="+mn-lt"/>
                          <a:ea typeface="+mn-ea"/>
                          <a:cs typeface="+mn-cs"/>
                        </a:rPr>
                      </a:br>
                      <a:r>
                        <a:rPr lang="en-US" sz="1400" b="0" i="0" u="none" strike="noStrike" kern="1200" baseline="0" noProof="0" dirty="0">
                          <a:solidFill>
                            <a:schemeClr val="tx1"/>
                          </a:solidFill>
                          <a:latin typeface="+mn-lt"/>
                          <a:ea typeface="+mn-ea"/>
                          <a:cs typeface="+mn-cs"/>
                        </a:rPr>
                        <a:t>weight-adjusted dose for prophylaxis or treatment without laboratory monitoring. </a:t>
                      </a: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From the limited experience thus far, the anti-</a:t>
                      </a:r>
                      <a:r>
                        <a:rPr lang="en-US" sz="1400" b="0" i="0" u="none" strike="noStrike" kern="1200" baseline="0" noProof="0" dirty="0" err="1">
                          <a:solidFill>
                            <a:schemeClr val="tx1"/>
                          </a:solidFill>
                          <a:latin typeface="+mn-lt"/>
                          <a:ea typeface="+mn-ea"/>
                          <a:cs typeface="+mn-cs"/>
                        </a:rPr>
                        <a:t>Xa</a:t>
                      </a:r>
                      <a:r>
                        <a:rPr lang="en-US" sz="1400" b="0" i="0" u="none" strike="noStrike" kern="1200" baseline="0" noProof="0" dirty="0">
                          <a:solidFill>
                            <a:schemeClr val="tx1"/>
                          </a:solidFill>
                          <a:latin typeface="+mn-lt"/>
                          <a:ea typeface="+mn-ea"/>
                          <a:cs typeface="+mn-cs"/>
                        </a:rPr>
                        <a:t> assay in cirrhosis is not representative of the real anticoagulation. Patients who are obese, with renal insufficiency or pregnant should be strictly monitored by regular clinical visits and should be advised to report immediately any sign that may be suggestive of an adverse event</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9" name="Group 8">
            <a:extLst>
              <a:ext uri="{FF2B5EF4-FFF2-40B4-BE49-F238E27FC236}">
                <a16:creationId xmlns:a16="http://schemas.microsoft.com/office/drawing/2014/main" id="{B9AB2B78-F38D-4A69-9FA5-2E4AF59F9EEF}"/>
              </a:ext>
            </a:extLst>
          </p:cNvPr>
          <p:cNvGrpSpPr/>
          <p:nvPr/>
        </p:nvGrpSpPr>
        <p:grpSpPr>
          <a:xfrm>
            <a:off x="4339160" y="3327400"/>
            <a:ext cx="3693418" cy="276999"/>
            <a:chOff x="4262958" y="3212976"/>
            <a:chExt cx="3693418" cy="276999"/>
          </a:xfrm>
        </p:grpSpPr>
        <p:sp>
          <p:nvSpPr>
            <p:cNvPr id="10" name="Rectangle 9">
              <a:extLst>
                <a:ext uri="{FF2B5EF4-FFF2-40B4-BE49-F238E27FC236}">
                  <a16:creationId xmlns:a16="http://schemas.microsoft.com/office/drawing/2014/main" id="{657D43FE-412E-4FC4-87E8-259A8F12320D}"/>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Rectangle 10">
              <a:extLst>
                <a:ext uri="{FF2B5EF4-FFF2-40B4-BE49-F238E27FC236}">
                  <a16:creationId xmlns:a16="http://schemas.microsoft.com/office/drawing/2014/main" id="{64A74BD4-A4C9-4B91-81D7-5F4B6E096B55}"/>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TextBox 11">
              <a:extLst>
                <a:ext uri="{FF2B5EF4-FFF2-40B4-BE49-F238E27FC236}">
                  <a16:creationId xmlns:a16="http://schemas.microsoft.com/office/drawing/2014/main" id="{35743297-573F-438F-B3D7-012E5E30A5CD}"/>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3" name="TextBox 12">
              <a:extLst>
                <a:ext uri="{FF2B5EF4-FFF2-40B4-BE49-F238E27FC236}">
                  <a16:creationId xmlns:a16="http://schemas.microsoft.com/office/drawing/2014/main" id="{39B9A370-D9F3-45E4-AB4A-707B3F77D2D2}"/>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19477947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B1178-2A7B-4175-A821-10481B9AAA1F}"/>
              </a:ext>
            </a:extLst>
          </p:cNvPr>
          <p:cNvSpPr>
            <a:spLocks noGrp="1"/>
          </p:cNvSpPr>
          <p:nvPr>
            <p:ph type="title"/>
          </p:nvPr>
        </p:nvSpPr>
        <p:spPr/>
        <p:txBody>
          <a:bodyPr>
            <a:normAutofit/>
          </a:bodyPr>
          <a:lstStyle/>
          <a:p>
            <a:r>
              <a:rPr lang="en-US" sz="2800" dirty="0"/>
              <a:t>Anticoagulation in liver disease</a:t>
            </a:r>
            <a:endParaRPr lang="en-GB" sz="2800" dirty="0"/>
          </a:p>
        </p:txBody>
      </p:sp>
      <p:sp>
        <p:nvSpPr>
          <p:cNvPr id="3" name="Text Placeholder 2">
            <a:extLst>
              <a:ext uri="{FF2B5EF4-FFF2-40B4-BE49-F238E27FC236}">
                <a16:creationId xmlns:a16="http://schemas.microsoft.com/office/drawing/2014/main" id="{25348BD9-4164-4D05-B236-CD3968C570F0}"/>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6" name="Content Placeholder 3">
            <a:extLst>
              <a:ext uri="{FF2B5EF4-FFF2-40B4-BE49-F238E27FC236}">
                <a16:creationId xmlns:a16="http://schemas.microsoft.com/office/drawing/2014/main" id="{96306B00-D1E4-4DAF-825C-3C0D40DBAC1B}"/>
              </a:ext>
            </a:extLst>
          </p:cNvPr>
          <p:cNvSpPr>
            <a:spLocks noGrp="1"/>
          </p:cNvSpPr>
          <p:nvPr>
            <p:ph sz="half" idx="1"/>
          </p:nvPr>
        </p:nvSpPr>
        <p:spPr>
          <a:xfrm>
            <a:off x="319314" y="1340768"/>
            <a:ext cx="8506800" cy="707886"/>
          </a:xfrm>
        </p:spPr>
        <p:txBody>
          <a:bodyPr>
            <a:spAutoFit/>
          </a:bodyPr>
          <a:lstStyle/>
          <a:p>
            <a:r>
              <a:rPr lang="en-GB" dirty="0"/>
              <a:t>Owing </a:t>
            </a:r>
            <a:r>
              <a:rPr lang="en-US" dirty="0"/>
              <a:t>to their relatively narrow therapeutic window, VKAs need strict laboratory monitoring to maintain patients at a suitable dose</a:t>
            </a:r>
          </a:p>
        </p:txBody>
      </p:sp>
      <p:pic>
        <p:nvPicPr>
          <p:cNvPr id="8" name="Picture 7">
            <a:hlinkClick r:id="rId3" action="ppaction://hlinksldjump"/>
            <a:extLst>
              <a:ext uri="{FF2B5EF4-FFF2-40B4-BE49-F238E27FC236}">
                <a16:creationId xmlns:a16="http://schemas.microsoft.com/office/drawing/2014/main" id="{7A567FD4-290B-42B9-9458-314C7BC00E7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graphicFrame>
        <p:nvGraphicFramePr>
          <p:cNvPr id="9" name="Table 8">
            <a:extLst>
              <a:ext uri="{FF2B5EF4-FFF2-40B4-BE49-F238E27FC236}">
                <a16:creationId xmlns:a16="http://schemas.microsoft.com/office/drawing/2014/main" id="{07B4D55B-47FA-4556-96D5-E6FFFA2888C0}"/>
              </a:ext>
            </a:extLst>
          </p:cNvPr>
          <p:cNvGraphicFramePr>
            <a:graphicFrameLocks noGrp="1"/>
          </p:cNvGraphicFramePr>
          <p:nvPr>
            <p:extLst>
              <p:ext uri="{D42A27DB-BD31-4B8C-83A1-F6EECF244321}">
                <p14:modId xmlns:p14="http://schemas.microsoft.com/office/powerpoint/2010/main" val="1661639408"/>
              </p:ext>
            </p:extLst>
          </p:nvPr>
        </p:nvGraphicFramePr>
        <p:xfrm>
          <a:off x="759771" y="2199640"/>
          <a:ext cx="7304729" cy="167640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Recommendation on </a:t>
                      </a:r>
                      <a:br>
                        <a:rPr lang="en-GB" sz="1400" dirty="0">
                          <a:solidFill>
                            <a:schemeClr val="bg1"/>
                          </a:solidFill>
                          <a:latin typeface="Arial" panose="020B0604020202020204" pitchFamily="34" charset="0"/>
                          <a:cs typeface="Arial" panose="020B0604020202020204" pitchFamily="34" charset="0"/>
                        </a:rPr>
                      </a:br>
                      <a:r>
                        <a:rPr lang="en-GB" sz="1400" dirty="0">
                          <a:solidFill>
                            <a:schemeClr val="bg1"/>
                          </a:solidFill>
                          <a:latin typeface="Arial" panose="020B0604020202020204" pitchFamily="34" charset="0"/>
                          <a:cs typeface="Arial" panose="020B0604020202020204" pitchFamily="34" charset="0"/>
                        </a:rPr>
                        <a:t>vitamin K antagonists</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Vitamin K antagonists should be used with regular laboratory monitoring with an INR aimed at a therapeutic interval of 2.0–3.0. This limitation, inherent in the use of this scale in cirrhosis, should be kept in mind: the INR value might not be representative of the real anticoagulation and the results may vary between </a:t>
                      </a:r>
                      <a:r>
                        <a:rPr lang="en-US" sz="1400" b="0" i="0" u="none" strike="noStrike" kern="1200" baseline="0" noProof="0" dirty="0" err="1">
                          <a:solidFill>
                            <a:schemeClr val="tx1"/>
                          </a:solidFill>
                          <a:latin typeface="+mn-lt"/>
                          <a:ea typeface="+mn-ea"/>
                          <a:cs typeface="+mn-cs"/>
                        </a:rPr>
                        <a:t>centres</a:t>
                      </a:r>
                      <a:endParaRPr lang="en-GB" sz="1400" b="0" i="0" u="none" strike="noStrike" kern="1200" baseline="0" noProof="0" dirty="0">
                        <a:solidFill>
                          <a:schemeClr val="tx1"/>
                        </a:solidFill>
                        <a:latin typeface="+mn-lt"/>
                        <a:ea typeface="+mn-ea"/>
                        <a:cs typeface="+mn-cs"/>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0" name="Group 9">
            <a:extLst>
              <a:ext uri="{FF2B5EF4-FFF2-40B4-BE49-F238E27FC236}">
                <a16:creationId xmlns:a16="http://schemas.microsoft.com/office/drawing/2014/main" id="{8C908E92-408E-45F9-8940-2256CB987FEB}"/>
              </a:ext>
            </a:extLst>
          </p:cNvPr>
          <p:cNvGrpSpPr/>
          <p:nvPr/>
        </p:nvGrpSpPr>
        <p:grpSpPr>
          <a:xfrm>
            <a:off x="4339160" y="2301240"/>
            <a:ext cx="3693418" cy="276999"/>
            <a:chOff x="4262958" y="3212976"/>
            <a:chExt cx="3693418" cy="276999"/>
          </a:xfrm>
        </p:grpSpPr>
        <p:sp>
          <p:nvSpPr>
            <p:cNvPr id="11" name="Rectangle 10">
              <a:extLst>
                <a:ext uri="{FF2B5EF4-FFF2-40B4-BE49-F238E27FC236}">
                  <a16:creationId xmlns:a16="http://schemas.microsoft.com/office/drawing/2014/main" id="{BA92527F-DC31-4B27-AAF8-6174D9BA6B86}"/>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2" name="Rectangle 11">
              <a:extLst>
                <a:ext uri="{FF2B5EF4-FFF2-40B4-BE49-F238E27FC236}">
                  <a16:creationId xmlns:a16="http://schemas.microsoft.com/office/drawing/2014/main" id="{E1C401B2-A53E-484C-B829-7DA640A30BAA}"/>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3" name="TextBox 12">
              <a:extLst>
                <a:ext uri="{FF2B5EF4-FFF2-40B4-BE49-F238E27FC236}">
                  <a16:creationId xmlns:a16="http://schemas.microsoft.com/office/drawing/2014/main" id="{C0774D0E-3FAD-4242-93ED-4A1B9BC087B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14" name="TextBox 13">
              <a:extLst>
                <a:ext uri="{FF2B5EF4-FFF2-40B4-BE49-F238E27FC236}">
                  <a16:creationId xmlns:a16="http://schemas.microsoft.com/office/drawing/2014/main" id="{775453B6-0BBF-4B54-8134-3383331B0DCE}"/>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graphicFrame>
        <p:nvGraphicFramePr>
          <p:cNvPr id="15" name="Table 14">
            <a:extLst>
              <a:ext uri="{FF2B5EF4-FFF2-40B4-BE49-F238E27FC236}">
                <a16:creationId xmlns:a16="http://schemas.microsoft.com/office/drawing/2014/main" id="{BB27BE3C-1F0B-442C-A7D2-B3F16561D1D7}"/>
              </a:ext>
            </a:extLst>
          </p:cNvPr>
          <p:cNvGraphicFramePr>
            <a:graphicFrameLocks noGrp="1"/>
          </p:cNvGraphicFramePr>
          <p:nvPr>
            <p:extLst>
              <p:ext uri="{D42A27DB-BD31-4B8C-83A1-F6EECF244321}">
                <p14:modId xmlns:p14="http://schemas.microsoft.com/office/powerpoint/2010/main" val="2395342753"/>
              </p:ext>
            </p:extLst>
          </p:nvPr>
        </p:nvGraphicFramePr>
        <p:xfrm>
          <a:off x="759771" y="4222115"/>
          <a:ext cx="7304729" cy="1249680"/>
        </p:xfrm>
        <a:graphic>
          <a:graphicData uri="http://schemas.openxmlformats.org/drawingml/2006/table">
            <a:tbl>
              <a:tblPr firstRow="1" bandRow="1">
                <a:tableStyleId>{5C22544A-7EE6-4342-B048-85BDC9FD1C3A}</a:tableStyleId>
              </a:tblPr>
              <a:tblGrid>
                <a:gridCol w="5568953">
                  <a:extLst>
                    <a:ext uri="{9D8B030D-6E8A-4147-A177-3AD203B41FA5}">
                      <a16:colId xmlns:a16="http://schemas.microsoft.com/office/drawing/2014/main" val="20001"/>
                    </a:ext>
                  </a:extLst>
                </a:gridCol>
                <a:gridCol w="867888">
                  <a:extLst>
                    <a:ext uri="{9D8B030D-6E8A-4147-A177-3AD203B41FA5}">
                      <a16:colId xmlns:a16="http://schemas.microsoft.com/office/drawing/2014/main" val="20002"/>
                    </a:ext>
                  </a:extLst>
                </a:gridCol>
                <a:gridCol w="867888">
                  <a:extLst>
                    <a:ext uri="{9D8B030D-6E8A-4147-A177-3AD203B41FA5}">
                      <a16:colId xmlns:a16="http://schemas.microsoft.com/office/drawing/2014/main" val="20003"/>
                    </a:ext>
                  </a:extLst>
                </a:gridCol>
              </a:tblGrid>
              <a:tr h="214761">
                <a:tc gridSpan="3">
                  <a:txBody>
                    <a:bodyPr/>
                    <a:lstStyle/>
                    <a:p>
                      <a:r>
                        <a:rPr lang="en-GB" sz="1400" dirty="0">
                          <a:solidFill>
                            <a:schemeClr val="bg1"/>
                          </a:solidFill>
                          <a:latin typeface="Arial" panose="020B0604020202020204" pitchFamily="34" charset="0"/>
                          <a:cs typeface="Arial" panose="020B0604020202020204" pitchFamily="34" charset="0"/>
                        </a:rPr>
                        <a:t>Warning on anticoagulation</a:t>
                      </a:r>
                      <a:endParaRPr lang="en-GB" sz="1400" baseline="300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solidFill>
                      <a:srgbClr val="004A86"/>
                    </a:solidFill>
                  </a:tcPr>
                </a:tc>
                <a:tc hMerge="1">
                  <a:txBody>
                    <a:bodyPr/>
                    <a:lstStyle/>
                    <a:p>
                      <a:endParaRPr lang="en-GB" dirty="0">
                        <a:latin typeface="Arial" panose="020B0604020202020204" pitchFamily="34" charset="0"/>
                        <a:cs typeface="Arial" panose="020B0604020202020204" pitchFamily="34" charset="0"/>
                      </a:endParaRPr>
                    </a:p>
                  </a:txBody>
                  <a:tcPr anchor="b"/>
                </a:tc>
                <a:tc hMerge="1">
                  <a:txBody>
                    <a:bodyPr/>
                    <a:lstStyle/>
                    <a:p>
                      <a:endParaRPr lang="en-GB" dirty="0">
                        <a:latin typeface="Arial" panose="020B0604020202020204" pitchFamily="34" charset="0"/>
                        <a:cs typeface="Arial" panose="020B0604020202020204" pitchFamily="34" charset="0"/>
                      </a:endParaRPr>
                    </a:p>
                  </a:txBody>
                  <a:tcPr anchor="b"/>
                </a:tc>
                <a:extLst>
                  <a:ext uri="{0D108BD9-81ED-4DB2-BD59-A6C34878D82A}">
                    <a16:rowId xmlns:a16="http://schemas.microsoft.com/office/drawing/2014/main" val="10000"/>
                  </a:ext>
                </a:extLst>
              </a:tr>
              <a:tr h="3650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kern="1200" baseline="0" noProof="0" dirty="0">
                          <a:solidFill>
                            <a:schemeClr val="tx1"/>
                          </a:solidFill>
                          <a:latin typeface="+mn-lt"/>
                          <a:ea typeface="+mn-ea"/>
                          <a:cs typeface="+mn-cs"/>
                        </a:rPr>
                        <a:t>Before anticoagulation, consider carefully the risk/benefit ratio for individual patients. Risk factors for bleeding are </a:t>
                      </a:r>
                      <a:r>
                        <a:rPr lang="en-US" sz="1400" b="0" i="0" u="none" strike="noStrike" kern="1200" baseline="0" noProof="0" dirty="0" err="1">
                          <a:solidFill>
                            <a:schemeClr val="tx1"/>
                          </a:solidFill>
                          <a:latin typeface="+mn-lt"/>
                          <a:ea typeface="+mn-ea"/>
                          <a:cs typeface="+mn-cs"/>
                        </a:rPr>
                        <a:t>oesophageal</a:t>
                      </a:r>
                      <a:r>
                        <a:rPr lang="en-US" sz="1400" b="0" i="0" u="none" strike="noStrike" kern="1200" baseline="0" noProof="0" dirty="0">
                          <a:solidFill>
                            <a:schemeClr val="tx1"/>
                          </a:solidFill>
                          <a:latin typeface="+mn-lt"/>
                          <a:ea typeface="+mn-ea"/>
                          <a:cs typeface="+mn-cs"/>
                        </a:rPr>
                        <a:t> varices if not treated prior to anticoagulation and severe thrombocytopenia</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B w="6350" cap="flat" cmpd="sng" algn="ctr">
                      <a:solidFill>
                        <a:schemeClr val="tx2"/>
                      </a:solidFill>
                      <a:prstDash val="solid"/>
                      <a:round/>
                      <a:headEnd type="none" w="med" len="med"/>
                      <a:tailEnd type="none" w="med" len="med"/>
                    </a:lnB>
                    <a:solidFill>
                      <a:srgbClr val="FEFCF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C</a:t>
                      </a: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solidFill>
                  </a:tcPr>
                </a:tc>
                <a:tc>
                  <a:txBody>
                    <a:bodyPr/>
                    <a:lstStyle/>
                    <a:p>
                      <a:pPr algn="ctr"/>
                      <a:r>
                        <a:rPr lang="en-GB" sz="1400" dirty="0">
                          <a:solidFill>
                            <a:schemeClr val="tx1"/>
                          </a:solidFill>
                          <a:latin typeface="Arial" panose="020B0604020202020204" pitchFamily="34" charset="0"/>
                          <a:cs typeface="Arial" panose="020B0604020202020204" pitchFamily="34" charset="0"/>
                        </a:rPr>
                        <a:t>2</a:t>
                      </a:r>
                    </a:p>
                  </a:txBody>
                  <a:tcPr anchor="ctr">
                    <a:lnL w="6350" cap="flat" cmpd="sng" algn="ctr">
                      <a:solidFill>
                        <a:schemeClr val="bg1"/>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accent1"/>
                      </a:solidFill>
                      <a:prstDash val="solid"/>
                      <a:round/>
                      <a:headEnd type="none" w="med" len="med"/>
                      <a:tailEnd type="none" w="med" len="med"/>
                    </a:lnB>
                    <a:solidFill>
                      <a:srgbClr val="7DCBEC">
                        <a:alpha val="50000"/>
                      </a:srgbClr>
                    </a:solidFill>
                  </a:tcPr>
                </a:tc>
                <a:extLst>
                  <a:ext uri="{0D108BD9-81ED-4DB2-BD59-A6C34878D82A}">
                    <a16:rowId xmlns:a16="http://schemas.microsoft.com/office/drawing/2014/main" val="10001"/>
                  </a:ext>
                </a:extLst>
              </a:tr>
            </a:tbl>
          </a:graphicData>
        </a:graphic>
      </p:graphicFrame>
      <p:grpSp>
        <p:nvGrpSpPr>
          <p:cNvPr id="16" name="Group 15">
            <a:extLst>
              <a:ext uri="{FF2B5EF4-FFF2-40B4-BE49-F238E27FC236}">
                <a16:creationId xmlns:a16="http://schemas.microsoft.com/office/drawing/2014/main" id="{43F8225A-26FB-48AF-B673-E61A858D2B7C}"/>
              </a:ext>
            </a:extLst>
          </p:cNvPr>
          <p:cNvGrpSpPr/>
          <p:nvPr/>
        </p:nvGrpSpPr>
        <p:grpSpPr>
          <a:xfrm>
            <a:off x="4339160" y="4222115"/>
            <a:ext cx="3693418" cy="276999"/>
            <a:chOff x="4262958" y="3212976"/>
            <a:chExt cx="3693418" cy="276999"/>
          </a:xfrm>
        </p:grpSpPr>
        <p:sp>
          <p:nvSpPr>
            <p:cNvPr id="17" name="Rectangle 16">
              <a:extLst>
                <a:ext uri="{FF2B5EF4-FFF2-40B4-BE49-F238E27FC236}">
                  <a16:creationId xmlns:a16="http://schemas.microsoft.com/office/drawing/2014/main" id="{192224B2-C0E4-43FA-972C-0405EB1BC314}"/>
                </a:ext>
              </a:extLst>
            </p:cNvPr>
            <p:cNvSpPr/>
            <p:nvPr/>
          </p:nvSpPr>
          <p:spPr>
            <a:xfrm>
              <a:off x="4262958" y="3279475"/>
              <a:ext cx="144000" cy="144000"/>
            </a:xfrm>
            <a:prstGeom prst="rect">
              <a:avLst/>
            </a:prstGeom>
            <a:solidFill>
              <a:srgbClr val="7DCBEC"/>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8" name="Rectangle 17">
              <a:extLst>
                <a:ext uri="{FF2B5EF4-FFF2-40B4-BE49-F238E27FC236}">
                  <a16:creationId xmlns:a16="http://schemas.microsoft.com/office/drawing/2014/main" id="{B7A78627-D456-47C7-84C1-553946C61A41}"/>
                </a:ext>
              </a:extLst>
            </p:cNvPr>
            <p:cNvSpPr/>
            <p:nvPr/>
          </p:nvSpPr>
          <p:spPr>
            <a:xfrm>
              <a:off x="5845171" y="3279475"/>
              <a:ext cx="144000" cy="144000"/>
            </a:xfrm>
            <a:prstGeom prst="rect">
              <a:avLst/>
            </a:prstGeom>
            <a:solidFill>
              <a:srgbClr val="BEE5F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9" name="TextBox 18">
              <a:extLst>
                <a:ext uri="{FF2B5EF4-FFF2-40B4-BE49-F238E27FC236}">
                  <a16:creationId xmlns:a16="http://schemas.microsoft.com/office/drawing/2014/main" id="{F3E68186-12C1-4B11-ADB4-C4DB5C12D312}"/>
                </a:ext>
              </a:extLst>
            </p:cNvPr>
            <p:cNvSpPr txBox="1"/>
            <p:nvPr/>
          </p:nvSpPr>
          <p:spPr>
            <a:xfrm>
              <a:off x="4406957" y="3212976"/>
              <a:ext cx="1438214" cy="276999"/>
            </a:xfrm>
            <a:prstGeom prst="rect">
              <a:avLst/>
            </a:prstGeom>
            <a:noFill/>
          </p:spPr>
          <p:txBody>
            <a:bodyPr wrap="none" rtlCol="0">
              <a:spAutoFit/>
            </a:bodyPr>
            <a:lstStyle/>
            <a:p>
              <a:r>
                <a:rPr lang="en-GB" sz="1200" dirty="0">
                  <a:solidFill>
                    <a:schemeClr val="bg1"/>
                  </a:solidFill>
                </a:rPr>
                <a:t>Grade of evidence</a:t>
              </a:r>
            </a:p>
          </p:txBody>
        </p:sp>
        <p:sp>
          <p:nvSpPr>
            <p:cNvPr id="20" name="TextBox 19">
              <a:extLst>
                <a:ext uri="{FF2B5EF4-FFF2-40B4-BE49-F238E27FC236}">
                  <a16:creationId xmlns:a16="http://schemas.microsoft.com/office/drawing/2014/main" id="{9FDB139F-6B92-484D-9500-D23E7E34B920}"/>
                </a:ext>
              </a:extLst>
            </p:cNvPr>
            <p:cNvSpPr txBox="1"/>
            <p:nvPr/>
          </p:nvSpPr>
          <p:spPr>
            <a:xfrm>
              <a:off x="5989171" y="3212976"/>
              <a:ext cx="1967205" cy="276999"/>
            </a:xfrm>
            <a:prstGeom prst="rect">
              <a:avLst/>
            </a:prstGeom>
            <a:noFill/>
          </p:spPr>
          <p:txBody>
            <a:bodyPr wrap="none" rtlCol="0">
              <a:spAutoFit/>
            </a:bodyPr>
            <a:lstStyle/>
            <a:p>
              <a:r>
                <a:rPr lang="en-GB" sz="1200" dirty="0">
                  <a:solidFill>
                    <a:schemeClr val="bg1"/>
                  </a:solidFill>
                </a:rPr>
                <a:t>Grade of recommendation</a:t>
              </a:r>
            </a:p>
          </p:txBody>
        </p:sp>
      </p:grpSp>
    </p:spTree>
    <p:extLst>
      <p:ext uri="{BB962C8B-B14F-4D97-AF65-F5344CB8AC3E}">
        <p14:creationId xmlns:p14="http://schemas.microsoft.com/office/powerpoint/2010/main" val="295721089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The future for VDL</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pPr lvl="0"/>
            <a:r>
              <a:rPr lang="en-GB" dirty="0"/>
              <a:t>Unresolved issues in treatment and monitoring</a:t>
            </a:r>
          </a:p>
        </p:txBody>
      </p:sp>
    </p:spTree>
    <p:extLst>
      <p:ext uri="{BB962C8B-B14F-4D97-AF65-F5344CB8AC3E}">
        <p14:creationId xmlns:p14="http://schemas.microsoft.com/office/powerpoint/2010/main" val="1374825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6B037-C4DC-497A-82C5-F8495E6F4A23}"/>
              </a:ext>
            </a:extLst>
          </p:cNvPr>
          <p:cNvSpPr>
            <a:spLocks noGrp="1"/>
          </p:cNvSpPr>
          <p:nvPr>
            <p:ph type="title"/>
          </p:nvPr>
        </p:nvSpPr>
        <p:spPr/>
        <p:txBody>
          <a:bodyPr>
            <a:normAutofit/>
          </a:bodyPr>
          <a:lstStyle/>
          <a:p>
            <a:pPr lvl="0"/>
            <a:r>
              <a:rPr lang="en-GB" sz="2800" dirty="0"/>
              <a:t>Unresolved issues in treatment and monitoring</a:t>
            </a:r>
          </a:p>
        </p:txBody>
      </p:sp>
      <p:sp>
        <p:nvSpPr>
          <p:cNvPr id="3" name="Text Placeholder 2">
            <a:extLst>
              <a:ext uri="{FF2B5EF4-FFF2-40B4-BE49-F238E27FC236}">
                <a16:creationId xmlns:a16="http://schemas.microsoft.com/office/drawing/2014/main" id="{C5B3BB57-99DD-4D0C-8A97-66138C338269}"/>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4" name="Content Placeholder 3">
            <a:extLst>
              <a:ext uri="{FF2B5EF4-FFF2-40B4-BE49-F238E27FC236}">
                <a16:creationId xmlns:a16="http://schemas.microsoft.com/office/drawing/2014/main" id="{DB6024D0-E501-4036-81BF-61F2636CE2B9}"/>
              </a:ext>
            </a:extLst>
          </p:cNvPr>
          <p:cNvSpPr>
            <a:spLocks noGrp="1"/>
          </p:cNvSpPr>
          <p:nvPr>
            <p:ph sz="half" idx="1"/>
          </p:nvPr>
        </p:nvSpPr>
        <p:spPr/>
        <p:txBody>
          <a:bodyPr/>
          <a:lstStyle/>
          <a:p>
            <a:r>
              <a:rPr lang="en-US" dirty="0"/>
              <a:t>Randomized trials are urgently needed</a:t>
            </a:r>
          </a:p>
          <a:p>
            <a:pPr lvl="1"/>
            <a:r>
              <a:rPr lang="en-US" dirty="0"/>
              <a:t>To assess the efficacy/safety of:</a:t>
            </a:r>
          </a:p>
          <a:p>
            <a:pPr lvl="2"/>
            <a:r>
              <a:rPr lang="en-US" dirty="0"/>
              <a:t>LMWH</a:t>
            </a:r>
          </a:p>
          <a:p>
            <a:pPr lvl="2"/>
            <a:r>
              <a:rPr lang="en-US" dirty="0"/>
              <a:t>VKAs</a:t>
            </a:r>
          </a:p>
          <a:p>
            <a:pPr lvl="2"/>
            <a:r>
              <a:rPr lang="en-US" dirty="0"/>
              <a:t>DOACs in cirrhosis</a:t>
            </a:r>
          </a:p>
          <a:p>
            <a:r>
              <a:rPr lang="en-US" dirty="0"/>
              <a:t>Alternative laboratory monitoring should be developed and validated</a:t>
            </a:r>
          </a:p>
          <a:p>
            <a:pPr lvl="1"/>
            <a:r>
              <a:rPr lang="en-US" dirty="0"/>
              <a:t>In cirrhotic patients treated with LMWH or VKAs</a:t>
            </a:r>
            <a:endParaRPr lang="en-GB" dirty="0"/>
          </a:p>
        </p:txBody>
      </p:sp>
      <p:pic>
        <p:nvPicPr>
          <p:cNvPr id="5" name="Picture 4">
            <a:hlinkClick r:id="rId3" action="ppaction://hlinksldjump"/>
            <a:extLst>
              <a:ext uri="{FF2B5EF4-FFF2-40B4-BE49-F238E27FC236}">
                <a16:creationId xmlns:a16="http://schemas.microsoft.com/office/drawing/2014/main" id="{038C952C-20CE-4AFA-BD97-815F9A7BB145}"/>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951" y="442233"/>
            <a:ext cx="381237" cy="377560"/>
          </a:xfrm>
          <a:prstGeom prst="rect">
            <a:avLst/>
          </a:prstGeom>
        </p:spPr>
      </p:pic>
    </p:spTree>
    <p:extLst>
      <p:ext uri="{BB962C8B-B14F-4D97-AF65-F5344CB8AC3E}">
        <p14:creationId xmlns:p14="http://schemas.microsoft.com/office/powerpoint/2010/main" val="172541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t>Methods</a:t>
            </a:r>
            <a:endParaRPr lang="en-GB" dirty="0"/>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GB"/>
              <a:t>Grading evidence and recommendations</a:t>
            </a:r>
            <a:endParaRPr lang="en-GB" dirty="0"/>
          </a:p>
        </p:txBody>
      </p:sp>
    </p:spTree>
    <p:extLst>
      <p:ext uri="{BB962C8B-B14F-4D97-AF65-F5344CB8AC3E}">
        <p14:creationId xmlns:p14="http://schemas.microsoft.com/office/powerpoint/2010/main" val="3450071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Grading evidence and recommendations </a:t>
            </a:r>
            <a:endParaRPr lang="en-GB" dirty="0"/>
          </a:p>
        </p:txBody>
      </p:sp>
      <p:sp>
        <p:nvSpPr>
          <p:cNvPr id="18" name="Text Placeholder 17">
            <a:extLst>
              <a:ext uri="{FF2B5EF4-FFF2-40B4-BE49-F238E27FC236}">
                <a16:creationId xmlns:a16="http://schemas.microsoft.com/office/drawing/2014/main" id="{F0108274-8AD5-4F06-BB9E-7C32ECFF744D}"/>
              </a:ext>
            </a:extLst>
          </p:cNvPr>
          <p:cNvSpPr>
            <a:spLocks noGrp="1"/>
          </p:cNvSpPr>
          <p:nvPr>
            <p:ph type="body" sz="quarter" idx="10"/>
          </p:nvPr>
        </p:nvSpPr>
        <p:spPr/>
        <p:txBody>
          <a:bodyPr/>
          <a:lstStyle/>
          <a:p>
            <a:r>
              <a:rPr lang="en-GB" dirty="0"/>
              <a:t>1. </a:t>
            </a:r>
            <a:r>
              <a:rPr lang="en-GB" dirty="0" err="1"/>
              <a:t>Guyatt</a:t>
            </a:r>
            <a:r>
              <a:rPr lang="en-GB" dirty="0"/>
              <a:t> GH, et al. BMJ 2008:336:924–6;</a:t>
            </a:r>
            <a:br>
              <a:rPr lang="en-GB" dirty="0"/>
            </a:br>
            <a:r>
              <a:rPr lang="en-GB" dirty="0"/>
              <a:t>EASL CPG VDL. </a:t>
            </a:r>
            <a:r>
              <a:rPr lang="nl-NL" dirty="0"/>
              <a:t>J Hepatol 2016;64:179–202</a:t>
            </a:r>
            <a:endParaRPr lang="en-GB" dirty="0"/>
          </a:p>
        </p:txBody>
      </p:sp>
      <p:sp>
        <p:nvSpPr>
          <p:cNvPr id="3" name="Content Placeholder 2"/>
          <p:cNvSpPr>
            <a:spLocks noGrp="1"/>
          </p:cNvSpPr>
          <p:nvPr>
            <p:ph sz="half" idx="1"/>
          </p:nvPr>
        </p:nvSpPr>
        <p:spPr/>
        <p:txBody>
          <a:bodyPr/>
          <a:lstStyle/>
          <a:p>
            <a:r>
              <a:rPr lang="en-GB" dirty="0"/>
              <a:t>Grading is adapted from the GRADE system</a:t>
            </a:r>
            <a:r>
              <a:rPr lang="en-GB" baseline="30000" dirty="0"/>
              <a:t>1</a:t>
            </a:r>
          </a:p>
        </p:txBody>
      </p:sp>
      <p:graphicFrame>
        <p:nvGraphicFramePr>
          <p:cNvPr id="10" name="Table 9">
            <a:extLst>
              <a:ext uri="{FF2B5EF4-FFF2-40B4-BE49-F238E27FC236}">
                <a16:creationId xmlns:a16="http://schemas.microsoft.com/office/drawing/2014/main" id="{A7F65FAB-93D2-4BE5-A6C3-187B167049AF}"/>
              </a:ext>
            </a:extLst>
          </p:cNvPr>
          <p:cNvGraphicFramePr>
            <a:graphicFrameLocks noGrp="1"/>
          </p:cNvGraphicFramePr>
          <p:nvPr>
            <p:extLst>
              <p:ext uri="{D42A27DB-BD31-4B8C-83A1-F6EECF244321}">
                <p14:modId xmlns:p14="http://schemas.microsoft.com/office/powerpoint/2010/main" val="3146818336"/>
              </p:ext>
            </p:extLst>
          </p:nvPr>
        </p:nvGraphicFramePr>
        <p:xfrm>
          <a:off x="755650" y="1988547"/>
          <a:ext cx="7308850" cy="3627120"/>
        </p:xfrm>
        <a:graphic>
          <a:graphicData uri="http://schemas.openxmlformats.org/drawingml/2006/table">
            <a:tbl>
              <a:tblPr firstRow="1" bandRow="1">
                <a:tableStyleId>{5C22544A-7EE6-4342-B048-85BDC9FD1C3A}</a:tableStyleId>
              </a:tblPr>
              <a:tblGrid>
                <a:gridCol w="1353235">
                  <a:extLst>
                    <a:ext uri="{9D8B030D-6E8A-4147-A177-3AD203B41FA5}">
                      <a16:colId xmlns:a16="http://schemas.microsoft.com/office/drawing/2014/main" val="20000"/>
                    </a:ext>
                  </a:extLst>
                </a:gridCol>
                <a:gridCol w="5955615">
                  <a:extLst>
                    <a:ext uri="{9D8B030D-6E8A-4147-A177-3AD203B41FA5}">
                      <a16:colId xmlns:a16="http://schemas.microsoft.com/office/drawing/2014/main" val="3953349943"/>
                    </a:ext>
                  </a:extLst>
                </a:gridCol>
              </a:tblGrid>
              <a:tr h="249320">
                <a:tc gridSpan="2">
                  <a:txBody>
                    <a:bodyPr/>
                    <a:lstStyle/>
                    <a:p>
                      <a:r>
                        <a:rPr lang="en-GB" sz="1400" dirty="0">
                          <a:solidFill>
                            <a:schemeClr val="bg1"/>
                          </a:solidFill>
                          <a:latin typeface="Arial" panose="020B0604020202020204" pitchFamily="34" charset="0"/>
                          <a:cs typeface="Arial" panose="020B0604020202020204" pitchFamily="34" charset="0"/>
                        </a:rPr>
                        <a:t>Grade of evidence</a:t>
                      </a: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GB" sz="1400" dirty="0">
                        <a:solidFill>
                          <a:schemeClr val="bg1"/>
                        </a:solidFill>
                        <a:latin typeface="Arial" panose="020B0604020202020204" pitchFamily="34" charset="0"/>
                        <a:cs typeface="Arial" panose="020B0604020202020204" pitchFamily="34" charset="0"/>
                      </a:endParaRPr>
                    </a:p>
                  </a:txBody>
                  <a:tcPr anchor="b">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423844">
                <a:tc>
                  <a:txBody>
                    <a:bodyPr/>
                    <a:lstStyle/>
                    <a:p>
                      <a:r>
                        <a:rPr lang="en-GB" sz="1400" dirty="0">
                          <a:solidFill>
                            <a:schemeClr val="tx1"/>
                          </a:solidFill>
                          <a:latin typeface="Arial" panose="020B0604020202020204" pitchFamily="34" charset="0"/>
                          <a:cs typeface="Arial" panose="020B0604020202020204" pitchFamily="34" charset="0"/>
                        </a:rPr>
                        <a:t>A: High quality</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Further research is very unlikely to</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change our confidence in the estimate of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1"/>
                  </a:ext>
                </a:extLst>
              </a:tr>
              <a:tr h="423844">
                <a:tc>
                  <a:txBody>
                    <a:bodyPr/>
                    <a:lstStyle/>
                    <a:p>
                      <a:pPr marL="214313" indent="-214313"/>
                      <a:r>
                        <a:rPr lang="en-GB" sz="1400" dirty="0">
                          <a:solidFill>
                            <a:schemeClr val="tx1"/>
                          </a:solidFill>
                          <a:latin typeface="Arial" panose="020B0604020202020204" pitchFamily="34" charset="0"/>
                          <a:cs typeface="Arial" panose="020B0604020202020204" pitchFamily="34" charset="0"/>
                        </a:rPr>
                        <a:t>B:</a:t>
                      </a:r>
                      <a:r>
                        <a:rPr lang="en-GB" sz="1400" baseline="0" dirty="0">
                          <a:solidFill>
                            <a:schemeClr val="tx1"/>
                          </a:solidFill>
                          <a:latin typeface="Arial" panose="020B0604020202020204" pitchFamily="34" charset="0"/>
                          <a:cs typeface="Arial" panose="020B0604020202020204" pitchFamily="34" charset="0"/>
                        </a:rPr>
                        <a:t> Moderate quality</a:t>
                      </a:r>
                      <a:endParaRPr lang="en-GB" sz="14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Further research is likely to have an</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important impact on our confidence in the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estimate of effect and may change the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estimate effect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0002"/>
                  </a:ext>
                </a:extLst>
              </a:tr>
              <a:tr h="598369">
                <a:tc>
                  <a:txBody>
                    <a:bodyPr/>
                    <a:lstStyle/>
                    <a:p>
                      <a:pPr marL="223838" indent="-223838"/>
                      <a:r>
                        <a:rPr lang="en-GB" sz="1400" dirty="0">
                          <a:solidFill>
                            <a:schemeClr val="tx1"/>
                          </a:solidFill>
                          <a:latin typeface="Arial" panose="020B0604020202020204" pitchFamily="34" charset="0"/>
                          <a:cs typeface="Arial" panose="020B0604020202020204" pitchFamily="34" charset="0"/>
                        </a:rPr>
                        <a:t>C: Low/very</a:t>
                      </a:r>
                      <a:r>
                        <a:rPr lang="en-GB" sz="1400" baseline="0" dirty="0">
                          <a:solidFill>
                            <a:schemeClr val="tx1"/>
                          </a:solidFill>
                          <a:latin typeface="Arial" panose="020B0604020202020204" pitchFamily="34" charset="0"/>
                          <a:cs typeface="Arial" panose="020B0604020202020204" pitchFamily="34" charset="0"/>
                        </a:rPr>
                        <a:t> low quality</a:t>
                      </a:r>
                      <a:endParaRPr lang="en-GB" sz="1400" dirty="0">
                        <a:solidFill>
                          <a:schemeClr val="tx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7DCBEC"/>
                    </a:solidFill>
                  </a:tcPr>
                </a:tc>
                <a:tc>
                  <a:txBody>
                    <a:bodyPr/>
                    <a:lstStyle/>
                    <a:p>
                      <a:r>
                        <a:rPr lang="en-GB" sz="1400" dirty="0">
                          <a:latin typeface="Arial" panose="020B0604020202020204" pitchFamily="34" charset="0"/>
                          <a:cs typeface="Arial" panose="020B0604020202020204" pitchFamily="34" charset="0"/>
                        </a:rPr>
                        <a:t>Further research is very likely to have an</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important impact on our</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confidence in the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estimate of effect and may change the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estimate effect. Any estimate of effect is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uncertain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3891900948"/>
                  </a:ext>
                </a:extLst>
              </a:tr>
              <a:tr h="249320">
                <a:tc gridSpan="2">
                  <a:txBody>
                    <a:bodyPr/>
                    <a:lstStyle/>
                    <a:p>
                      <a:pPr algn="l"/>
                      <a:r>
                        <a:rPr lang="en-GB" sz="1400" b="1" dirty="0">
                          <a:solidFill>
                            <a:schemeClr val="bg1"/>
                          </a:solidFill>
                          <a:latin typeface="Arial" panose="020B0604020202020204" pitchFamily="34" charset="0"/>
                          <a:cs typeface="Arial" panose="020B0604020202020204" pitchFamily="34" charset="0"/>
                        </a:rPr>
                        <a:t>Grade of recommendation</a:t>
                      </a: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pPr algn="l"/>
                      <a:endParaRPr lang="en-GB" sz="1400" b="1" dirty="0">
                        <a:solidFill>
                          <a:schemeClr val="bg1"/>
                        </a:solidFill>
                        <a:latin typeface="Arial" panose="020B0604020202020204" pitchFamily="34" charset="0"/>
                        <a:cs typeface="Arial" panose="020B0604020202020204" pitchFamily="34" charset="0"/>
                      </a:endParaRPr>
                    </a:p>
                  </a:txBody>
                  <a:tcP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12377105"/>
                  </a:ext>
                </a:extLst>
              </a:tr>
              <a:tr h="423844">
                <a:tc>
                  <a:txBody>
                    <a:bodyPr/>
                    <a:lstStyle/>
                    <a:p>
                      <a:r>
                        <a:rPr lang="en-GB" sz="1400" dirty="0">
                          <a:solidFill>
                            <a:schemeClr val="tx1"/>
                          </a:solidFill>
                          <a:latin typeface="Arial" panose="020B0604020202020204" pitchFamily="34" charset="0"/>
                          <a:cs typeface="Arial" panose="020B0604020202020204" pitchFamily="34" charset="0"/>
                        </a:rPr>
                        <a:t>1: Strong</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Factors influencing the strength of the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recommendation included the quality of</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the evidence, presumed patient-important</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outcomes, and cost</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3810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222392168"/>
                  </a:ext>
                </a:extLst>
              </a:tr>
              <a:tr h="598369">
                <a:tc>
                  <a:txBody>
                    <a:bodyPr/>
                    <a:lstStyle/>
                    <a:p>
                      <a:r>
                        <a:rPr lang="en-GB" sz="1400" dirty="0">
                          <a:solidFill>
                            <a:schemeClr val="tx1"/>
                          </a:solidFill>
                          <a:latin typeface="Arial" panose="020B0604020202020204" pitchFamily="34" charset="0"/>
                          <a:cs typeface="Arial" panose="020B0604020202020204" pitchFamily="34" charset="0"/>
                        </a:rPr>
                        <a:t>2: Weaker</a:t>
                      </a:r>
                    </a:p>
                  </a:txBody>
                  <a:tcP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BEE5F5"/>
                    </a:solidFill>
                  </a:tcPr>
                </a:tc>
                <a:tc>
                  <a:txBody>
                    <a:bodyPr/>
                    <a:lstStyle/>
                    <a:p>
                      <a:r>
                        <a:rPr lang="en-GB" sz="1400" dirty="0">
                          <a:latin typeface="Arial" panose="020B0604020202020204" pitchFamily="34" charset="0"/>
                          <a:cs typeface="Arial" panose="020B0604020202020204" pitchFamily="34" charset="0"/>
                        </a:rPr>
                        <a:t>Variability in preferences and values,</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or more uncertainty: more likely a weak</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recommendation is warranted.</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Recommendation is made with less</a:t>
                      </a:r>
                    </a:p>
                    <a:p>
                      <a:r>
                        <a:rPr lang="en-GB" sz="1400" dirty="0">
                          <a:latin typeface="Arial" panose="020B0604020202020204" pitchFamily="34" charset="0"/>
                          <a:cs typeface="Arial" panose="020B0604020202020204" pitchFamily="34" charset="0"/>
                        </a:rPr>
                        <a:t>certainty; higher cost or resource</a:t>
                      </a:r>
                      <a:r>
                        <a:rPr lang="en-GB" sz="1400" baseline="0" dirty="0">
                          <a:latin typeface="Arial" panose="020B0604020202020204" pitchFamily="34" charset="0"/>
                          <a:cs typeface="Arial" panose="020B0604020202020204" pitchFamily="34" charset="0"/>
                        </a:rPr>
                        <a:t> </a:t>
                      </a:r>
                      <a:r>
                        <a:rPr lang="en-GB" sz="1400" dirty="0">
                          <a:latin typeface="Arial" panose="020B0604020202020204" pitchFamily="34" charset="0"/>
                          <a:cs typeface="Arial" panose="020B0604020202020204" pitchFamily="34" charset="0"/>
                        </a:rPr>
                        <a:t>consumption</a:t>
                      </a:r>
                    </a:p>
                  </a:txBody>
                  <a:tcP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rgbClr val="FEFCFC"/>
                    </a:solidFill>
                  </a:tcPr>
                </a:tc>
                <a:extLst>
                  <a:ext uri="{0D108BD9-81ED-4DB2-BD59-A6C34878D82A}">
                    <a16:rowId xmlns:a16="http://schemas.microsoft.com/office/drawing/2014/main" val="18392469"/>
                  </a:ext>
                </a:extLst>
              </a:tr>
            </a:tbl>
          </a:graphicData>
        </a:graphic>
      </p:graphicFrame>
      <p:pic>
        <p:nvPicPr>
          <p:cNvPr id="6" name="Picture 5">
            <a:hlinkClick r:id="rId3" action="ppaction://hlinksldjump"/>
            <a:extLst>
              <a:ext uri="{FF2B5EF4-FFF2-40B4-BE49-F238E27FC236}">
                <a16:creationId xmlns:a16="http://schemas.microsoft.com/office/drawing/2014/main" id="{2D170C18-BE59-4A6D-ADC4-7072AD66CDA4}"/>
              </a:ext>
            </a:extLst>
          </p:cNvPr>
          <p:cNvPicPr>
            <a:picLocks noChangeAspect="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49761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Background</a:t>
            </a:r>
          </a:p>
        </p:txBody>
      </p:sp>
      <p:sp>
        <p:nvSpPr>
          <p:cNvPr id="5" name="Text Placeholder 4">
            <a:extLst>
              <a:ext uri="{FF2B5EF4-FFF2-40B4-BE49-F238E27FC236}">
                <a16:creationId xmlns:a16="http://schemas.microsoft.com/office/drawing/2014/main" id="{2279FE99-A9A5-4647-9BE1-77995AFADEEC}"/>
              </a:ext>
            </a:extLst>
          </p:cNvPr>
          <p:cNvSpPr>
            <a:spLocks noGrp="1"/>
          </p:cNvSpPr>
          <p:nvPr>
            <p:ph type="body" idx="1"/>
          </p:nvPr>
        </p:nvSpPr>
        <p:spPr/>
        <p:txBody>
          <a:bodyPr/>
          <a:lstStyle/>
          <a:p>
            <a:r>
              <a:rPr lang="en-US" dirty="0"/>
              <a:t>Vascular diseases of the liver</a:t>
            </a:r>
            <a:endParaRPr lang="en-GB" dirty="0"/>
          </a:p>
        </p:txBody>
      </p:sp>
    </p:spTree>
    <p:extLst>
      <p:ext uri="{BB962C8B-B14F-4D97-AF65-F5344CB8AC3E}">
        <p14:creationId xmlns:p14="http://schemas.microsoft.com/office/powerpoint/2010/main" val="1793560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5FD83-0159-450E-99E5-D376A38E2BED}"/>
              </a:ext>
            </a:extLst>
          </p:cNvPr>
          <p:cNvSpPr>
            <a:spLocks noGrp="1"/>
          </p:cNvSpPr>
          <p:nvPr>
            <p:ph type="title"/>
          </p:nvPr>
        </p:nvSpPr>
        <p:spPr/>
        <p:txBody>
          <a:bodyPr/>
          <a:lstStyle/>
          <a:p>
            <a:r>
              <a:rPr lang="en-US" dirty="0"/>
              <a:t>Vascular diseases of the liver</a:t>
            </a:r>
            <a:endParaRPr lang="en-GB" dirty="0"/>
          </a:p>
        </p:txBody>
      </p:sp>
      <p:sp>
        <p:nvSpPr>
          <p:cNvPr id="6" name="Text Placeholder 5">
            <a:extLst>
              <a:ext uri="{FF2B5EF4-FFF2-40B4-BE49-F238E27FC236}">
                <a16:creationId xmlns:a16="http://schemas.microsoft.com/office/drawing/2014/main" id="{27FE132F-AA55-4029-A332-68E24348A3F6}"/>
              </a:ext>
            </a:extLst>
          </p:cNvPr>
          <p:cNvSpPr>
            <a:spLocks noGrp="1"/>
          </p:cNvSpPr>
          <p:nvPr>
            <p:ph type="body" sz="quarter" idx="10"/>
          </p:nvPr>
        </p:nvSpPr>
        <p:spPr/>
        <p:txBody>
          <a:bodyPr/>
          <a:lstStyle/>
          <a:p>
            <a:r>
              <a:rPr lang="en-GB" dirty="0"/>
              <a:t>EASL CPG VDL. </a:t>
            </a:r>
            <a:r>
              <a:rPr lang="nl-NL" dirty="0"/>
              <a:t>J Hepatol 2016;64:179–202</a:t>
            </a:r>
            <a:endParaRPr lang="en-GB" dirty="0"/>
          </a:p>
        </p:txBody>
      </p:sp>
      <p:sp>
        <p:nvSpPr>
          <p:cNvPr id="5" name="Content Placeholder 4">
            <a:extLst>
              <a:ext uri="{FF2B5EF4-FFF2-40B4-BE49-F238E27FC236}">
                <a16:creationId xmlns:a16="http://schemas.microsoft.com/office/drawing/2014/main" id="{0F29E344-1CC2-4788-A975-431FE8DBD987}"/>
              </a:ext>
            </a:extLst>
          </p:cNvPr>
          <p:cNvSpPr>
            <a:spLocks noGrp="1"/>
          </p:cNvSpPr>
          <p:nvPr>
            <p:ph sz="half" idx="1"/>
          </p:nvPr>
        </p:nvSpPr>
        <p:spPr/>
        <p:txBody>
          <a:bodyPr>
            <a:noAutofit/>
          </a:bodyPr>
          <a:lstStyle/>
          <a:p>
            <a:r>
              <a:rPr lang="en-US" dirty="0"/>
              <a:t>Collection of rare conditions, each affecting &lt;5/10,000 patients</a:t>
            </a:r>
          </a:p>
          <a:p>
            <a:pPr lvl="1"/>
            <a:r>
              <a:rPr lang="en-US" dirty="0"/>
              <a:t>Represent an important worldwide health problem</a:t>
            </a:r>
          </a:p>
          <a:p>
            <a:r>
              <a:rPr lang="en-US" dirty="0"/>
              <a:t>Non-cirrhotic portal hypertension is a common characteristic</a:t>
            </a:r>
            <a:br>
              <a:rPr lang="en-US" dirty="0"/>
            </a:br>
            <a:r>
              <a:rPr lang="en-US" dirty="0"/>
              <a:t>of many VDL</a:t>
            </a:r>
          </a:p>
          <a:p>
            <a:pPr lvl="1"/>
            <a:r>
              <a:rPr lang="en-US" dirty="0"/>
              <a:t>Results in high morbidity and mortality</a:t>
            </a:r>
          </a:p>
          <a:p>
            <a:r>
              <a:rPr lang="en-US" dirty="0"/>
              <a:t>Patients are usually young</a:t>
            </a:r>
          </a:p>
          <a:p>
            <a:pPr lvl="1"/>
            <a:r>
              <a:rPr lang="en-US" dirty="0"/>
              <a:t>Otherwise normal life expectancy</a:t>
            </a:r>
          </a:p>
          <a:p>
            <a:pPr lvl="1"/>
            <a:r>
              <a:rPr lang="en-GB" b="1" dirty="0">
                <a:solidFill>
                  <a:srgbClr val="1D498B"/>
                </a:solidFill>
              </a:rPr>
              <a:t>Adequate management is mandatory to avoid reduced life expectancy</a:t>
            </a:r>
          </a:p>
          <a:p>
            <a:endParaRPr lang="en-GB" dirty="0"/>
          </a:p>
          <a:p>
            <a:r>
              <a:rPr lang="en-GB" dirty="0"/>
              <a:t>These guidelines do not cover all VDL, but are focused on specific conditions</a:t>
            </a:r>
          </a:p>
          <a:p>
            <a:pPr lvl="1"/>
            <a:r>
              <a:rPr lang="en-GB" dirty="0"/>
              <a:t>More frequent, despite being rare</a:t>
            </a:r>
          </a:p>
          <a:p>
            <a:pPr lvl="1"/>
            <a:r>
              <a:rPr lang="en-GB" dirty="0"/>
              <a:t>More data available</a:t>
            </a:r>
          </a:p>
        </p:txBody>
      </p:sp>
      <p:pic>
        <p:nvPicPr>
          <p:cNvPr id="8" name="Picture 7">
            <a:hlinkClick r:id="rId2" action="ppaction://hlinksldjump"/>
            <a:extLst>
              <a:ext uri="{FF2B5EF4-FFF2-40B4-BE49-F238E27FC236}">
                <a16:creationId xmlns:a16="http://schemas.microsoft.com/office/drawing/2014/main" id="{C233F9A3-31AD-431F-B3FE-B29F82B32401}"/>
              </a:ext>
            </a:extLst>
          </p:cNvPr>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8888" t="1478" r="8310" b="16517"/>
          <a:stretch/>
        </p:blipFill>
        <p:spPr>
          <a:xfrm>
            <a:off x="8370838" y="442233"/>
            <a:ext cx="381237" cy="377560"/>
          </a:xfrm>
          <a:prstGeom prst="rect">
            <a:avLst/>
          </a:prstGeom>
        </p:spPr>
      </p:pic>
    </p:spTree>
    <p:extLst>
      <p:ext uri="{BB962C8B-B14F-4D97-AF65-F5344CB8AC3E}">
        <p14:creationId xmlns:p14="http://schemas.microsoft.com/office/powerpoint/2010/main" val="7078709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79f507d-44a3-44b1-8116-c14e62cea7e6"/>
</p:tagLst>
</file>

<file path=ppt/theme/theme1.xml><?xml version="1.0" encoding="utf-8"?>
<a:theme xmlns:a="http://schemas.openxmlformats.org/drawingml/2006/main" name="1_blank">
  <a:themeElements>
    <a:clrScheme name="Custom 46">
      <a:dk1>
        <a:sysClr val="windowText" lastClr="000000"/>
      </a:dk1>
      <a:lt1>
        <a:srgbClr val="FFFFFF"/>
      </a:lt1>
      <a:dk2>
        <a:srgbClr val="004B87"/>
      </a:dk2>
      <a:lt2>
        <a:srgbClr val="FFFFFF"/>
      </a:lt2>
      <a:accent1>
        <a:srgbClr val="1D498B"/>
      </a:accent1>
      <a:accent2>
        <a:srgbClr val="0DC5E8"/>
      </a:accent2>
      <a:accent3>
        <a:srgbClr val="253746"/>
      </a:accent3>
      <a:accent4>
        <a:srgbClr val="976CA4"/>
      </a:accent4>
      <a:accent5>
        <a:srgbClr val="9DC93B"/>
      </a:accent5>
      <a:accent6>
        <a:srgbClr val="A22222"/>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rgbClr val="FF0000"/>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21C146104FD2B43B3AB0F7892A0F721" ma:contentTypeVersion="8" ma:contentTypeDescription="Create a new document." ma:contentTypeScope="" ma:versionID="74b5ca052197365383259fe8b79e4dc7">
  <xsd:schema xmlns:xsd="http://www.w3.org/2001/XMLSchema" xmlns:xs="http://www.w3.org/2001/XMLSchema" xmlns:p="http://schemas.microsoft.com/office/2006/metadata/properties" xmlns:ns2="7a3f0d49-cb9d-4d28-b6b4-cb24b886583f" xmlns:ns3="8b4f0aa6-f811-4d6e-9450-92a67e22359a" targetNamespace="http://schemas.microsoft.com/office/2006/metadata/properties" ma:root="true" ma:fieldsID="cd4e90a16da8c7cbf406d34fbf7b73dc" ns2:_="" ns3:_="">
    <xsd:import namespace="7a3f0d49-cb9d-4d28-b6b4-cb24b886583f"/>
    <xsd:import namespace="8b4f0aa6-f811-4d6e-9450-92a67e22359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3f0d49-cb9d-4d28-b6b4-cb24b886583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4f0aa6-f811-4d6e-9450-92a67e22359a"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54610E8-80DE-47C4-B59E-9576C23D4ED4}">
  <ds:schemaRefs>
    <ds:schemaRef ds:uri="http://purl.org/dc/elements/1.1/"/>
    <ds:schemaRef ds:uri="http://schemas.microsoft.com/office/2006/documentManagement/types"/>
    <ds:schemaRef ds:uri="http://purl.org/dc/terms/"/>
    <ds:schemaRef ds:uri="8b4f0aa6-f811-4d6e-9450-92a67e22359a"/>
    <ds:schemaRef ds:uri="http://purl.org/dc/dcmitype/"/>
    <ds:schemaRef ds:uri="http://schemas.microsoft.com/office/infopath/2007/PartnerControls"/>
    <ds:schemaRef ds:uri="http://schemas.openxmlformats.org/package/2006/metadata/core-properties"/>
    <ds:schemaRef ds:uri="7a3f0d49-cb9d-4d28-b6b4-cb24b886583f"/>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697AE42B-4446-47E8-98C9-518623A1D9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a3f0d49-cb9d-4d28-b6b4-cb24b886583f"/>
    <ds:schemaRef ds:uri="8b4f0aa6-f811-4d6e-9450-92a67e2235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1EDC842-F339-4E39-8311-AC7EA7160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280</TotalTime>
  <Words>6107</Words>
  <Application>Microsoft Office PowerPoint</Application>
  <PresentationFormat>On-screen Show (4:3)</PresentationFormat>
  <Paragraphs>1043</Paragraphs>
  <Slides>59</Slides>
  <Notes>51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59</vt:i4>
      </vt:variant>
    </vt:vector>
  </HeadingPairs>
  <TitlesOfParts>
    <vt:vector size="63" baseType="lpstr">
      <vt:lpstr>Arial</vt:lpstr>
      <vt:lpstr>Calibri</vt:lpstr>
      <vt:lpstr>Symbol</vt:lpstr>
      <vt:lpstr>1_blank</vt:lpstr>
      <vt:lpstr>Clinical Practice Guidelines</vt:lpstr>
      <vt:lpstr>About these slides</vt:lpstr>
      <vt:lpstr>About these slides</vt:lpstr>
      <vt:lpstr>Guideline panel</vt:lpstr>
      <vt:lpstr>Outline</vt:lpstr>
      <vt:lpstr>Methods</vt:lpstr>
      <vt:lpstr>Grading evidence and recommendations </vt:lpstr>
      <vt:lpstr>Background</vt:lpstr>
      <vt:lpstr>Vascular diseases of the liver</vt:lpstr>
      <vt:lpstr>Guidelines</vt:lpstr>
      <vt:lpstr>Topics</vt:lpstr>
      <vt:lpstr>Aetiology of SVT in patients without liver disease</vt:lpstr>
      <vt:lpstr>Risk factors in BCS and PVT</vt:lpstr>
      <vt:lpstr>Investigations for splanchnic vein thrombosis</vt:lpstr>
      <vt:lpstr>Investigations for splanchnic vein thrombosis</vt:lpstr>
      <vt:lpstr>Budd–Chiari syndrome: Definition and diagnosis</vt:lpstr>
      <vt:lpstr>Budd–Chiari syndrome: Definition and diagnosis</vt:lpstr>
      <vt:lpstr>Stepwise therapeutic algorithm for BCS</vt:lpstr>
      <vt:lpstr>Stepwise therapeutic algorithm for BCS</vt:lpstr>
      <vt:lpstr>Stepwise therapeutic algorithm for BCS</vt:lpstr>
      <vt:lpstr>Budd–Chiari syndrome: Medical treatment</vt:lpstr>
      <vt:lpstr>Stepwise therapeutic algorithm for BCS</vt:lpstr>
      <vt:lpstr>Stepwise therapeutic algorithm for BCS</vt:lpstr>
      <vt:lpstr>Budd–Chiari syndrome: Angioplasty and stenting</vt:lpstr>
      <vt:lpstr>Stepwise therapeutic algorithm for BCS</vt:lpstr>
      <vt:lpstr>Budd–Chiari syndrome: LTx</vt:lpstr>
      <vt:lpstr>Budd–Chiari syndrome and pregnancy</vt:lpstr>
      <vt:lpstr>Acute portal vein thrombosis: Definition and diagnosis</vt:lpstr>
      <vt:lpstr>Acute portal vein thrombosis: Aims of therapy</vt:lpstr>
      <vt:lpstr>Acute portal vein thrombosis: Anticoagulation</vt:lpstr>
      <vt:lpstr>Acute portal vein thrombosis: Prognosis</vt:lpstr>
      <vt:lpstr>Extrahepatic portal vein obstruction</vt:lpstr>
      <vt:lpstr>Extrahepatic portal vein obstruction</vt:lpstr>
      <vt:lpstr>Extrahepatic portal vein obstruction</vt:lpstr>
      <vt:lpstr>Extrahepatic portal vein obstruction</vt:lpstr>
      <vt:lpstr>Extrahepatic portal vein obstruction: Diagnosis</vt:lpstr>
      <vt:lpstr>Extrahepatic portal vein obstruction: Outcome</vt:lpstr>
      <vt:lpstr>Chronic EHPVO: Determining need for permanent anticoagulation</vt:lpstr>
      <vt:lpstr>INCPH: Diagnosis</vt:lpstr>
      <vt:lpstr>Diagnostic criteria of INCPH</vt:lpstr>
      <vt:lpstr>INCPH: Treatment</vt:lpstr>
      <vt:lpstr>Hepatic vascular malformations in HHT: Definition </vt:lpstr>
      <vt:lpstr>Curaҫao clinical criteria and grading of liver VMs</vt:lpstr>
      <vt:lpstr>Curaҫao clinical criteria and grading of liver VMs</vt:lpstr>
      <vt:lpstr>Hepatic vascular malformations in HHT: Diagnosis </vt:lpstr>
      <vt:lpstr>Hepatic vascular malformations in HHT: Diagnosis </vt:lpstr>
      <vt:lpstr>Hepatic vascular malformations in HHT: Treatment </vt:lpstr>
      <vt:lpstr>Hepatic vascular malformations in HHT: Major remedies</vt:lpstr>
      <vt:lpstr>Sinusoidal obstruction syndrome* </vt:lpstr>
      <vt:lpstr>Sinusoidal obstruction syndrome: Diagnosis </vt:lpstr>
      <vt:lpstr>Sinusoidal obstruction syndrome: Diagnosis </vt:lpstr>
      <vt:lpstr>SOS: Prophylaxis and treatment </vt:lpstr>
      <vt:lpstr>Cirrhosis as a prothrombotic condition: Portal vein obstruction</vt:lpstr>
      <vt:lpstr>Anticoagulation in liver disease</vt:lpstr>
      <vt:lpstr>Anticoagulation in liver disease</vt:lpstr>
      <vt:lpstr>Anticoagulation in liver disease</vt:lpstr>
      <vt:lpstr>Anticoagulation in liver disease</vt:lpstr>
      <vt:lpstr>The future for VDL</vt:lpstr>
      <vt:lpstr>Unresolved issues in treatment and monitoring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Practice Guidelines</dc:title>
  <dc:creator>madeleinewatt@connect2cme.com;Connect2 CME</dc:creator>
  <cp:lastModifiedBy>Madeleine Watt</cp:lastModifiedBy>
  <cp:revision>11</cp:revision>
  <dcterms:created xsi:type="dcterms:W3CDTF">2018-04-09T20:20:54Z</dcterms:created>
  <dcterms:modified xsi:type="dcterms:W3CDTF">2018-05-04T15:45:48Z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0x010100B21C146104FD2B43B3AB0F7892A0F721</vt:lpwstr>
  </property>
</Properties>
</file>