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92"/>
  </p:notesMasterIdLst>
  <p:handoutMasterIdLst>
    <p:handoutMasterId r:id="rId93"/>
  </p:handoutMasterIdLst>
  <p:sldIdLst>
    <p:sldId id="260" r:id="rId5"/>
    <p:sldId id="263" r:id="rId6"/>
    <p:sldId id="417" r:id="rId7"/>
    <p:sldId id="355" r:id="rId8"/>
    <p:sldId id="372" r:id="rId9"/>
    <p:sldId id="370" r:id="rId10"/>
    <p:sldId id="264" r:id="rId11"/>
    <p:sldId id="373" r:id="rId12"/>
    <p:sldId id="375" r:id="rId13"/>
    <p:sldId id="374" r:id="rId14"/>
    <p:sldId id="356" r:id="rId15"/>
    <p:sldId id="377" r:id="rId16"/>
    <p:sldId id="267" r:id="rId17"/>
    <p:sldId id="262" r:id="rId18"/>
    <p:sldId id="378" r:id="rId19"/>
    <p:sldId id="268" r:id="rId20"/>
    <p:sldId id="269" r:id="rId21"/>
    <p:sldId id="270" r:id="rId22"/>
    <p:sldId id="271" r:id="rId23"/>
    <p:sldId id="272" r:id="rId24"/>
    <p:sldId id="273" r:id="rId25"/>
    <p:sldId id="274" r:id="rId26"/>
    <p:sldId id="381" r:id="rId27"/>
    <p:sldId id="361" r:id="rId28"/>
    <p:sldId id="278" r:id="rId29"/>
    <p:sldId id="280" r:id="rId30"/>
    <p:sldId id="354" r:id="rId31"/>
    <p:sldId id="295" r:id="rId32"/>
    <p:sldId id="297" r:id="rId33"/>
    <p:sldId id="363" r:id="rId34"/>
    <p:sldId id="396" r:id="rId35"/>
    <p:sldId id="293" r:id="rId36"/>
    <p:sldId id="398" r:id="rId37"/>
    <p:sldId id="397" r:id="rId38"/>
    <p:sldId id="299" r:id="rId39"/>
    <p:sldId id="400" r:id="rId40"/>
    <p:sldId id="302" r:id="rId41"/>
    <p:sldId id="303" r:id="rId42"/>
    <p:sldId id="304" r:id="rId43"/>
    <p:sldId id="306" r:id="rId44"/>
    <p:sldId id="308" r:id="rId45"/>
    <p:sldId id="310" r:id="rId46"/>
    <p:sldId id="371" r:id="rId47"/>
    <p:sldId id="317" r:id="rId48"/>
    <p:sldId id="404" r:id="rId49"/>
    <p:sldId id="318" r:id="rId50"/>
    <p:sldId id="319" r:id="rId51"/>
    <p:sldId id="320" r:id="rId52"/>
    <p:sldId id="321" r:id="rId53"/>
    <p:sldId id="326" r:id="rId54"/>
    <p:sldId id="327" r:id="rId55"/>
    <p:sldId id="418" r:id="rId56"/>
    <p:sldId id="328" r:id="rId57"/>
    <p:sldId id="329" r:id="rId58"/>
    <p:sldId id="331" r:id="rId59"/>
    <p:sldId id="332" r:id="rId60"/>
    <p:sldId id="333" r:id="rId61"/>
    <p:sldId id="334" r:id="rId62"/>
    <p:sldId id="406" r:id="rId63"/>
    <p:sldId id="343" r:id="rId64"/>
    <p:sldId id="376" r:id="rId65"/>
    <p:sldId id="379" r:id="rId66"/>
    <p:sldId id="382" r:id="rId67"/>
    <p:sldId id="384" r:id="rId68"/>
    <p:sldId id="385" r:id="rId69"/>
    <p:sldId id="386" r:id="rId70"/>
    <p:sldId id="387" r:id="rId71"/>
    <p:sldId id="388" r:id="rId72"/>
    <p:sldId id="389" r:id="rId73"/>
    <p:sldId id="390" r:id="rId74"/>
    <p:sldId id="391" r:id="rId75"/>
    <p:sldId id="392" r:id="rId76"/>
    <p:sldId id="393" r:id="rId77"/>
    <p:sldId id="395" r:id="rId78"/>
    <p:sldId id="399" r:id="rId79"/>
    <p:sldId id="401" r:id="rId80"/>
    <p:sldId id="402" r:id="rId81"/>
    <p:sldId id="403" r:id="rId82"/>
    <p:sldId id="405" r:id="rId83"/>
    <p:sldId id="407" r:id="rId84"/>
    <p:sldId id="408" r:id="rId85"/>
    <p:sldId id="410" r:id="rId86"/>
    <p:sldId id="411" r:id="rId87"/>
    <p:sldId id="412" r:id="rId88"/>
    <p:sldId id="414" r:id="rId89"/>
    <p:sldId id="415" r:id="rId90"/>
    <p:sldId id="416" r:id="rId91"/>
  </p:sldIdLst>
  <p:sldSz cx="9144000" cy="6858000" type="screen4x3"/>
  <p:notesSz cx="6797675" cy="9928225"/>
  <p:custDataLst>
    <p:tags r:id="rId9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76" userDrawn="1">
          <p15:clr>
            <a:srgbClr val="A4A3A4"/>
          </p15:clr>
        </p15:guide>
        <p15:guide id="3" pos="5078" userDrawn="1">
          <p15:clr>
            <a:srgbClr val="A4A3A4"/>
          </p15:clr>
        </p15:guide>
        <p15:guide id="4" orient="horz" pos="84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9DBA"/>
    <a:srgbClr val="82A82E"/>
    <a:srgbClr val="0BA6C5"/>
    <a:srgbClr val="85AB2F"/>
    <a:srgbClr val="FF9900"/>
    <a:srgbClr val="008000"/>
    <a:srgbClr val="7DCBEC"/>
    <a:srgbClr val="FEFCFC"/>
    <a:srgbClr val="6692B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0072" autoAdjust="0"/>
  </p:normalViewPr>
  <p:slideViewPr>
    <p:cSldViewPr>
      <p:cViewPr varScale="1">
        <p:scale>
          <a:sx n="88" d="100"/>
          <a:sy n="88" d="100"/>
        </p:scale>
        <p:origin x="1891" y="76"/>
      </p:cViewPr>
      <p:guideLst>
        <p:guide orient="horz" pos="2160"/>
        <p:guide pos="476"/>
        <p:guide pos="5078"/>
        <p:guide orient="horz" pos="845"/>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9664"/>
    </p:cViewPr>
  </p:sorterViewPr>
  <p:notesViewPr>
    <p:cSldViewPr>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handoutMaster" Target="handoutMasters/handoutMaster1.xml"/><Relationship Id="rId98"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gs" Target="tags/tag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baseline="0">
                <a:solidFill>
                  <a:schemeClr val="tx1"/>
                </a:solidFill>
                <a:latin typeface="+mn-lt"/>
                <a:ea typeface="+mn-ea"/>
                <a:cs typeface="+mn-cs"/>
              </a:defRPr>
            </a:pPr>
            <a:r>
              <a:rPr lang="en-GB" dirty="0"/>
              <a:t>Primary diseases leading to</a:t>
            </a:r>
            <a:br>
              <a:rPr lang="en-GB" dirty="0"/>
            </a:br>
            <a:r>
              <a:rPr lang="en-GB" dirty="0"/>
              <a:t>LT in Europe (1988–2015)</a:t>
            </a:r>
            <a:r>
              <a:rPr lang="en-GB" baseline="30000" dirty="0"/>
              <a:t>1</a:t>
            </a:r>
          </a:p>
        </c:rich>
      </c:tx>
      <c:layout>
        <c:manualLayout>
          <c:xMode val="edge"/>
          <c:yMode val="edge"/>
          <c:x val="0.13304581447642205"/>
          <c:y val="0"/>
        </c:manualLayout>
      </c:layout>
      <c:overlay val="0"/>
      <c:spPr>
        <a:noFill/>
        <a:ln>
          <a:noFill/>
        </a:ln>
        <a:effectLst/>
      </c:spPr>
      <c:txPr>
        <a:bodyPr rot="0" spcFirstLastPara="1" vertOverflow="ellipsis" vert="horz" wrap="square" anchor="ctr" anchorCtr="1"/>
        <a:lstStyle/>
        <a:p>
          <a:pPr>
            <a:defRPr sz="1800" b="1" i="0" u="none" strike="noStrike" kern="1200" cap="none" baseline="0">
              <a:solidFill>
                <a:schemeClr val="tx1"/>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Primary diseases leading to LTx in Europe (1988-2015)</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2204-41C0-8B10-F84A4AF270DD}"/>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2204-41C0-8B10-F84A4AF270DD}"/>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2204-41C0-8B10-F84A4AF270DD}"/>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2204-41C0-8B10-F84A4AF270DD}"/>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2204-41C0-8B10-F84A4AF270DD}"/>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B-2204-41C0-8B10-F84A4AF270DD}"/>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inEnd"/>
              <c:showLegendKey val="0"/>
              <c:showVal val="0"/>
              <c:showCatName val="1"/>
              <c:showSerName val="0"/>
              <c:showPercent val="0"/>
              <c:showBubbleSize val="0"/>
              <c:extLst>
                <c:ext xmlns:c16="http://schemas.microsoft.com/office/drawing/2014/chart" uri="{C3380CC4-5D6E-409C-BE32-E72D297353CC}">
                  <c16:uniqueId val="{00000001-2204-41C0-8B10-F84A4AF270DD}"/>
                </c:ext>
              </c:extLst>
            </c:dLbl>
            <c:dLbl>
              <c:idx val="1"/>
              <c:layout>
                <c:manualLayout>
                  <c:x val="1.8357585487507301E-2"/>
                  <c:y val="7.9515990925926899E-2"/>
                </c:manualLayout>
              </c:layout>
              <c:tx>
                <c:rich>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fld id="{6866004C-31BF-4439-9B11-9A9C484292E9}" type="CATEGORYNAME">
                      <a:rPr lang="en-US">
                        <a:solidFill>
                          <a:srgbClr val="0BA6C5"/>
                        </a:solidFill>
                      </a:rPr>
                      <a:pPr>
                        <a:defRPr>
                          <a:solidFill>
                            <a:schemeClr val="accent1"/>
                          </a:solidFill>
                        </a:defRPr>
                      </a:pPr>
                      <a:t>[CATEGORY NAME]</a:t>
                    </a:fld>
                    <a:endParaRPr lang="en-GB"/>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16036283506056159"/>
                      <c:h val="0.11722041105486543"/>
                    </c:manualLayout>
                  </c15:layout>
                  <c15:dlblFieldTable/>
                  <c15:showDataLabelsRange val="0"/>
                </c:ext>
                <c:ext xmlns:c16="http://schemas.microsoft.com/office/drawing/2014/chart" uri="{C3380CC4-5D6E-409C-BE32-E72D297353CC}">
                  <c16:uniqueId val="{00000003-2204-41C0-8B10-F84A4AF270DD}"/>
                </c:ext>
              </c:extLst>
            </c:dLbl>
            <c:dLbl>
              <c:idx val="2"/>
              <c:layout>
                <c:manualLayout>
                  <c:x val="1.519242180167112E-3"/>
                  <c:y val="8.2462593280990704E-2"/>
                </c:manualLayout>
              </c:layout>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accent3"/>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32855282246797041"/>
                      <c:h val="9.5252645906830732E-2"/>
                    </c:manualLayout>
                  </c15:layout>
                </c:ext>
                <c:ext xmlns:c16="http://schemas.microsoft.com/office/drawing/2014/chart" uri="{C3380CC4-5D6E-409C-BE32-E72D297353CC}">
                  <c16:uniqueId val="{00000005-2204-41C0-8B10-F84A4AF270DD}"/>
                </c:ext>
              </c:extLst>
            </c:dLbl>
            <c:dLbl>
              <c:idx val="3"/>
              <c:layout>
                <c:manualLayout>
                  <c:x val="2.888379594030288E-3"/>
                  <c:y val="-1.7800398439208699E-2"/>
                </c:manualLayout>
              </c:layout>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04-41C0-8B10-F84A4AF270DD}"/>
                </c:ext>
              </c:extLst>
            </c:dLbl>
            <c:dLbl>
              <c:idx val="4"/>
              <c:layout>
                <c:manualLayout>
                  <c:x val="-3.2758432078389257E-2"/>
                  <c:y val="-1.5051421480215925E-2"/>
                </c:manualLayout>
              </c:layout>
              <c:tx>
                <c:rich>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fld id="{D7F6F1D6-46B4-4CAE-A7E6-9F9FE42196D5}" type="CATEGORYNAME">
                      <a:rPr lang="en-US">
                        <a:solidFill>
                          <a:srgbClr val="85AB2F"/>
                        </a:solidFill>
                      </a:rPr>
                      <a:pPr>
                        <a:defRPr>
                          <a:solidFill>
                            <a:schemeClr val="accent1"/>
                          </a:solidFill>
                        </a:defRPr>
                      </a:pPr>
                      <a:t>[CATEGORY NAME]</a:t>
                    </a:fld>
                    <a:endParaRPr lang="en-GB"/>
                  </a:p>
                </c:rich>
              </c:tx>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7703881504568295"/>
                      <c:h val="8.9210604108820604E-2"/>
                    </c:manualLayout>
                  </c15:layout>
                  <c15:dlblFieldTable/>
                  <c15:showDataLabelsRange val="0"/>
                </c:ext>
                <c:ext xmlns:c16="http://schemas.microsoft.com/office/drawing/2014/chart" uri="{C3380CC4-5D6E-409C-BE32-E72D297353CC}">
                  <c16:uniqueId val="{00000009-2204-41C0-8B10-F84A4AF270DD}"/>
                </c:ext>
              </c:extLst>
            </c:dLbl>
            <c:dLbl>
              <c:idx val="5"/>
              <c:layout>
                <c:manualLayout>
                  <c:x val="0.29771256256355288"/>
                  <c:y val="1.2638410768458303E-2"/>
                </c:manualLayout>
              </c:layout>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6"/>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204-41C0-8B10-F84A4AF270DD}"/>
                </c:ext>
              </c:extLst>
            </c:dLbl>
            <c:spPr>
              <a:solidFill>
                <a:srgbClr val="FFFFFF">
                  <a:alpha val="90000"/>
                </a:srgbClr>
              </a:solidFill>
              <a:ln w="12700" cap="flat" cmpd="sng" algn="ctr">
                <a:solidFill>
                  <a:srgbClr val="1D498B"/>
                </a:solidFill>
                <a:round/>
              </a:ln>
              <a:effectLst>
                <a:outerShdw blurRad="50800" dist="38100" dir="2700000" algn="tl" rotWithShape="0">
                  <a:srgbClr val="1D498B">
                    <a:lumMod val="75000"/>
                    <a:alpha val="40000"/>
                  </a:srgbClr>
                </a:outerShdw>
              </a:effectLst>
            </c:sp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Sheet1!$A$2:$A$7</c:f>
              <c:strCache>
                <c:ptCount val="6"/>
                <c:pt idx="0">
                  <c:v>Cirrhosis 67,208</c:v>
                </c:pt>
                <c:pt idx="1">
                  <c:v>Cancers 19,756</c:v>
                </c:pt>
                <c:pt idx="2">
                  <c:v>Cholestatic diseases 11,874</c:v>
                </c:pt>
                <c:pt idx="3">
                  <c:v>ALF 9,048</c:v>
                </c:pt>
                <c:pt idx="4">
                  <c:v>Metabolic diseases 6,870</c:v>
                </c:pt>
                <c:pt idx="5">
                  <c:v>Other* 5,047</c:v>
                </c:pt>
              </c:strCache>
            </c:strRef>
          </c:cat>
          <c:val>
            <c:numRef>
              <c:f>Sheet1!$B$2:$B$7</c:f>
              <c:numCache>
                <c:formatCode>General</c:formatCode>
                <c:ptCount val="6"/>
                <c:pt idx="0">
                  <c:v>56.1</c:v>
                </c:pt>
                <c:pt idx="1">
                  <c:v>16.5</c:v>
                </c:pt>
                <c:pt idx="2">
                  <c:v>9.9</c:v>
                </c:pt>
                <c:pt idx="3">
                  <c:v>7.6</c:v>
                </c:pt>
                <c:pt idx="4">
                  <c:v>5.7</c:v>
                </c:pt>
                <c:pt idx="5">
                  <c:v>4.2</c:v>
                </c:pt>
              </c:numCache>
            </c:numRef>
          </c:val>
          <c:extLst>
            <c:ext xmlns:c16="http://schemas.microsoft.com/office/drawing/2014/chart" uri="{C3380CC4-5D6E-409C-BE32-E72D297353CC}">
              <c16:uniqueId val="{0000000C-2204-41C0-8B10-F84A4AF270DD}"/>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baseline="0">
                <a:solidFill>
                  <a:schemeClr val="tx1"/>
                </a:solidFill>
                <a:latin typeface="+mn-lt"/>
                <a:ea typeface="+mn-ea"/>
                <a:cs typeface="+mn-cs"/>
              </a:defRPr>
            </a:pPr>
            <a:r>
              <a:rPr lang="en-GB" dirty="0"/>
              <a:t>Hepatobiliary cancers as primary disease for LT in Europe (1988–2015)</a:t>
            </a:r>
            <a:r>
              <a:rPr lang="en-GB" baseline="30000" dirty="0"/>
              <a:t>1</a:t>
            </a:r>
          </a:p>
        </c:rich>
      </c:tx>
      <c:layout>
        <c:manualLayout>
          <c:xMode val="edge"/>
          <c:yMode val="edge"/>
          <c:x val="0.13304581447642205"/>
          <c:y val="0"/>
        </c:manualLayout>
      </c:layout>
      <c:overlay val="0"/>
      <c:spPr>
        <a:noFill/>
        <a:ln>
          <a:noFill/>
        </a:ln>
        <a:effectLst/>
      </c:spPr>
      <c:txPr>
        <a:bodyPr rot="0" spcFirstLastPara="1" vertOverflow="ellipsis" vert="horz" wrap="square" anchor="ctr" anchorCtr="1"/>
        <a:lstStyle/>
        <a:p>
          <a:pPr>
            <a:defRPr sz="1800" b="1" i="0" u="none" strike="noStrike" kern="1200" cap="none" baseline="0">
              <a:solidFill>
                <a:schemeClr val="tx1"/>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Hepatobiliary cancers as primary disease for LTx in Europe (1988-2015)</c:v>
                </c:pt>
              </c:strCache>
            </c:strRef>
          </c:tx>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194C-4A0B-BAEA-C077BBD0B87E}"/>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194C-4A0B-BAEA-C077BBD0B87E}"/>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194C-4A0B-BAEA-C077BBD0B87E}"/>
              </c:ext>
            </c:extLst>
          </c:dPt>
          <c:dPt>
            <c:idx val="3"/>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7-194C-4A0B-BAEA-C077BBD0B87E}"/>
              </c:ext>
            </c:extLst>
          </c:dPt>
          <c:dPt>
            <c:idx val="4"/>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9-194C-4A0B-BAEA-C077BBD0B87E}"/>
              </c:ext>
            </c:extLst>
          </c:dPt>
          <c:dPt>
            <c:idx val="5"/>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B-194C-4A0B-BAEA-C077BBD0B87E}"/>
              </c:ext>
            </c:extLst>
          </c:dPt>
          <c:dLbls>
            <c:dLbl>
              <c:idx val="0"/>
              <c:layout>
                <c:manualLayout>
                  <c:x val="-0.16571327396917257"/>
                  <c:y val="-0.24104135827514186"/>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9124964264831199"/>
                      <c:h val="9.8576855658502396E-2"/>
                    </c:manualLayout>
                  </c15:layout>
                </c:ext>
                <c:ext xmlns:c16="http://schemas.microsoft.com/office/drawing/2014/chart" uri="{C3380CC4-5D6E-409C-BE32-E72D297353CC}">
                  <c16:uniqueId val="{00000001-194C-4A0B-BAEA-C077BBD0B87E}"/>
                </c:ext>
              </c:extLst>
            </c:dLbl>
            <c:dLbl>
              <c:idx val="1"/>
              <c:layout>
                <c:manualLayout>
                  <c:x val="8.2482569084012594E-3"/>
                  <c:y val="0.21160594853572798"/>
                </c:manualLayout>
              </c:layout>
              <c:tx>
                <c:rich>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fld id="{6C1E36AB-A534-440C-B09E-D7F6CD0223D7}" type="CATEGORYNAME">
                      <a:rPr lang="en-US">
                        <a:solidFill>
                          <a:srgbClr val="0A9DBA"/>
                        </a:solidFill>
                      </a:rPr>
                      <a:pPr>
                        <a:defRPr>
                          <a:solidFill>
                            <a:schemeClr val="accent1"/>
                          </a:solidFill>
                        </a:defRPr>
                      </a:pPr>
                      <a:t>[CATEGORY NAME]</a:t>
                    </a:fld>
                    <a:endParaRPr lang="en-GB"/>
                  </a:p>
                </c:rich>
              </c:tx>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4412584328743989"/>
                      <c:h val="9.9608415403780251E-2"/>
                    </c:manualLayout>
                  </c15:layout>
                  <c15:dlblFieldTable/>
                  <c15:showDataLabelsRange val="0"/>
                </c:ext>
                <c:ext xmlns:c16="http://schemas.microsoft.com/office/drawing/2014/chart" uri="{C3380CC4-5D6E-409C-BE32-E72D297353CC}">
                  <c16:uniqueId val="{00000003-194C-4A0B-BAEA-C077BBD0B87E}"/>
                </c:ext>
              </c:extLst>
            </c:dLbl>
            <c:dLbl>
              <c:idx val="2"/>
              <c:layout>
                <c:manualLayout>
                  <c:x val="-6.3469298685514361E-2"/>
                  <c:y val="3.2142585448885985E-2"/>
                </c:manualLayout>
              </c:layout>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accent3"/>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1012916060277526"/>
                      <c:h val="8.5188569200680866E-2"/>
                    </c:manualLayout>
                  </c15:layout>
                </c:ext>
                <c:ext xmlns:c16="http://schemas.microsoft.com/office/drawing/2014/chart" uri="{C3380CC4-5D6E-409C-BE32-E72D297353CC}">
                  <c16:uniqueId val="{00000005-194C-4A0B-BAEA-C077BBD0B87E}"/>
                </c:ext>
              </c:extLst>
            </c:dLbl>
            <c:dLbl>
              <c:idx val="3"/>
              <c:layout>
                <c:manualLayout>
                  <c:x val="0.4953571003761944"/>
                  <c:y val="9.8755947267822556E-3"/>
                </c:manualLayout>
              </c:layout>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8856367705732799"/>
                      <c:h val="0.10789873241177757"/>
                    </c:manualLayout>
                  </c15:layout>
                </c:ext>
                <c:ext xmlns:c16="http://schemas.microsoft.com/office/drawing/2014/chart" uri="{C3380CC4-5D6E-409C-BE32-E72D297353CC}">
                  <c16:uniqueId val="{00000007-194C-4A0B-BAEA-C077BBD0B87E}"/>
                </c:ext>
              </c:extLst>
            </c:dLbl>
            <c:dLbl>
              <c:idx val="4"/>
              <c:layout>
                <c:manualLayout>
                  <c:x val="0.5160336907873655"/>
                  <c:y val="0.16106853503063576"/>
                </c:manualLayout>
              </c:layout>
              <c:tx>
                <c:rich>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fld id="{BE71D4D5-D870-4CD0-A327-12E7EB116C84}" type="CATEGORYNAME">
                      <a:rPr lang="en-US">
                        <a:solidFill>
                          <a:srgbClr val="82A82E"/>
                        </a:solidFill>
                      </a:rPr>
                      <a:pPr>
                        <a:defRPr>
                          <a:solidFill>
                            <a:schemeClr val="accent1"/>
                          </a:solidFill>
                        </a:defRPr>
                      </a:pPr>
                      <a:t>[CATEGORY NAME]</a:t>
                    </a:fld>
                    <a:endParaRPr lang="en-GB"/>
                  </a:p>
                </c:rich>
              </c:tx>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noAutofit/>
                </a:bodyPr>
                <a:lstStyle/>
                <a:p>
                  <a:pPr>
                    <a:defRPr sz="1330" b="0" i="0" u="none" strike="noStrike" kern="1200" baseline="0">
                      <a:solidFill>
                        <a:schemeClr val="accent1"/>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layout>
                    <c:manualLayout>
                      <c:w val="0.27703881504568295"/>
                      <c:h val="8.9210604108820604E-2"/>
                    </c:manualLayout>
                  </c15:layout>
                  <c15:dlblFieldTable/>
                  <c15:showDataLabelsRange val="0"/>
                </c:ext>
                <c:ext xmlns:c16="http://schemas.microsoft.com/office/drawing/2014/chart" uri="{C3380CC4-5D6E-409C-BE32-E72D297353CC}">
                  <c16:uniqueId val="{00000009-194C-4A0B-BAEA-C077BBD0B87E}"/>
                </c:ext>
              </c:extLst>
            </c:dLbl>
            <c:dLbl>
              <c:idx val="5"/>
              <c:layout>
                <c:manualLayout>
                  <c:x val="0.29771256256355288"/>
                  <c:y val="1.2638410768458303E-2"/>
                </c:manualLayout>
              </c:layout>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6"/>
                      </a:solidFill>
                      <a:effectLst/>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94C-4A0B-BAEA-C077BBD0B87E}"/>
                </c:ext>
              </c:extLst>
            </c:dLbl>
            <c:spPr>
              <a:solidFill>
                <a:srgbClr val="FFFFFF">
                  <a:alpha val="90000"/>
                </a:srgbClr>
              </a:solidFill>
              <a:ln w="12700" cap="flat" cmpd="sng" algn="ctr">
                <a:solidFill>
                  <a:srgbClr val="1D498B"/>
                </a:solidFill>
                <a:round/>
              </a:ln>
              <a:effectLst>
                <a:outerShdw blurRad="50800" dist="38100" dir="2700000" algn="tl" rotWithShape="0">
                  <a:srgbClr val="1D498B">
                    <a:lumMod val="75000"/>
                    <a:alpha val="40000"/>
                  </a:srgbClr>
                </a:outerShdw>
              </a:effectLst>
            </c:spPr>
            <c:dLblPos val="inEnd"/>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Sheet1!$A$2:$A$6</c:f>
              <c:strCache>
                <c:ptCount val="5"/>
                <c:pt idx="0">
                  <c:v>HCC 17,252</c:v>
                </c:pt>
                <c:pt idx="1">
                  <c:v>Metastases 612</c:v>
                </c:pt>
                <c:pt idx="2">
                  <c:v>CCA 500</c:v>
                </c:pt>
                <c:pt idx="3">
                  <c:v>Carcinoma biliary tract 376</c:v>
                </c:pt>
                <c:pt idx="4">
                  <c:v>Other cancers 1,014</c:v>
                </c:pt>
              </c:strCache>
            </c:strRef>
          </c:cat>
          <c:val>
            <c:numRef>
              <c:f>Sheet1!$B$2:$B$6</c:f>
              <c:numCache>
                <c:formatCode>General</c:formatCode>
                <c:ptCount val="5"/>
                <c:pt idx="0">
                  <c:v>87.3</c:v>
                </c:pt>
                <c:pt idx="1">
                  <c:v>3.1</c:v>
                </c:pt>
                <c:pt idx="2">
                  <c:v>2.5</c:v>
                </c:pt>
                <c:pt idx="3">
                  <c:v>1.9</c:v>
                </c:pt>
                <c:pt idx="4">
                  <c:v>5.0999999999999996</c:v>
                </c:pt>
              </c:numCache>
            </c:numRef>
          </c:val>
          <c:extLst>
            <c:ext xmlns:c16="http://schemas.microsoft.com/office/drawing/2014/chart" uri="{C3380CC4-5D6E-409C-BE32-E72D297353CC}">
              <c16:uniqueId val="{0000000C-194C-4A0B-BAEA-C077BBD0B87E}"/>
            </c:ext>
          </c:extLst>
        </c:ser>
        <c:dLbls>
          <c:dLblPos val="in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noFill/>
        <a:ln>
          <a:solidFill>
            <a:schemeClr val="accent1">
              <a:alpha val="90000"/>
            </a:schemeClr>
          </a:solidFill>
        </a:ln>
      </dgm:spPr>
      <dgm:t>
        <a:bodyPr/>
        <a:lstStyle/>
        <a:p>
          <a:r>
            <a:rPr lang="en-GB" sz="2000" dirty="0"/>
            <a:t>Grading evidence</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dgm:t>
        <a:bodyPr/>
        <a:lstStyle/>
        <a:p>
          <a:r>
            <a:rPr lang="en-GB" sz="28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noFill/>
        <a:ln>
          <a:solidFill>
            <a:schemeClr val="accent1">
              <a:alpha val="90000"/>
            </a:schemeClr>
          </a:solidFill>
        </a:ln>
      </dgm:spPr>
      <dgm:t>
        <a:bodyPr/>
        <a:lstStyle/>
        <a:p>
          <a:r>
            <a:rPr lang="en-GB" sz="2000" dirty="0"/>
            <a:t>Introduction to liver transplantation</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noFill/>
        <a:ln>
          <a:solidFill>
            <a:schemeClr val="accent1">
              <a:alpha val="90000"/>
            </a:schemeClr>
          </a:solidFill>
        </a:ln>
      </dgm:spPr>
      <dgm:t>
        <a:bodyPr/>
        <a:lstStyle/>
        <a:p>
          <a:r>
            <a:rPr lang="en-GB" sz="2000" dirty="0"/>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AF71301-04C9-4317-A812-527F2B91A2AD}">
      <dgm:prSet custT="1"/>
      <dgm:spPr/>
      <dgm:t>
        <a:bodyPr/>
        <a:lstStyle/>
        <a:p>
          <a:r>
            <a:rPr lang="en-GB" sz="2800" dirty="0"/>
            <a:t>Appendix</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25F95D-CD51-4301-8433-A974F9EAE288}" type="parTrans" cxnId="{26B13072-601C-4EA8-9891-BEEB84B3A95C}">
      <dgm:prSet/>
      <dgm:spPr/>
      <dgm:t>
        <a:bodyPr/>
        <a:lstStyle/>
        <a:p>
          <a:endParaRPr lang="en-GB"/>
        </a:p>
      </dgm:t>
    </dgm:pt>
    <dgm:pt modelId="{79F7C556-8BF9-44EC-94D5-DC035D66EB22}" type="sibTrans" cxnId="{26B13072-601C-4EA8-9891-BEEB84B3A95C}">
      <dgm:prSet/>
      <dgm:spPr/>
      <dgm:t>
        <a:bodyPr/>
        <a:lstStyle/>
        <a:p>
          <a:endParaRPr lang="en-GB"/>
        </a:p>
      </dgm:t>
    </dgm:pt>
    <dgm:pt modelId="{16177A9B-C279-4BF7-B1E1-927F2E24C8AD}">
      <dgm:prSet custT="1"/>
      <dgm:spPr>
        <a:noFill/>
        <a:ln>
          <a:solidFill>
            <a:schemeClr val="accent1">
              <a:alpha val="90000"/>
            </a:schemeClr>
          </a:solidFill>
        </a:ln>
      </dgm:spPr>
      <dgm:t>
        <a:bodyPr/>
        <a:lstStyle/>
        <a:p>
          <a:r>
            <a:rPr lang="en-GB" sz="2000" dirty="0"/>
            <a:t>Additional recommendations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128C90E-2752-4793-9EEB-0D9957452339}" type="parTrans" cxnId="{0F2819F5-58D8-4B1F-AA09-0E93737DF354}">
      <dgm:prSet/>
      <dgm:spPr/>
      <dgm:t>
        <a:bodyPr/>
        <a:lstStyle/>
        <a:p>
          <a:endParaRPr lang="en-GB"/>
        </a:p>
      </dgm:t>
    </dgm:pt>
    <dgm:pt modelId="{C830F3D8-DE4B-4572-9F73-A3D9A7D99F1E}" type="sibTrans" cxnId="{0F2819F5-58D8-4B1F-AA09-0E93737DF354}">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4">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4">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4">
        <dgm:presLayoutVars>
          <dgm:bulletEnabled val="1"/>
        </dgm:presLayoutVars>
      </dgm:prSet>
      <dgm:spPr/>
    </dgm:pt>
    <dgm:pt modelId="{904EF42F-017B-4FCC-83B3-68DE93FCD53E}" type="pres">
      <dgm:prSet presAssocID="{DA79F63C-974A-4571-8664-556CDC18B6D1}" presName="sp" presStyleCnt="0"/>
      <dgm:spPr/>
    </dgm:pt>
    <dgm:pt modelId="{88ECCEC1-20D6-4E1D-957D-07591F31B569}" type="pres">
      <dgm:prSet presAssocID="{8AF71301-04C9-4317-A812-527F2B91A2AD}" presName="linNode" presStyleCnt="0"/>
      <dgm:spPr/>
    </dgm:pt>
    <dgm:pt modelId="{130C8671-EBD0-4193-93F9-65C6D3CFC47F}" type="pres">
      <dgm:prSet presAssocID="{8AF71301-04C9-4317-A812-527F2B91A2AD}" presName="parentText" presStyleLbl="node1" presStyleIdx="3" presStyleCnt="4">
        <dgm:presLayoutVars>
          <dgm:chMax val="1"/>
          <dgm:bulletEnabled val="1"/>
        </dgm:presLayoutVars>
      </dgm:prSet>
      <dgm:spPr/>
    </dgm:pt>
    <dgm:pt modelId="{D21E8413-FAB2-4011-AEFD-713AF5902E56}" type="pres">
      <dgm:prSet presAssocID="{8AF71301-04C9-4317-A812-527F2B91A2AD}" presName="descendantText" presStyleLbl="alignAccFollowNode1" presStyleIdx="3" presStyleCnt="4">
        <dgm:presLayoutVars>
          <dgm:bulletEnabled val="1"/>
        </dgm:presLayoutVars>
      </dgm:prSet>
      <dgm:spPr/>
    </dgm:pt>
  </dgm:ptLst>
  <dgm:cxnLst>
    <dgm:cxn modelId="{1336FC01-532C-4A2F-B83E-F5134848432F}" type="presOf" srcId="{EB418365-0AE8-4522-9042-AF58F698F7BD}" destId="{32A41B45-68F6-4AC1-9583-5420FD4CFB41}" srcOrd="0" destOrd="0" presId="urn:microsoft.com/office/officeart/2005/8/layout/vList5"/>
    <dgm:cxn modelId="{681D4709-DF05-48DB-91CD-8836A3B823B9}" type="presOf" srcId="{BCC1537F-DE71-481A-A200-9F4C77EF14FE}" destId="{859B37CA-7D63-43BD-8E6E-4935AEEB1BDC}" srcOrd="0" destOrd="0" presId="urn:microsoft.com/office/officeart/2005/8/layout/vList5"/>
    <dgm:cxn modelId="{F1CB1115-31F0-48DC-8F76-3B31E12C9258}" srcId="{BCC1537F-DE71-481A-A200-9F4C77EF14FE}" destId="{8619795A-428A-4EE5-9D93-9BB9308F3240}" srcOrd="0" destOrd="0" parTransId="{F10FF759-4CFB-4977-8AB4-B823181C3B9D}" sibTransId="{34749C50-268C-40AC-A3C1-20105B60E5C9}"/>
    <dgm:cxn modelId="{54003134-EBEA-4CBB-B4A7-8C0C53F3A0A8}" type="presOf" srcId="{26B8BC63-8816-4EF3-9D7F-52312699CA0C}" destId="{61404EFA-ED30-44F3-A4AB-91551451AA65}" srcOrd="0" destOrd="0" presId="urn:microsoft.com/office/officeart/2005/8/layout/vList5"/>
    <dgm:cxn modelId="{F9335742-BD43-42E9-A1F8-7A1D3091501A}" type="presOf" srcId="{89F0AF2C-9BF5-4CF3-9103-6667E274E04F}" destId="{CCB8CD55-3C3D-4583-82FB-52AAD531040C}" srcOrd="0" destOrd="0" presId="urn:microsoft.com/office/officeart/2005/8/layout/vList5"/>
    <dgm:cxn modelId="{0F199544-F4EA-462A-A6FD-97B5801CEF99}" type="presOf" srcId="{EF0FFC98-EB21-409E-9CDD-65B0D3C4EDF9}" destId="{00385CE4-843E-44D2-9505-5E0E8F710E48}" srcOrd="0" destOrd="0" presId="urn:microsoft.com/office/officeart/2005/8/layout/vList5"/>
    <dgm:cxn modelId="{64AB2547-C05F-43C7-9B85-C0C9614D1544}" type="presOf" srcId="{8619795A-428A-4EE5-9D93-9BB9308F3240}" destId="{558480F4-FAA4-434B-AD99-028C17C687B3}"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26B13072-601C-4EA8-9891-BEEB84B3A95C}" srcId="{BCC1537F-DE71-481A-A200-9F4C77EF14FE}" destId="{8AF71301-04C9-4317-A812-527F2B91A2AD}" srcOrd="3" destOrd="0" parTransId="{AF25F95D-CD51-4301-8433-A974F9EAE288}" sibTransId="{79F7C556-8BF9-44EC-94D5-DC035D66EB22}"/>
    <dgm:cxn modelId="{87F6DA87-AC5E-49C8-B572-80819A164A7A}" srcId="{8619795A-428A-4EE5-9D93-9BB9308F3240}" destId="{26B8BC63-8816-4EF3-9D7F-52312699CA0C}" srcOrd="0" destOrd="0" parTransId="{D655BD32-D1B4-4E4D-A93D-297EAB8C0E36}" sibTransId="{1D136266-336E-4E75-8B50-C4424E5F255A}"/>
    <dgm:cxn modelId="{0ED91698-C956-47D2-AB53-3761B794C1BA}" type="presOf" srcId="{16177A9B-C279-4BF7-B1E1-927F2E24C8AD}" destId="{D21E8413-FAB2-4011-AEFD-713AF5902E56}"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174654BE-3BC0-4F3C-B9E2-B7204AD68EE3}" srcId="{89F0AF2C-9BF5-4CF3-9103-6667E274E04F}" destId="{EB418365-0AE8-4522-9042-AF58F698F7BD}" srcOrd="0" destOrd="0" parTransId="{115659CD-E830-491F-84E3-2AF0C0D4B699}" sibTransId="{C4F186B8-8CC4-476D-B459-35776E7B4905}"/>
    <dgm:cxn modelId="{20BE6AC8-0B17-4C51-B9AC-C734506A57B1}" srcId="{BCC1537F-DE71-481A-A200-9F4C77EF14FE}" destId="{6D0C0F05-0B97-4684-A375-BEE53CED5579}" srcOrd="2" destOrd="0" parTransId="{D918BF3C-5F3F-46DF-8618-834BFC8A7045}" sibTransId="{DA79F63C-974A-4571-8664-556CDC18B6D1}"/>
    <dgm:cxn modelId="{14AA64D9-0E64-4A80-AAFF-7A141F7DF1D8}" type="presOf" srcId="{8AF71301-04C9-4317-A812-527F2B91A2AD}" destId="{130C8671-EBD0-4193-93F9-65C6D3CFC47F}" srcOrd="0" destOrd="0" presId="urn:microsoft.com/office/officeart/2005/8/layout/vList5"/>
    <dgm:cxn modelId="{784FE8E7-746B-433F-9010-BDF461939071}" type="presOf" srcId="{6D0C0F05-0B97-4684-A375-BEE53CED5579}" destId="{B75631AB-3EF3-4AB2-9679-609D9E2A97C3}" srcOrd="0" destOrd="0" presId="urn:microsoft.com/office/officeart/2005/8/layout/vList5"/>
    <dgm:cxn modelId="{0F2819F5-58D8-4B1F-AA09-0E93737DF354}" srcId="{8AF71301-04C9-4317-A812-527F2B91A2AD}" destId="{16177A9B-C279-4BF7-B1E1-927F2E24C8AD}" srcOrd="0" destOrd="0" parTransId="{3128C90E-2752-4793-9EEB-0D9957452339}" sibTransId="{C830F3D8-DE4B-4572-9F73-A3D9A7D99F1E}"/>
    <dgm:cxn modelId="{FADF97CE-96CF-4CDD-B82C-8F80440A593B}" type="presParOf" srcId="{859B37CA-7D63-43BD-8E6E-4935AEEB1BDC}" destId="{8C766F5F-E198-40D5-9DFA-7138E5D10E94}" srcOrd="0" destOrd="0" presId="urn:microsoft.com/office/officeart/2005/8/layout/vList5"/>
    <dgm:cxn modelId="{431185EB-FA86-4347-A125-492C1055CE9C}" type="presParOf" srcId="{8C766F5F-E198-40D5-9DFA-7138E5D10E94}" destId="{558480F4-FAA4-434B-AD99-028C17C687B3}" srcOrd="0" destOrd="0" presId="urn:microsoft.com/office/officeart/2005/8/layout/vList5"/>
    <dgm:cxn modelId="{6192E9D2-AE85-45C1-8696-8FCFDD17DEEC}" type="presParOf" srcId="{8C766F5F-E198-40D5-9DFA-7138E5D10E94}" destId="{61404EFA-ED30-44F3-A4AB-91551451AA65}" srcOrd="1" destOrd="0" presId="urn:microsoft.com/office/officeart/2005/8/layout/vList5"/>
    <dgm:cxn modelId="{D2FBDAFA-4C05-429E-90C3-F4BE6DB01791}" type="presParOf" srcId="{859B37CA-7D63-43BD-8E6E-4935AEEB1BDC}" destId="{3E23B032-FF14-4765-9641-D0CC6B8B521B}" srcOrd="1" destOrd="0" presId="urn:microsoft.com/office/officeart/2005/8/layout/vList5"/>
    <dgm:cxn modelId="{ADA7F6FA-9D8F-46B0-925A-7866C55F0FE8}" type="presParOf" srcId="{859B37CA-7D63-43BD-8E6E-4935AEEB1BDC}" destId="{0A337AD9-B84F-4CFB-9C3D-B42BBA767A98}" srcOrd="2" destOrd="0" presId="urn:microsoft.com/office/officeart/2005/8/layout/vList5"/>
    <dgm:cxn modelId="{D9C77615-2A58-4AF6-AD99-C102B3A9B61E}" type="presParOf" srcId="{0A337AD9-B84F-4CFB-9C3D-B42BBA767A98}" destId="{CCB8CD55-3C3D-4583-82FB-52AAD531040C}" srcOrd="0" destOrd="0" presId="urn:microsoft.com/office/officeart/2005/8/layout/vList5"/>
    <dgm:cxn modelId="{02C65E2E-E316-4CE2-9A5C-F64010831FB4}" type="presParOf" srcId="{0A337AD9-B84F-4CFB-9C3D-B42BBA767A98}" destId="{32A41B45-68F6-4AC1-9583-5420FD4CFB41}" srcOrd="1" destOrd="0" presId="urn:microsoft.com/office/officeart/2005/8/layout/vList5"/>
    <dgm:cxn modelId="{1B24545D-5E59-449B-BA70-3D4859DEC6FC}" type="presParOf" srcId="{859B37CA-7D63-43BD-8E6E-4935AEEB1BDC}" destId="{EA14D230-DCC1-436E-A129-10B6DE0434C3}" srcOrd="3" destOrd="0" presId="urn:microsoft.com/office/officeart/2005/8/layout/vList5"/>
    <dgm:cxn modelId="{9CE2AC66-22D4-44E4-B34D-C1A60004ACAE}" type="presParOf" srcId="{859B37CA-7D63-43BD-8E6E-4935AEEB1BDC}" destId="{14A92640-2FA0-48D7-9F03-F7A15F18105C}" srcOrd="4" destOrd="0" presId="urn:microsoft.com/office/officeart/2005/8/layout/vList5"/>
    <dgm:cxn modelId="{441EE866-5570-4CAF-831E-1E5E3BB5A6BE}" type="presParOf" srcId="{14A92640-2FA0-48D7-9F03-F7A15F18105C}" destId="{B75631AB-3EF3-4AB2-9679-609D9E2A97C3}" srcOrd="0" destOrd="0" presId="urn:microsoft.com/office/officeart/2005/8/layout/vList5"/>
    <dgm:cxn modelId="{0B788137-BC9B-4EE4-8D44-AAB3EF8ED3F8}" type="presParOf" srcId="{14A92640-2FA0-48D7-9F03-F7A15F18105C}" destId="{00385CE4-843E-44D2-9505-5E0E8F710E48}" srcOrd="1" destOrd="0" presId="urn:microsoft.com/office/officeart/2005/8/layout/vList5"/>
    <dgm:cxn modelId="{36DCCC18-F556-4C7F-A2A5-CCDD7385BD79}" type="presParOf" srcId="{859B37CA-7D63-43BD-8E6E-4935AEEB1BDC}" destId="{904EF42F-017B-4FCC-83B3-68DE93FCD53E}" srcOrd="5" destOrd="0" presId="urn:microsoft.com/office/officeart/2005/8/layout/vList5"/>
    <dgm:cxn modelId="{33AB08C8-20B1-40E6-BEC3-AC6333F9D2DF}" type="presParOf" srcId="{859B37CA-7D63-43BD-8E6E-4935AEEB1BDC}" destId="{88ECCEC1-20D6-4E1D-957D-07591F31B569}" srcOrd="6" destOrd="0" presId="urn:microsoft.com/office/officeart/2005/8/layout/vList5"/>
    <dgm:cxn modelId="{86D0A518-683E-4918-A348-E3B33A330AF9}" type="presParOf" srcId="{88ECCEC1-20D6-4E1D-957D-07591F31B569}" destId="{130C8671-EBD0-4193-93F9-65C6D3CFC47F}" srcOrd="0" destOrd="0" presId="urn:microsoft.com/office/officeart/2005/8/layout/vList5"/>
    <dgm:cxn modelId="{31AC4CED-900B-48EB-9481-450C72CC4742}" type="presParOf" srcId="{88ECCEC1-20D6-4E1D-957D-07591F31B569}" destId="{D21E8413-FAB2-4011-AEFD-713AF5902E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5340067" y="-2163843"/>
          <a:ext cx="889944" cy="5444743"/>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Grading evidence</a:t>
          </a:r>
        </a:p>
      </dsp:txBody>
      <dsp:txXfrm rot="-5400000">
        <a:off x="3062668" y="156999"/>
        <a:ext cx="5401300" cy="803058"/>
      </dsp:txXfrm>
    </dsp:sp>
    <dsp:sp modelId="{558480F4-FAA4-434B-AD99-028C17C687B3}">
      <dsp:nvSpPr>
        <dsp:cNvPr id="0" name=""/>
        <dsp:cNvSpPr/>
      </dsp:nvSpPr>
      <dsp:spPr>
        <a:xfrm>
          <a:off x="0" y="2312"/>
          <a:ext cx="3062668"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Methods</a:t>
          </a:r>
        </a:p>
      </dsp:txBody>
      <dsp:txXfrm>
        <a:off x="54304" y="56616"/>
        <a:ext cx="2954060" cy="1003822"/>
      </dsp:txXfrm>
    </dsp:sp>
    <dsp:sp modelId="{32A41B45-68F6-4AC1-9583-5420FD4CFB41}">
      <dsp:nvSpPr>
        <dsp:cNvPr id="0" name=""/>
        <dsp:cNvSpPr/>
      </dsp:nvSpPr>
      <dsp:spPr>
        <a:xfrm rot="5400000">
          <a:off x="5340067" y="-995791"/>
          <a:ext cx="889944" cy="5444743"/>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Introduction to liver transplantation</a:t>
          </a:r>
        </a:p>
      </dsp:txBody>
      <dsp:txXfrm rot="-5400000">
        <a:off x="3062668" y="1325051"/>
        <a:ext cx="5401300" cy="803058"/>
      </dsp:txXfrm>
    </dsp:sp>
    <dsp:sp modelId="{CCB8CD55-3C3D-4583-82FB-52AAD531040C}">
      <dsp:nvSpPr>
        <dsp:cNvPr id="0" name=""/>
        <dsp:cNvSpPr/>
      </dsp:nvSpPr>
      <dsp:spPr>
        <a:xfrm>
          <a:off x="0" y="1170364"/>
          <a:ext cx="3062668"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Background</a:t>
          </a:r>
        </a:p>
      </dsp:txBody>
      <dsp:txXfrm>
        <a:off x="54304" y="1224668"/>
        <a:ext cx="2954060" cy="1003822"/>
      </dsp:txXfrm>
    </dsp:sp>
    <dsp:sp modelId="{00385CE4-843E-44D2-9505-5E0E8F710E48}">
      <dsp:nvSpPr>
        <dsp:cNvPr id="0" name=""/>
        <dsp:cNvSpPr/>
      </dsp:nvSpPr>
      <dsp:spPr>
        <a:xfrm rot="5400000">
          <a:off x="5340067" y="172260"/>
          <a:ext cx="889944" cy="5444743"/>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Key recommendations</a:t>
          </a:r>
        </a:p>
      </dsp:txBody>
      <dsp:txXfrm rot="-5400000">
        <a:off x="3062668" y="2493103"/>
        <a:ext cx="5401300" cy="803058"/>
      </dsp:txXfrm>
    </dsp:sp>
    <dsp:sp modelId="{B75631AB-3EF3-4AB2-9679-609D9E2A97C3}">
      <dsp:nvSpPr>
        <dsp:cNvPr id="0" name=""/>
        <dsp:cNvSpPr/>
      </dsp:nvSpPr>
      <dsp:spPr>
        <a:xfrm>
          <a:off x="0" y="2338416"/>
          <a:ext cx="3062668"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Guidelines</a:t>
          </a:r>
        </a:p>
      </dsp:txBody>
      <dsp:txXfrm>
        <a:off x="54304" y="2392720"/>
        <a:ext cx="2954060" cy="1003822"/>
      </dsp:txXfrm>
    </dsp:sp>
    <dsp:sp modelId="{D21E8413-FAB2-4011-AEFD-713AF5902E56}">
      <dsp:nvSpPr>
        <dsp:cNvPr id="0" name=""/>
        <dsp:cNvSpPr/>
      </dsp:nvSpPr>
      <dsp:spPr>
        <a:xfrm rot="5400000">
          <a:off x="5340067" y="1340312"/>
          <a:ext cx="889944" cy="5444743"/>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Additional recommendations</a:t>
          </a:r>
        </a:p>
      </dsp:txBody>
      <dsp:txXfrm rot="-5400000">
        <a:off x="3062668" y="3661155"/>
        <a:ext cx="5401300" cy="803058"/>
      </dsp:txXfrm>
    </dsp:sp>
    <dsp:sp modelId="{130C8671-EBD0-4193-93F9-65C6D3CFC47F}">
      <dsp:nvSpPr>
        <dsp:cNvPr id="0" name=""/>
        <dsp:cNvSpPr/>
      </dsp:nvSpPr>
      <dsp:spPr>
        <a:xfrm>
          <a:off x="0" y="3506468"/>
          <a:ext cx="3062668"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Appendix</a:t>
          </a:r>
        </a:p>
      </dsp:txBody>
      <dsp:txXfrm>
        <a:off x="54304" y="3560772"/>
        <a:ext cx="2954060" cy="10038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86BE2F-F8DD-463B-AF20-0DDF3E67A8B5}"/>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DADB00BC-97EB-45B5-B21E-9BFCB236A9DF}"/>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9E03DE1-FD84-46E2-8C1B-344225BD5F6D}" type="datetimeFigureOut">
              <a:rPr lang="en-GB" smtClean="0"/>
              <a:t>14/05/2018</a:t>
            </a:fld>
            <a:endParaRPr lang="en-GB" dirty="0"/>
          </a:p>
        </p:txBody>
      </p:sp>
      <p:sp>
        <p:nvSpPr>
          <p:cNvPr id="4" name="Footer Placeholder 3">
            <a:extLst>
              <a:ext uri="{FF2B5EF4-FFF2-40B4-BE49-F238E27FC236}">
                <a16:creationId xmlns:a16="http://schemas.microsoft.com/office/drawing/2014/main" id="{1B555BCA-14FE-4768-A29E-442DF6E071E5}"/>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EBC6903-1D39-4A03-B9BA-B34DF9260E42}"/>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C57E94B2-C649-43C3-812D-6B4C1DD4F5C8}" type="slidenum">
              <a:rPr lang="en-GB" smtClean="0"/>
              <a:t>‹#›</a:t>
            </a:fld>
            <a:endParaRPr lang="en-GB" dirty="0"/>
          </a:p>
        </p:txBody>
      </p:sp>
    </p:spTree>
    <p:extLst>
      <p:ext uri="{BB962C8B-B14F-4D97-AF65-F5344CB8AC3E}">
        <p14:creationId xmlns:p14="http://schemas.microsoft.com/office/powerpoint/2010/main" val="991430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14/05/2018</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BBAD97-B6EA-450E-B34E-10D8644E9459}" type="slidenum">
              <a:rPr lang="en-GB" smtClean="0"/>
              <a:t>2</a:t>
            </a:fld>
            <a:endParaRPr lang="en-GB"/>
          </a:p>
        </p:txBody>
      </p:sp>
    </p:spTree>
    <p:extLst>
      <p:ext uri="{BB962C8B-B14F-4D97-AF65-F5344CB8AC3E}">
        <p14:creationId xmlns:p14="http://schemas.microsoft.com/office/powerpoint/2010/main" val="1881214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ETV, entecavir; HBV, hepatitis B virus; HBIG, </a:t>
            </a:r>
            <a:r>
              <a:rPr lang="en-GB" sz="1200" i="1" dirty="0">
                <a:latin typeface="Arial" panose="020B0604020202020204" pitchFamily="34" charset="0"/>
                <a:cs typeface="Arial" panose="020B0604020202020204" pitchFamily="34" charset="0"/>
              </a:rPr>
              <a:t>hepatitis B immunoglobulin monoprophylaxis;</a:t>
            </a:r>
            <a:r>
              <a:rPr lang="en-GB" sz="1200" i="1" baseline="0" dirty="0">
                <a:latin typeface="Arial" panose="020B0604020202020204" pitchFamily="34" charset="0"/>
                <a:cs typeface="Arial" panose="020B0604020202020204" pitchFamily="34" charset="0"/>
              </a:rPr>
              <a:t>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HCC, hepatocellular carcinoma; HDV, hepatitis D virus; LT, liver transplantation; NA, nucleot(s)ide analogue; TDF, tenofovir disoproxil fumarate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dirty="0"/>
          </a:p>
        </p:txBody>
      </p:sp>
    </p:spTree>
    <p:extLst>
      <p:ext uri="{BB962C8B-B14F-4D97-AF65-F5344CB8AC3E}">
        <p14:creationId xmlns:p14="http://schemas.microsoft.com/office/powerpoint/2010/main" val="3784440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 genotype; HCV, hepatitis C virus; IFN, interferon; LDV, ledipasvir; LT, liver transplantation; MELD, Model for End-Stage Liver Disease; RBV, ribavirin; SOF, sofosbuvir; SVR, sustained virological response </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dirty="0"/>
          </a:p>
        </p:txBody>
      </p:sp>
    </p:spTree>
    <p:extLst>
      <p:ext uri="{BB962C8B-B14F-4D97-AF65-F5344CB8AC3E}">
        <p14:creationId xmlns:p14="http://schemas.microsoft.com/office/powerpoint/2010/main" val="310252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ALD, alcoholic liver disease; ESLD, end-stage liver disease;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dirty="0"/>
          </a:p>
        </p:txBody>
      </p:sp>
    </p:spTree>
    <p:extLst>
      <p:ext uri="{BB962C8B-B14F-4D97-AF65-F5344CB8AC3E}">
        <p14:creationId xmlns:p14="http://schemas.microsoft.com/office/powerpoint/2010/main" val="2291603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 NAFLD,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non-alcoholic fatty liver disease; NASH, non-alcoholic steatohepatitis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dirty="0"/>
          </a:p>
        </p:txBody>
      </p:sp>
    </p:spTree>
    <p:extLst>
      <p:ext uri="{BB962C8B-B14F-4D97-AF65-F5344CB8AC3E}">
        <p14:creationId xmlns:p14="http://schemas.microsoft.com/office/powerpoint/2010/main" val="957386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 PBC, primary biliary cholangitis; UDCA, ursodeoxycholic acid</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dirty="0"/>
          </a:p>
        </p:txBody>
      </p:sp>
    </p:spTree>
    <p:extLst>
      <p:ext uri="{BB962C8B-B14F-4D97-AF65-F5344CB8AC3E}">
        <p14:creationId xmlns:p14="http://schemas.microsoft.com/office/powerpoint/2010/main" val="2740585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cholangiocarcinoma; IBD, inflammatory bowel disease; LT, liver transplantation; PSC, primary sclerosing cholangitis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dirty="0"/>
          </a:p>
        </p:txBody>
      </p:sp>
    </p:spTree>
    <p:extLst>
      <p:ext uri="{BB962C8B-B14F-4D97-AF65-F5344CB8AC3E}">
        <p14:creationId xmlns:p14="http://schemas.microsoft.com/office/powerpoint/2010/main" val="2230541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a:t>
            </a:r>
            <a:r>
              <a:rPr lang="en-GB" i="1" baseline="0" dirty="0"/>
              <a:t> autoimmune hepatitis;</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LT, liver transplantation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dirty="0"/>
          </a:p>
        </p:txBody>
      </p:sp>
    </p:spTree>
    <p:extLst>
      <p:ext uri="{BB962C8B-B14F-4D97-AF65-F5344CB8AC3E}">
        <p14:creationId xmlns:p14="http://schemas.microsoft.com/office/powerpoint/2010/main" val="1425144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ALF, acute liver failure;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cholangiocarcinoma;</a:t>
            </a:r>
            <a:r>
              <a:rPr lang="en-GB" i="1" dirty="0"/>
              <a:t> ESLD, end-stage liver disease; HCC, hepatocellular carcinoma; LT, liver transplantation; QoL, quality of life</a:t>
            </a:r>
          </a:p>
          <a:p>
            <a:pPr marL="0" indent="0">
              <a:buNone/>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European Liver Transplant Registry. Overall indication and results: Primary disease leading to LT in Europe. Available at: http://www.eltr.org/Overall-indication-and-results.html. Accessed 23.02.18</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dirty="0"/>
          </a:p>
        </p:txBody>
      </p:sp>
    </p:spTree>
    <p:extLst>
      <p:ext uri="{BB962C8B-B14F-4D97-AF65-F5344CB8AC3E}">
        <p14:creationId xmlns:p14="http://schemas.microsoft.com/office/powerpoint/2010/main" val="4258652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AFP, </a:t>
            </a:r>
            <a:r>
              <a:rPr kumimoji="0" lang="el-G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-fetoprotein; CLD, chronic liver disease; HCC, hepatocellular carcinoma; UCSF, University of California San Francisco</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dirty="0"/>
          </a:p>
        </p:txBody>
      </p:sp>
    </p:spTree>
    <p:extLst>
      <p:ext uri="{BB962C8B-B14F-4D97-AF65-F5344CB8AC3E}">
        <p14:creationId xmlns:p14="http://schemas.microsoft.com/office/powerpoint/2010/main" val="35333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 cholangiocarcinoma;</a:t>
            </a:r>
            <a:r>
              <a:rPr lang="en-GB" i="1" dirty="0"/>
              <a:t>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HCC, hepatocellular carcinoma;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dirty="0"/>
          </a:p>
        </p:txBody>
      </p:sp>
    </p:spTree>
    <p:extLst>
      <p:ext uri="{BB962C8B-B14F-4D97-AF65-F5344CB8AC3E}">
        <p14:creationId xmlns:p14="http://schemas.microsoft.com/office/powerpoint/2010/main" val="347310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BBAD97-B6EA-450E-B34E-10D8644E9459}" type="slidenum">
              <a:rPr lang="en-GB" smtClean="0"/>
              <a:t>4</a:t>
            </a:fld>
            <a:endParaRPr lang="en-GB" dirty="0"/>
          </a:p>
        </p:txBody>
      </p:sp>
    </p:spTree>
    <p:extLst>
      <p:ext uri="{BB962C8B-B14F-4D97-AF65-F5344CB8AC3E}">
        <p14:creationId xmlns:p14="http://schemas.microsoft.com/office/powerpoint/2010/main" val="1544175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CV, cardiovascular;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dirty="0"/>
          </a:p>
        </p:txBody>
      </p:sp>
    </p:spTree>
    <p:extLst>
      <p:ext uri="{BB962C8B-B14F-4D97-AF65-F5344CB8AC3E}">
        <p14:creationId xmlns:p14="http://schemas.microsoft.com/office/powerpoint/2010/main" val="392282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ELTR, European Liver Transplant Registry; LT, liver transplantation</a:t>
            </a:r>
          </a:p>
          <a:p>
            <a:pPr marL="0" indent="0">
              <a:buNone/>
            </a:pPr>
            <a:endParaRPr lang="en-GB" i="1" dirty="0"/>
          </a:p>
          <a:p>
            <a:pPr marL="0" indent="0">
              <a:buNone/>
            </a:pPr>
            <a:r>
              <a:rPr lang="en-GB" i="1" dirty="0"/>
              <a:t>Adam R, Karam V, Delvart V, O'Grady J, Mirza D, Klempnauer J, Castaing D, Neuhaus P, Jamieson N, Salizzoni M, Pollard S, Lerut J, Paul A, Garcia-Valdecasas JC, Rodríguez FS, Burroughs A; All contributing centres (www.eltr.org); European Liver and Intestine Transplant Association (ELITA). Evolution of indications and results of liver transplantation in Europe. A report from the European Liver Transplant Registry (ELTR). J Hepatol. 2012 Sep;57(3):675-88.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dirty="0"/>
          </a:p>
        </p:txBody>
      </p:sp>
    </p:spTree>
    <p:extLst>
      <p:ext uri="{BB962C8B-B14F-4D97-AF65-F5344CB8AC3E}">
        <p14:creationId xmlns:p14="http://schemas.microsoft.com/office/powerpoint/2010/main" val="3957990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ALT, alanine aminotransferase; AST, aspartate aminotransferase; BMI, body mass index; DBD, donation after brain death; DCD, donation after circulatory death; ICU, intensive care unit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dirty="0"/>
          </a:p>
        </p:txBody>
      </p:sp>
    </p:spTree>
    <p:extLst>
      <p:ext uri="{BB962C8B-B14F-4D97-AF65-F5344CB8AC3E}">
        <p14:creationId xmlns:p14="http://schemas.microsoft.com/office/powerpoint/2010/main" val="2984841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CPR, cardiopulmonary resuscitation; DCD, donation after circulatory death; HBV, hepatitis B virus; HCC, hepatocellular carcinoma; HCV, hepatitis C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dirty="0"/>
          </a:p>
        </p:txBody>
      </p:sp>
    </p:spTree>
    <p:extLst>
      <p:ext uri="{BB962C8B-B14F-4D97-AF65-F5344CB8AC3E}">
        <p14:creationId xmlns:p14="http://schemas.microsoft.com/office/powerpoint/2010/main" val="830972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ECD, extended criteria donor</a:t>
            </a:r>
            <a:r>
              <a:rPr lang="en-GB" dirty="0"/>
              <a:t>; </a:t>
            </a:r>
            <a:r>
              <a:rPr lang="en-GB" i="1" dirty="0"/>
              <a:t>HBsAg, hepatitis B surface antigen; HBV, hepatitis B virus; HCV, hepatitis C virus; HIV, human immunodeficiency virus; WNV, West Nile virus </a:t>
            </a:r>
          </a:p>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dirty="0"/>
          </a:p>
        </p:txBody>
      </p:sp>
    </p:spTree>
    <p:extLst>
      <p:ext uri="{BB962C8B-B14F-4D97-AF65-F5344CB8AC3E}">
        <p14:creationId xmlns:p14="http://schemas.microsoft.com/office/powerpoint/2010/main" val="1312647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AKI, acute kidney injury; DCD, donation after circulatory death;</a:t>
            </a:r>
            <a:r>
              <a:rPr lang="en-GB" i="1" dirty="0"/>
              <a:t> DR, donor-recipient; ECD,</a:t>
            </a:r>
            <a:r>
              <a:rPr lang="en-GB" dirty="0"/>
              <a:t> </a:t>
            </a:r>
            <a:r>
              <a:rPr lang="en-GB" i="1" dirty="0"/>
              <a:t>extended criteria donor</a:t>
            </a:r>
            <a:r>
              <a:rPr lang="en-GB" dirty="0"/>
              <a:t>; </a:t>
            </a:r>
            <a:r>
              <a:rPr lang="en-GB" i="1" dirty="0"/>
              <a:t>HBV, hepatitis B virus;</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HCV, hepatitis C virus;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dirty="0"/>
          </a:p>
        </p:txBody>
      </p:sp>
    </p:spTree>
    <p:extLst>
      <p:ext uri="{BB962C8B-B14F-4D97-AF65-F5344CB8AC3E}">
        <p14:creationId xmlns:p14="http://schemas.microsoft.com/office/powerpoint/2010/main" val="3100312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AKI, acute kidney injury; </a:t>
            </a:r>
            <a:r>
              <a:rPr lang="en-GB" i="1" dirty="0"/>
              <a:t>anti-HBc, </a:t>
            </a:r>
            <a:r>
              <a:rPr lang="en-GB" sz="1200" b="0" i="1" kern="1200" dirty="0">
                <a:solidFill>
                  <a:schemeClr val="tx1"/>
                </a:solidFill>
                <a:effectLst/>
                <a:latin typeface="Arial" panose="020B0604020202020204" pitchFamily="34" charset="0"/>
                <a:ea typeface="+mn-ea"/>
                <a:cs typeface="Arial" panose="020B0604020202020204" pitchFamily="34" charset="0"/>
              </a:rPr>
              <a:t>hepatitis B core antibody; </a:t>
            </a:r>
            <a:r>
              <a:rPr lang="en-GB" i="1" dirty="0"/>
              <a:t>anti-HBs, </a:t>
            </a:r>
            <a:r>
              <a:rPr lang="en-GB" sz="1200" b="0" i="1" kern="1200" dirty="0">
                <a:solidFill>
                  <a:schemeClr val="tx1"/>
                </a:solidFill>
                <a:effectLst/>
                <a:latin typeface="Arial" panose="020B0604020202020204" pitchFamily="34" charset="0"/>
                <a:ea typeface="+mn-ea"/>
                <a:cs typeface="Arial" panose="020B0604020202020204" pitchFamily="34" charset="0"/>
              </a:rPr>
              <a:t>hepatitis B surface antibody;</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DCD, donation after circulatory death;</a:t>
            </a:r>
            <a:r>
              <a:rPr lang="en-GB" i="1" dirty="0"/>
              <a:t> DR, donor-recipient; ECD, extended criteria donor; HBeAg, hepatitis B ‘e’ antigen; HBV, hepatitis B virus;</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HCV, hepatitis C virus; LT, liver transplantation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dirty="0"/>
          </a:p>
        </p:txBody>
      </p:sp>
    </p:spTree>
    <p:extLst>
      <p:ext uri="{BB962C8B-B14F-4D97-AF65-F5344CB8AC3E}">
        <p14:creationId xmlns:p14="http://schemas.microsoft.com/office/powerpoint/2010/main" val="1843877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AKI, acute kidney injury; DCD, donation after circulatory death;</a:t>
            </a:r>
            <a:r>
              <a:rPr lang="en-GB" i="1" dirty="0"/>
              <a:t> DR, donor-recipient; ECD,</a:t>
            </a:r>
            <a:r>
              <a:rPr lang="en-GB" dirty="0"/>
              <a:t> </a:t>
            </a:r>
            <a:r>
              <a:rPr lang="en-GB" i="1" dirty="0"/>
              <a:t>extended criteria donor</a:t>
            </a:r>
            <a:r>
              <a:rPr lang="en-GB" dirty="0"/>
              <a:t>; </a:t>
            </a:r>
            <a:r>
              <a:rPr lang="en-GB" i="1" dirty="0"/>
              <a:t>HBV, hepatitis B virus;</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HCV, hepatitis C virus;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dirty="0"/>
          </a:p>
        </p:txBody>
      </p:sp>
    </p:spTree>
    <p:extLst>
      <p:ext uri="{BB962C8B-B14F-4D97-AF65-F5344CB8AC3E}">
        <p14:creationId xmlns:p14="http://schemas.microsoft.com/office/powerpoint/2010/main" val="4271933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i="1" dirty="0"/>
              <a:t>IVC, inferior vena cava</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LT, liver transplantation</a:t>
            </a:r>
            <a:endParaRPr lang="en-GB" b="0"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dirty="0"/>
          </a:p>
        </p:txBody>
      </p:sp>
    </p:spTree>
    <p:extLst>
      <p:ext uri="{BB962C8B-B14F-4D97-AF65-F5344CB8AC3E}">
        <p14:creationId xmlns:p14="http://schemas.microsoft.com/office/powerpoint/2010/main" val="3184944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0" i="1" dirty="0"/>
              <a:t>IVC, inferior vena cava</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dirty="0"/>
          </a:p>
        </p:txBody>
      </p:sp>
    </p:spTree>
    <p:extLst>
      <p:ext uri="{BB962C8B-B14F-4D97-AF65-F5344CB8AC3E}">
        <p14:creationId xmlns:p14="http://schemas.microsoft.com/office/powerpoint/2010/main" val="375085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dirty="0"/>
          </a:p>
        </p:txBody>
      </p:sp>
    </p:spTree>
    <p:extLst>
      <p:ext uri="{BB962C8B-B14F-4D97-AF65-F5344CB8AC3E}">
        <p14:creationId xmlns:p14="http://schemas.microsoft.com/office/powerpoint/2010/main" val="2623958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ALF, acute liver failure;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dirty="0"/>
          </a:p>
        </p:txBody>
      </p:sp>
    </p:spTree>
    <p:extLst>
      <p:ext uri="{BB962C8B-B14F-4D97-AF65-F5344CB8AC3E}">
        <p14:creationId xmlns:p14="http://schemas.microsoft.com/office/powerpoint/2010/main" val="3046914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dirty="0"/>
          </a:p>
        </p:txBody>
      </p:sp>
    </p:spTree>
    <p:extLst>
      <p:ext uri="{BB962C8B-B14F-4D97-AF65-F5344CB8AC3E}">
        <p14:creationId xmlns:p14="http://schemas.microsoft.com/office/powerpoint/2010/main" val="3850191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dirty="0"/>
          </a:p>
        </p:txBody>
      </p:sp>
    </p:spTree>
    <p:extLst>
      <p:ext uri="{BB962C8B-B14F-4D97-AF65-F5344CB8AC3E}">
        <p14:creationId xmlns:p14="http://schemas.microsoft.com/office/powerpoint/2010/main" val="572951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ELTR, European Liver Transplant Registry;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a:t>
            </a:r>
            <a:endParaRPr lang="en-GB" i="1" dirty="0"/>
          </a:p>
          <a:p>
            <a:pPr marL="0" indent="0">
              <a:buNone/>
            </a:pPr>
            <a:endParaRPr lang="en-GB" i="1" dirty="0"/>
          </a:p>
          <a:p>
            <a:pPr marL="0" indent="0">
              <a:buNone/>
            </a:pPr>
            <a:r>
              <a:rPr lang="en-GB" i="1" dirty="0"/>
              <a:t>Adam R, Karam V, Delvart V, O'Grady J, Mirza D, Klempnauer J, Castaing D, Neuhaus P, Jamieson N, Salizzoni M, Pollard S, Lerut J, Paul A, Garcia-Valdecasas JC, Rodríguez FS, Burroughs A; All contributing centres (www.eltr.org); European Liver and Intestine Transplant Association (ELITA). Evolution of indications and results of liver transplantation in Europe. A report from the European Liver Transplant Registry (ELTR). J Hepatol. 2012 Sep;57(3):675-88.</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dirty="0"/>
          </a:p>
        </p:txBody>
      </p:sp>
    </p:spTree>
    <p:extLst>
      <p:ext uri="{BB962C8B-B14F-4D97-AF65-F5344CB8AC3E}">
        <p14:creationId xmlns:p14="http://schemas.microsoft.com/office/powerpoint/2010/main" val="2479164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CCA, </a:t>
            </a:r>
            <a:r>
              <a:rPr lang="en-GB" sz="1200" i="1" dirty="0"/>
              <a:t>cholangiocarcinoma</a:t>
            </a:r>
            <a:r>
              <a:rPr lang="en-GB" sz="1200" dirty="0"/>
              <a:t>;</a:t>
            </a:r>
            <a:r>
              <a:rPr lang="en-GB" sz="1200" baseline="0" dirty="0"/>
              <a:t> </a:t>
            </a:r>
            <a:r>
              <a:rPr lang="en-GB" i="1" dirty="0"/>
              <a:t>HBV, hepatitis B virus; HCC, hepatocellular carcinoma; HCV, hepatitis C virus; HDV, hepatitis delta virus; LT, liver transplantation; PBC, primary biliary cirrhosis</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dirty="0"/>
          </a:p>
        </p:txBody>
      </p:sp>
    </p:spTree>
    <p:extLst>
      <p:ext uri="{BB962C8B-B14F-4D97-AF65-F5344CB8AC3E}">
        <p14:creationId xmlns:p14="http://schemas.microsoft.com/office/powerpoint/2010/main" val="675713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DCD, donation after circulatory death;</a:t>
            </a:r>
            <a:r>
              <a:rPr lang="en-GB" dirty="0"/>
              <a:t> </a:t>
            </a:r>
            <a:r>
              <a:rPr lang="en-GB" b="0" i="1" dirty="0"/>
              <a:t>IVC, inferior vena cava;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GB" b="0" i="1" dirty="0"/>
              <a:t>PSC, primary sclerosing cholangitis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dirty="0"/>
          </a:p>
        </p:txBody>
      </p:sp>
    </p:spTree>
    <p:extLst>
      <p:ext uri="{BB962C8B-B14F-4D97-AF65-F5344CB8AC3E}">
        <p14:creationId xmlns:p14="http://schemas.microsoft.com/office/powerpoint/2010/main" val="858204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a:t>IC,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ischaemic cholangiopathy; </a:t>
            </a:r>
            <a:r>
              <a:rPr lang="en-US" i="1"/>
              <a:t>LT, </a:t>
            </a:r>
            <a:r>
              <a:rPr lang="en-US" i="1" dirty="0"/>
              <a:t>liver transplantation</a:t>
            </a:r>
            <a:endParaRPr lang="en-GB" i="1" dirty="0"/>
          </a:p>
          <a:p>
            <a:pPr marL="0" indent="0">
              <a:buNone/>
            </a:pPr>
            <a:endParaRPr lang="en-GB" i="1" dirty="0"/>
          </a:p>
          <a:p>
            <a:pPr marL="0" indent="0">
              <a:buNone/>
            </a:pPr>
            <a:r>
              <a:rPr lang="en-GB" i="1" dirty="0"/>
              <a:t>European Liver Transplant Registry (ELTR). Mortality and </a:t>
            </a:r>
            <a:r>
              <a:rPr lang="en-GB" i="1" dirty="0" err="1"/>
              <a:t>retransplantation</a:t>
            </a:r>
            <a:r>
              <a:rPr lang="en-GB" i="1" dirty="0"/>
              <a:t>. Available at: http://www.eltr.org/Mortality-and-retransplantation.html. Accessed 26.01.18</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dirty="0"/>
          </a:p>
        </p:txBody>
      </p:sp>
    </p:spTree>
    <p:extLst>
      <p:ext uri="{BB962C8B-B14F-4D97-AF65-F5344CB8AC3E}">
        <p14:creationId xmlns:p14="http://schemas.microsoft.com/office/powerpoint/2010/main" val="3677655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AZA, azathioprine; CNI, calcineurin inhibitor; CsA, cyclosporine; IL-2R, interleukin-2 receptor;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 </a:t>
            </a:r>
            <a:r>
              <a:rPr lang="en-GB" i="1" dirty="0"/>
              <a:t>MMF, mycophenolate mofetil; Tac, tacrolimus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dirty="0"/>
          </a:p>
        </p:txBody>
      </p:sp>
    </p:spTree>
    <p:extLst>
      <p:ext uri="{BB962C8B-B14F-4D97-AF65-F5344CB8AC3E}">
        <p14:creationId xmlns:p14="http://schemas.microsoft.com/office/powerpoint/2010/main" val="26281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AZA, azathioprine; CNI, calcineurin inhibitor; ESRD, end-stage renal disease; EVR, everolimus; GFR, glomerular filtration rate; IL-2R, interleukin-2 receptor; LT, liver transplantation; MMF, mycophenolate mofetil; RCT, randomized controlled trial; SRL, sirolimus; Tac, tacrolimus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dirty="0"/>
          </a:p>
        </p:txBody>
      </p:sp>
    </p:spTree>
    <p:extLst>
      <p:ext uri="{BB962C8B-B14F-4D97-AF65-F5344CB8AC3E}">
        <p14:creationId xmlns:p14="http://schemas.microsoft.com/office/powerpoint/2010/main" val="2848708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AZA, azathioprine; CNI, calcineurin inhibitor; ESRD, end-stage renal disease; EVR, everolimus; GFR, glomerular filtration rate; IL-2R, interleukin-2 receptor; LT, liver transplantation; MMF, mycophenolate mofetil; RCT, randomized controlled trial; SRL, sirolimus; Tac, tacrolimus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dirty="0"/>
          </a:p>
        </p:txBody>
      </p:sp>
    </p:spTree>
    <p:extLst>
      <p:ext uri="{BB962C8B-B14F-4D97-AF65-F5344CB8AC3E}">
        <p14:creationId xmlns:p14="http://schemas.microsoft.com/office/powerpoint/2010/main" val="104990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GRADE,</a:t>
            </a:r>
            <a:r>
              <a:rPr lang="en-GB" i="1" baseline="0" dirty="0"/>
              <a:t> Grading of Recommendations Assessment Development and Evaluation</a:t>
            </a:r>
            <a:endParaRPr lang="en-GB" i="1" dirty="0"/>
          </a:p>
          <a:p>
            <a:pPr marL="0" indent="0">
              <a:buNone/>
            </a:pPr>
            <a:endParaRPr lang="en-GB" sz="1200" b="0" i="1" kern="1200" dirty="0">
              <a:solidFill>
                <a:schemeClr val="tx1"/>
              </a:solidFill>
              <a:effectLst/>
              <a:latin typeface="+mn-lt"/>
              <a:ea typeface="+mn-ea"/>
              <a:cs typeface="+mn-cs"/>
            </a:endParaRPr>
          </a:p>
          <a:p>
            <a:pPr marL="0" indent="0">
              <a:buNone/>
            </a:pPr>
            <a:r>
              <a:rPr lang="en-GB" sz="1200" b="0" i="1" kern="1200" dirty="0">
                <a:solidFill>
                  <a:schemeClr val="tx1"/>
                </a:solidFill>
                <a:effectLst/>
                <a:latin typeface="+mn-lt"/>
                <a:ea typeface="+mn-ea"/>
                <a:cs typeface="+mn-cs"/>
              </a:rPr>
              <a:t>Guyatt GH, Oxman AD, Vist GE, Kunz R, Falck-Ytter Y, Alonso-Coello P, Schünemann HJ; GRADE Working Group. </a:t>
            </a:r>
            <a:r>
              <a:rPr lang="en-GB" i="1" dirty="0"/>
              <a:t>GRADE: An emerging consensus on rating quality of evidence and strength of recommendations. </a:t>
            </a:r>
            <a:r>
              <a:rPr lang="pt-BR" sz="1200" b="0" i="1" kern="1200" dirty="0">
                <a:solidFill>
                  <a:schemeClr val="tx1"/>
                </a:solidFill>
                <a:effectLst/>
                <a:latin typeface="+mn-lt"/>
                <a:ea typeface="+mn-ea"/>
                <a:cs typeface="+mn-cs"/>
              </a:rPr>
              <a:t>BMJ. 2008 Apr 26;336(7650):924-6</a:t>
            </a:r>
            <a:endParaRPr lang="en-GB" i="1" dirty="0"/>
          </a:p>
        </p:txBody>
      </p:sp>
      <p:sp>
        <p:nvSpPr>
          <p:cNvPr id="4" name="Slide Number Placeholder 3"/>
          <p:cNvSpPr>
            <a:spLocks noGrp="1"/>
          </p:cNvSpPr>
          <p:nvPr>
            <p:ph type="sldNum" sz="quarter" idx="10"/>
          </p:nvPr>
        </p:nvSpPr>
        <p:spPr/>
        <p:txBody>
          <a:bodyPr/>
          <a:lstStyle/>
          <a:p>
            <a:fld id="{AFBBAD97-B6EA-450E-B34E-10D8644E9459}" type="slidenum">
              <a:rPr lang="en-GB" smtClean="0"/>
              <a:t>7</a:t>
            </a:fld>
            <a:endParaRPr lang="en-GB" dirty="0"/>
          </a:p>
        </p:txBody>
      </p:sp>
    </p:spTree>
    <p:extLst>
      <p:ext uri="{BB962C8B-B14F-4D97-AF65-F5344CB8AC3E}">
        <p14:creationId xmlns:p14="http://schemas.microsoft.com/office/powerpoint/2010/main" val="841586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AZA, azathioprine; CNI, calcineurin inhibitor; EVR, everolimus; HCV, hepatitis C virus; IL-2R, interleukin-2 receptor;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GB" i="1" dirty="0"/>
              <a:t>MMF, mycophenolate mofetil; mTOR, mammalian target of rapamycin; OKT3, anti-human CD3 antibody; RCT, randomized controlled trial</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47</a:t>
            </a:fld>
            <a:endParaRPr lang="en-GB" dirty="0"/>
          </a:p>
        </p:txBody>
      </p:sp>
    </p:spTree>
    <p:extLst>
      <p:ext uri="{BB962C8B-B14F-4D97-AF65-F5344CB8AC3E}">
        <p14:creationId xmlns:p14="http://schemas.microsoft.com/office/powerpoint/2010/main" val="1619241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CNI, calcineurin inhibitor; HCC, hepatocellular carcinoma;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LT, liver transplantation</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lang="en-GB" i="1" dirty="0"/>
              <a:t> SRL, sirolimus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48</a:t>
            </a:fld>
            <a:endParaRPr lang="en-GB" dirty="0"/>
          </a:p>
        </p:txBody>
      </p:sp>
    </p:spTree>
    <p:extLst>
      <p:ext uri="{BB962C8B-B14F-4D97-AF65-F5344CB8AC3E}">
        <p14:creationId xmlns:p14="http://schemas.microsoft.com/office/powerpoint/2010/main" val="696381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CsA, cyclosporine; CNI, calcineurin inhibitor; MMF, mycophenolate mofetil; mTOR, mammalian target of rapamycin; RCT, randomized controlled trial; Tac, tacrolimus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49</a:t>
            </a:fld>
            <a:endParaRPr lang="en-GB" dirty="0"/>
          </a:p>
        </p:txBody>
      </p:sp>
    </p:spTree>
    <p:extLst>
      <p:ext uri="{BB962C8B-B14F-4D97-AF65-F5344CB8AC3E}">
        <p14:creationId xmlns:p14="http://schemas.microsoft.com/office/powerpoint/2010/main" val="25462004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HCV, hepatitis C virus; </a:t>
            </a:r>
            <a:r>
              <a:rPr lang="fr-FR" i="1" dirty="0"/>
              <a:t>HVPG, </a:t>
            </a:r>
            <a:r>
              <a:rPr lang="fr-FR" i="1" dirty="0" err="1"/>
              <a:t>hepatic</a:t>
            </a:r>
            <a:r>
              <a:rPr lang="fr-FR" i="1" dirty="0"/>
              <a:t> </a:t>
            </a:r>
            <a:r>
              <a:rPr lang="fr-FR" i="1" dirty="0" err="1"/>
              <a:t>venous</a:t>
            </a:r>
            <a:r>
              <a:rPr lang="fr-FR" i="1" dirty="0"/>
              <a:t> pressure gradient</a:t>
            </a:r>
            <a:r>
              <a:rPr lang="fr-FR" i="1"/>
              <a:t>; </a:t>
            </a:r>
            <a:r>
              <a:rPr kumimoji="0" lang="en-GB" sz="12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LT, liver transplantation</a:t>
            </a: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lang="fr-FR" i="1"/>
              <a:t>TE</a:t>
            </a:r>
            <a:r>
              <a:rPr lang="fr-FR" i="1" dirty="0"/>
              <a:t>, transient elastography</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50</a:t>
            </a:fld>
            <a:endParaRPr lang="en-GB"/>
          </a:p>
        </p:txBody>
      </p:sp>
    </p:spTree>
    <p:extLst>
      <p:ext uri="{BB962C8B-B14F-4D97-AF65-F5344CB8AC3E}">
        <p14:creationId xmlns:p14="http://schemas.microsoft.com/office/powerpoint/2010/main" val="3511341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BOC, boceprevir; CsA, cyclosporine; DSV, dasabuvir; HCV, hepatitis C virus; IFN, interferon; LDV, ledipasvir; LT, liver transplantation; OBV, ombitasvir; PegIFN, pegylated interferon; PI, protease inhibitor; PK, pharmacokinetic; RBV, ribavirin; SOF, sofosbuvir; SPV, simeprevir; SVR, sustained virological response; Tac, tacrolimus; TPV, telaprevir</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51</a:t>
            </a:fld>
            <a:endParaRPr lang="en-GB" dirty="0"/>
          </a:p>
        </p:txBody>
      </p:sp>
    </p:spTree>
    <p:extLst>
      <p:ext uri="{BB962C8B-B14F-4D97-AF65-F5344CB8AC3E}">
        <p14:creationId xmlns:p14="http://schemas.microsoft.com/office/powerpoint/2010/main" val="14946209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BOC, boceprevir; CsA, cyclosporine; DSV, dasabuvir; eGFR, estimated glomerular filtration rate; GLE, glecaprevir; HCV, hepatitis C virus; IFN, interferon; ISD, immunosuppressant drug; LDV, ledipasvir; LT, liver transplantation; OBV, ombitasvir; PegIFN, pegylated interferon; PI, protease inhibitor; PIB, pibrentasvir; PK, pharmacokinetic; RBV, ribavirin; SOF, sofosbuvir; SPV, simeprevir; SVR, sustained virological response; Tac, tacrolimus; TPV, telaprevir</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52</a:t>
            </a:fld>
            <a:endParaRPr lang="en-GB" dirty="0"/>
          </a:p>
        </p:txBody>
      </p:sp>
    </p:spTree>
    <p:extLst>
      <p:ext uri="{BB962C8B-B14F-4D97-AF65-F5344CB8AC3E}">
        <p14:creationId xmlns:p14="http://schemas.microsoft.com/office/powerpoint/2010/main" val="1931069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ETV, entecavir; </a:t>
            </a:r>
            <a:r>
              <a:rPr lang="en-GB" i="1" dirty="0"/>
              <a:t>HBIG,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hepatitis B immunoglobulin; HBV, hepatitis B virus; NA, nulceot(s)ide analogue;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TDF, tenofovir disoproxil fumarate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53</a:t>
            </a:fld>
            <a:endParaRPr lang="en-GB" dirty="0"/>
          </a:p>
        </p:txBody>
      </p:sp>
    </p:spTree>
    <p:extLst>
      <p:ext uri="{BB962C8B-B14F-4D97-AF65-F5344CB8AC3E}">
        <p14:creationId xmlns:p14="http://schemas.microsoft.com/office/powerpoint/2010/main" val="112159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Anti-HBc, hepatitis B core antibody; HBIG,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hepatitis B immunoglobulin; HBsAg, hepatitis B surface antigen; HBV, hepatitis B virus; LT, liver transplantation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54</a:t>
            </a:fld>
            <a:endParaRPr lang="en-GB" dirty="0"/>
          </a:p>
        </p:txBody>
      </p:sp>
    </p:spTree>
    <p:extLst>
      <p:ext uri="{BB962C8B-B14F-4D97-AF65-F5344CB8AC3E}">
        <p14:creationId xmlns:p14="http://schemas.microsoft.com/office/powerpoint/2010/main" val="2394381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ALD, alcoholic liver disease;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55</a:t>
            </a:fld>
            <a:endParaRPr lang="en-GB" dirty="0"/>
          </a:p>
        </p:txBody>
      </p:sp>
    </p:spTree>
    <p:extLst>
      <p:ext uri="{BB962C8B-B14F-4D97-AF65-F5344CB8AC3E}">
        <p14:creationId xmlns:p14="http://schemas.microsoft.com/office/powerpoint/2010/main" val="1630524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BMI, body mass index; LT, liver transplantation; NAFLD,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non-alcoholic fatty liver disease; NASH, non-alcoholic steatohepatitis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56</a:t>
            </a:fld>
            <a:endParaRPr lang="en-GB" dirty="0"/>
          </a:p>
        </p:txBody>
      </p:sp>
    </p:spTree>
    <p:extLst>
      <p:ext uri="{BB962C8B-B14F-4D97-AF65-F5344CB8AC3E}">
        <p14:creationId xmlns:p14="http://schemas.microsoft.com/office/powerpoint/2010/main" val="3576371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LT, liver</a:t>
            </a:r>
            <a:r>
              <a:rPr lang="en-GB" i="1" baseline="0" dirty="0"/>
              <a:t> transplantation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dirty="0"/>
          </a:p>
        </p:txBody>
      </p:sp>
    </p:spTree>
    <p:extLst>
      <p:ext uri="{BB962C8B-B14F-4D97-AF65-F5344CB8AC3E}">
        <p14:creationId xmlns:p14="http://schemas.microsoft.com/office/powerpoint/2010/main" val="36891159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AIH, autoimmune hepatitis; PBC, primary biliary cholangitis; PSC, primary sclerosing cholangitis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57</a:t>
            </a:fld>
            <a:endParaRPr lang="en-GB" dirty="0"/>
          </a:p>
        </p:txBody>
      </p:sp>
    </p:spTree>
    <p:extLst>
      <p:ext uri="{BB962C8B-B14F-4D97-AF65-F5344CB8AC3E}">
        <p14:creationId xmlns:p14="http://schemas.microsoft.com/office/powerpoint/2010/main" val="389782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HCC, hepatocellular carcinoma; LT, liver transplantation; RFA, radiofrequency ablation; SRL, sirolimus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58</a:t>
            </a:fld>
            <a:endParaRPr lang="en-GB" dirty="0"/>
          </a:p>
        </p:txBody>
      </p:sp>
    </p:spTree>
    <p:extLst>
      <p:ext uri="{BB962C8B-B14F-4D97-AF65-F5344CB8AC3E}">
        <p14:creationId xmlns:p14="http://schemas.microsoft.com/office/powerpoint/2010/main" val="9114268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a:t>LT, liver transplantation; QoL</a:t>
            </a:r>
            <a:r>
              <a:rPr lang="en-US" i="1" dirty="0"/>
              <a:t>, quality of life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60</a:t>
            </a:fld>
            <a:endParaRPr lang="en-GB"/>
          </a:p>
        </p:txBody>
      </p:sp>
    </p:spTree>
    <p:extLst>
      <p:ext uri="{BB962C8B-B14F-4D97-AF65-F5344CB8AC3E}">
        <p14:creationId xmlns:p14="http://schemas.microsoft.com/office/powerpoint/2010/main" val="29021246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ALF, acute liver failure; ESLD, end-stage liver disease; FAP, familial amyloid polyneuropathy; HCC, hepatocellular carcinoma;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62</a:t>
            </a:fld>
            <a:endParaRPr lang="en-GB" dirty="0"/>
          </a:p>
        </p:txBody>
      </p:sp>
    </p:spTree>
    <p:extLst>
      <p:ext uri="{BB962C8B-B14F-4D97-AF65-F5344CB8AC3E}">
        <p14:creationId xmlns:p14="http://schemas.microsoft.com/office/powerpoint/2010/main" val="33479662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HCC, hepatocellular carcinoma;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63</a:t>
            </a:fld>
            <a:endParaRPr lang="en-GB" dirty="0"/>
          </a:p>
        </p:txBody>
      </p:sp>
    </p:spTree>
    <p:extLst>
      <p:ext uri="{BB962C8B-B14F-4D97-AF65-F5344CB8AC3E}">
        <p14:creationId xmlns:p14="http://schemas.microsoft.com/office/powerpoint/2010/main" val="37481966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CMV, cytomegalovirus; EBV, Epstein–Barr virus; HAV, hepatitis A virus; HBV, hepatitis B virus; HCV, hepatitis C virus; HHV, human herpes virus; HIV, </a:t>
            </a:r>
            <a:r>
              <a:rPr lang="en-GB" sz="1200" i="1" dirty="0"/>
              <a:t>human immunodeficiency virus; HSV, herpes simplex virus; HTLV, human T-cell lymphotropic virus; IFN</a:t>
            </a:r>
            <a:r>
              <a:rPr lang="el-GR" sz="1200" dirty="0"/>
              <a:t>γ</a:t>
            </a:r>
            <a:r>
              <a:rPr lang="en-GB" sz="1200" i="1" dirty="0"/>
              <a:t>, interferon-</a:t>
            </a:r>
            <a:r>
              <a:rPr lang="el-GR" sz="1200" dirty="0"/>
              <a:t>γ</a:t>
            </a:r>
            <a:r>
              <a:rPr lang="en-GB" sz="1200" i="1" dirty="0"/>
              <a:t>; IgG, immunoglobulin G; </a:t>
            </a:r>
            <a:r>
              <a:rPr lang="en-GB" i="1" dirty="0"/>
              <a:t>LT, liver transplantation; MDR, multidrug resistant; PPD, purified protein derivative; VDRL, Venereal Disease Research Laboratory; VRE, vancomycin-resistant Enterococcus; VZV, varicella zoster virus; WNV, West Nile virus </a:t>
            </a:r>
          </a:p>
          <a:p>
            <a:pPr marL="0" indent="0">
              <a:buNone/>
            </a:pPr>
            <a:endParaRPr lang="en-GB" i="1" dirty="0"/>
          </a:p>
          <a:p>
            <a:pPr marL="0" indent="0">
              <a:buNone/>
            </a:pPr>
            <a:r>
              <a:rPr lang="en-GB" i="1" dirty="0"/>
              <a:t>Fagiuoli S, Colli A, Bruno R, Craxì A, Gaeta GB, Grossi P, Mondelli MU, Puoti M, Sagnelli E, Stefani S, Toniutto P, Burra P; 2011 AISF Single Topic Group.</a:t>
            </a:r>
          </a:p>
          <a:p>
            <a:pPr marL="0" indent="0">
              <a:buNone/>
            </a:pPr>
            <a:r>
              <a:rPr lang="en-GB" i="1" dirty="0"/>
              <a:t>Management of infections pre- and post-liver transplantation: report of an AISF consensus conference. J Hepatol. 2014 May;60(5):1075-89.</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64</a:t>
            </a:fld>
            <a:endParaRPr lang="en-GB" dirty="0"/>
          </a:p>
        </p:txBody>
      </p:sp>
    </p:spTree>
    <p:extLst>
      <p:ext uri="{BB962C8B-B14F-4D97-AF65-F5344CB8AC3E}">
        <p14:creationId xmlns:p14="http://schemas.microsoft.com/office/powerpoint/2010/main" val="8611656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65</a:t>
            </a:fld>
            <a:endParaRPr lang="en-GB" dirty="0"/>
          </a:p>
        </p:txBody>
      </p:sp>
    </p:spTree>
    <p:extLst>
      <p:ext uri="{BB962C8B-B14F-4D97-AF65-F5344CB8AC3E}">
        <p14:creationId xmlns:p14="http://schemas.microsoft.com/office/powerpoint/2010/main" val="11421779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HPS, hepatopulmonary syndrome; LT, liver transplantation; MPAP, mean pulmonary artery pressure; PPHTN, portopulmonary hypertension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66</a:t>
            </a:fld>
            <a:endParaRPr lang="en-GB" dirty="0"/>
          </a:p>
        </p:txBody>
      </p:sp>
    </p:spTree>
    <p:extLst>
      <p:ext uri="{BB962C8B-B14F-4D97-AF65-F5344CB8AC3E}">
        <p14:creationId xmlns:p14="http://schemas.microsoft.com/office/powerpoint/2010/main" val="24655923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AKI, acute kidney injury; ESLD, end-stage liver disease; GFR, glomerular filtration rate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67</a:t>
            </a:fld>
            <a:endParaRPr lang="en-GB" dirty="0"/>
          </a:p>
        </p:txBody>
      </p:sp>
    </p:spTree>
    <p:extLst>
      <p:ext uri="{BB962C8B-B14F-4D97-AF65-F5344CB8AC3E}">
        <p14:creationId xmlns:p14="http://schemas.microsoft.com/office/powerpoint/2010/main" val="14701058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BMI, body mass index; ESLD, end-stage liver disease;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68</a:t>
            </a:fld>
            <a:endParaRPr lang="en-GB" dirty="0"/>
          </a:p>
        </p:txBody>
      </p:sp>
    </p:spTree>
    <p:extLst>
      <p:ext uri="{BB962C8B-B14F-4D97-AF65-F5344CB8AC3E}">
        <p14:creationId xmlns:p14="http://schemas.microsoft.com/office/powerpoint/2010/main" val="147296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ALF, acute liver failure; ESLD, end-stage liver disease; HCC, hepatocellular carcinoma; LT, liver transplantation; QoL, quality of life</a:t>
            </a:r>
          </a:p>
          <a:p>
            <a:pPr marL="0" indent="0">
              <a:buNone/>
            </a:pPr>
            <a:endParaRPr lang="en-GB"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European Liver Transplant Registry. Overall indication and results: Primary disease leading to LT in Europe. Available at: http://www.eltr.org/Overall-indication-and-results.html. Accessed 23.02.18</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dirty="0"/>
          </a:p>
        </p:txBody>
      </p:sp>
    </p:spTree>
    <p:extLst>
      <p:ext uri="{BB962C8B-B14F-4D97-AF65-F5344CB8AC3E}">
        <p14:creationId xmlns:p14="http://schemas.microsoft.com/office/powerpoint/2010/main" val="22611134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BMI, body mass index</a:t>
            </a:r>
          </a:p>
        </p:txBody>
      </p:sp>
      <p:sp>
        <p:nvSpPr>
          <p:cNvPr id="4" name="Slide Number Placeholder 3"/>
          <p:cNvSpPr>
            <a:spLocks noGrp="1"/>
          </p:cNvSpPr>
          <p:nvPr>
            <p:ph type="sldNum" sz="quarter" idx="10"/>
          </p:nvPr>
        </p:nvSpPr>
        <p:spPr/>
        <p:txBody>
          <a:bodyPr/>
          <a:lstStyle/>
          <a:p>
            <a:fld id="{9BC1133C-0A91-4C56-9DB7-B268BA704BC5}" type="slidenum">
              <a:rPr lang="en-GB" smtClean="0"/>
              <a:pPr/>
              <a:t>69</a:t>
            </a:fld>
            <a:endParaRPr lang="en-GB" dirty="0"/>
          </a:p>
        </p:txBody>
      </p:sp>
    </p:spTree>
    <p:extLst>
      <p:ext uri="{BB962C8B-B14F-4D97-AF65-F5344CB8AC3E}">
        <p14:creationId xmlns:p14="http://schemas.microsoft.com/office/powerpoint/2010/main" val="42147992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DSA, donor-specific human leukocyte antigen alloantibody</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70</a:t>
            </a:fld>
            <a:endParaRPr lang="en-GB" dirty="0"/>
          </a:p>
        </p:txBody>
      </p:sp>
    </p:spTree>
    <p:extLst>
      <p:ext uri="{BB962C8B-B14F-4D97-AF65-F5344CB8AC3E}">
        <p14:creationId xmlns:p14="http://schemas.microsoft.com/office/powerpoint/2010/main" val="33113311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CMV, cytomegalovirus;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71</a:t>
            </a:fld>
            <a:endParaRPr lang="en-GB" dirty="0"/>
          </a:p>
        </p:txBody>
      </p:sp>
    </p:spTree>
    <p:extLst>
      <p:ext uri="{BB962C8B-B14F-4D97-AF65-F5344CB8AC3E}">
        <p14:creationId xmlns:p14="http://schemas.microsoft.com/office/powerpoint/2010/main" val="8498584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CT, computed tomography;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72</a:t>
            </a:fld>
            <a:endParaRPr lang="en-GB" dirty="0"/>
          </a:p>
        </p:txBody>
      </p:sp>
    </p:spTree>
    <p:extLst>
      <p:ext uri="{BB962C8B-B14F-4D97-AF65-F5344CB8AC3E}">
        <p14:creationId xmlns:p14="http://schemas.microsoft.com/office/powerpoint/2010/main" val="41862026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CRC, colorectal cancer;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73</a:t>
            </a:fld>
            <a:endParaRPr lang="en-GB" dirty="0"/>
          </a:p>
        </p:txBody>
      </p:sp>
    </p:spTree>
    <p:extLst>
      <p:ext uri="{BB962C8B-B14F-4D97-AF65-F5344CB8AC3E}">
        <p14:creationId xmlns:p14="http://schemas.microsoft.com/office/powerpoint/2010/main" val="8814490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CT, computed tomography; NMR, nuclear magnetic resonance;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74</a:t>
            </a:fld>
            <a:endParaRPr lang="en-GB" dirty="0"/>
          </a:p>
        </p:txBody>
      </p:sp>
    </p:spTree>
    <p:extLst>
      <p:ext uri="{BB962C8B-B14F-4D97-AF65-F5344CB8AC3E}">
        <p14:creationId xmlns:p14="http://schemas.microsoft.com/office/powerpoint/2010/main" val="4537293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DCD, donation after circulatory death;</a:t>
            </a:r>
            <a:r>
              <a:rPr lang="en-GB" i="1" dirty="0"/>
              <a:t> ECD, extended criteria donor;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HCV, hepatitis C virus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75</a:t>
            </a:fld>
            <a:endParaRPr lang="en-GB" dirty="0"/>
          </a:p>
        </p:txBody>
      </p:sp>
    </p:spTree>
    <p:extLst>
      <p:ext uri="{BB962C8B-B14F-4D97-AF65-F5344CB8AC3E}">
        <p14:creationId xmlns:p14="http://schemas.microsoft.com/office/powerpoint/2010/main" val="18807619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ALF, acute liver failure; LDLT, living donor liver transplant;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76</a:t>
            </a:fld>
            <a:endParaRPr lang="en-GB" dirty="0"/>
          </a:p>
        </p:txBody>
      </p:sp>
    </p:spTree>
    <p:extLst>
      <p:ext uri="{BB962C8B-B14F-4D97-AF65-F5344CB8AC3E}">
        <p14:creationId xmlns:p14="http://schemas.microsoft.com/office/powerpoint/2010/main" val="33243833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ERCP, endoscopic retrograde cholangiopancreatography; LT, liver transplantation; PVT, portal vein thrombosis</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77</a:t>
            </a:fld>
            <a:endParaRPr lang="en-GB" dirty="0"/>
          </a:p>
        </p:txBody>
      </p:sp>
    </p:spTree>
    <p:extLst>
      <p:ext uri="{BB962C8B-B14F-4D97-AF65-F5344CB8AC3E}">
        <p14:creationId xmlns:p14="http://schemas.microsoft.com/office/powerpoint/2010/main" val="20473356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HCV, hepatitis C virus; LT, liver transplantation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78</a:t>
            </a:fld>
            <a:endParaRPr lang="en-GB" dirty="0"/>
          </a:p>
        </p:txBody>
      </p:sp>
    </p:spTree>
    <p:extLst>
      <p:ext uri="{BB962C8B-B14F-4D97-AF65-F5344CB8AC3E}">
        <p14:creationId xmlns:p14="http://schemas.microsoft.com/office/powerpoint/2010/main" val="840913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CCA, cholangiocarcinoma; ESLD, end-stage liver disease; HCC, hepatocellular</a:t>
            </a:r>
            <a:r>
              <a:rPr lang="en-GB" i="1" baseline="0" dirty="0"/>
              <a:t> carcinoma; LT, liver transplantation; </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MELD, Model for End-Stage Liver Disease </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dirty="0"/>
          </a:p>
        </p:txBody>
      </p:sp>
    </p:spTree>
    <p:extLst>
      <p:ext uri="{BB962C8B-B14F-4D97-AF65-F5344CB8AC3E}">
        <p14:creationId xmlns:p14="http://schemas.microsoft.com/office/powerpoint/2010/main" val="18040133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79</a:t>
            </a:fld>
            <a:endParaRPr lang="en-GB" dirty="0"/>
          </a:p>
        </p:txBody>
      </p:sp>
    </p:spTree>
    <p:extLst>
      <p:ext uri="{BB962C8B-B14F-4D97-AF65-F5344CB8AC3E}">
        <p14:creationId xmlns:p14="http://schemas.microsoft.com/office/powerpoint/2010/main" val="3509688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AKI, acute kidney injury; CKD, chronic kidney disease; CNI, calcineurin inhibitor; ESRD, end-stage renal disease; 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80</a:t>
            </a:fld>
            <a:endParaRPr lang="en-GB" dirty="0"/>
          </a:p>
        </p:txBody>
      </p:sp>
    </p:spTree>
    <p:extLst>
      <p:ext uri="{BB962C8B-B14F-4D97-AF65-F5344CB8AC3E}">
        <p14:creationId xmlns:p14="http://schemas.microsoft.com/office/powerpoint/2010/main" val="14284601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CMV, cytomegalovirus</a:t>
            </a:r>
            <a:r>
              <a:rPr lang="en-US" i="1"/>
              <a:t>; LT, liver transplantation; PTLD</a:t>
            </a:r>
            <a:r>
              <a:rPr lang="en-US" i="1" dirty="0"/>
              <a:t>, post-transplant lymphoproliferative disorder</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81</a:t>
            </a:fld>
            <a:endParaRPr lang="en-GB"/>
          </a:p>
        </p:txBody>
      </p:sp>
    </p:spTree>
    <p:extLst>
      <p:ext uri="{BB962C8B-B14F-4D97-AF65-F5344CB8AC3E}">
        <p14:creationId xmlns:p14="http://schemas.microsoft.com/office/powerpoint/2010/main" val="36745662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CVD, cardiovascular disease; LT, liver transplantation; MetS,</a:t>
            </a:r>
            <a:r>
              <a:rPr lang="en-GB" i="1" baseline="0" dirty="0"/>
              <a:t> metabolic syndrome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82</a:t>
            </a:fld>
            <a:endParaRPr lang="en-GB" dirty="0"/>
          </a:p>
        </p:txBody>
      </p:sp>
    </p:spTree>
    <p:extLst>
      <p:ext uri="{BB962C8B-B14F-4D97-AF65-F5344CB8AC3E}">
        <p14:creationId xmlns:p14="http://schemas.microsoft.com/office/powerpoint/2010/main" val="340905223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BMD, bone mineral density; BMI, body mass index; LT, liver transplantation; QoL, quality of life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83</a:t>
            </a:fld>
            <a:endParaRPr lang="en-GB" dirty="0"/>
          </a:p>
        </p:txBody>
      </p:sp>
    </p:spTree>
    <p:extLst>
      <p:ext uri="{BB962C8B-B14F-4D97-AF65-F5344CB8AC3E}">
        <p14:creationId xmlns:p14="http://schemas.microsoft.com/office/powerpoint/2010/main" val="31641972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CVD, cardiovascular disease; LT, liver transplantation; PSC, primary sclerosing cholangitis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84</a:t>
            </a:fld>
            <a:endParaRPr lang="en-GB" dirty="0"/>
          </a:p>
        </p:txBody>
      </p:sp>
    </p:spTree>
    <p:extLst>
      <p:ext uri="{BB962C8B-B14F-4D97-AF65-F5344CB8AC3E}">
        <p14:creationId xmlns:p14="http://schemas.microsoft.com/office/powerpoint/2010/main" val="33337964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LT, liver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85</a:t>
            </a:fld>
            <a:endParaRPr lang="en-GB" dirty="0"/>
          </a:p>
        </p:txBody>
      </p:sp>
    </p:spTree>
    <p:extLst>
      <p:ext uri="{BB962C8B-B14F-4D97-AF65-F5344CB8AC3E}">
        <p14:creationId xmlns:p14="http://schemas.microsoft.com/office/powerpoint/2010/main" val="233872135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LT, liver transplantion; QoL, quality of life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86</a:t>
            </a:fld>
            <a:endParaRPr lang="en-GB" dirty="0"/>
          </a:p>
        </p:txBody>
      </p:sp>
    </p:spTree>
    <p:extLst>
      <p:ext uri="{BB962C8B-B14F-4D97-AF65-F5344CB8AC3E}">
        <p14:creationId xmlns:p14="http://schemas.microsoft.com/office/powerpoint/2010/main" val="1388132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i="1" dirty="0"/>
              <a:t>CNI, calcineurin inhibitor; LT, liver transplantation; mTOR, mammalian target of rapamycin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87</a:t>
            </a:fld>
            <a:endParaRPr lang="en-GB" dirty="0"/>
          </a:p>
        </p:txBody>
      </p:sp>
    </p:spTree>
    <p:extLst>
      <p:ext uri="{BB962C8B-B14F-4D97-AF65-F5344CB8AC3E}">
        <p14:creationId xmlns:p14="http://schemas.microsoft.com/office/powerpoint/2010/main" val="1267625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AFP, </a:t>
            </a:r>
            <a:r>
              <a:rPr kumimoji="0" lang="el-GR"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-fetoprotein; HCC, hepatocellular carcinoma; LT, liver transplantation; MELD, Model for End-Stage Liver Disease </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14</a:t>
            </a:fld>
            <a:endParaRPr lang="en-GB" dirty="0"/>
          </a:p>
        </p:txBody>
      </p:sp>
    </p:spTree>
    <p:extLst>
      <p:ext uri="{BB962C8B-B14F-4D97-AF65-F5344CB8AC3E}">
        <p14:creationId xmlns:p14="http://schemas.microsoft.com/office/powerpoint/2010/main" val="101984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HBV, hepatitis B virus; HCC, hepatocellular carcinoma; HCV, hepatitis C virus; NAFLD, non-alcoholic fatty liver disease; NASH, non-alcoholic steatohepatitis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dirty="0"/>
          </a:p>
        </p:txBody>
      </p:sp>
    </p:spTree>
    <p:extLst>
      <p:ext uri="{BB962C8B-B14F-4D97-AF65-F5344CB8AC3E}">
        <p14:creationId xmlns:p14="http://schemas.microsoft.com/office/powerpoint/2010/main" val="2657332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ED54EA-F968-4685-8647-ECE8AAF90D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4925" y="6479931"/>
            <a:ext cx="4567075"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3347864" y="1266475"/>
            <a:ext cx="5464992"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323528" y="260648"/>
            <a:ext cx="8489328" cy="943200"/>
          </a:xfrm>
        </p:spPr>
        <p:txBody>
          <a:bodyPr anchor="b">
            <a:normAutofit/>
          </a:bodyPr>
          <a:lstStyle>
            <a:lvl1pPr algn="r">
              <a:defRPr sz="3200" b="0">
                <a:solidFill>
                  <a:schemeClr val="accent1"/>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1044161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6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66118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9314" y="1340769"/>
            <a:ext cx="4180678" cy="4622400"/>
          </a:xfrm>
        </p:spPr>
        <p:txBody>
          <a:bodyPr>
            <a:norm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5086" y="1340769"/>
            <a:ext cx="4179600" cy="4622400"/>
          </a:xfrm>
        </p:spPr>
        <p:txBody>
          <a:bodyPr>
            <a:norm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19332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570249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79679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923FF5-F87A-4DD0-8EE7-F60C20411D1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138043"/>
            <a:ext cx="9014235" cy="1042271"/>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C9949B95-F696-4035-B757-1DADB4EE65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22571659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7.xml"/><Relationship Id="rId7" Type="http://schemas.openxmlformats.org/officeDocument/2006/relationships/slide" Target="slide60.xml"/><Relationship Id="rId2" Type="http://schemas.openxmlformats.org/officeDocument/2006/relationships/slide" Target="slide12.xml"/><Relationship Id="rId1" Type="http://schemas.openxmlformats.org/officeDocument/2006/relationships/slideLayout" Target="../slideLayouts/slideLayout3.xml"/><Relationship Id="rId6" Type="http://schemas.openxmlformats.org/officeDocument/2006/relationships/slide" Target="slide50.xml"/><Relationship Id="rId5" Type="http://schemas.openxmlformats.org/officeDocument/2006/relationships/slide" Target="slide44.xml"/><Relationship Id="rId4" Type="http://schemas.openxmlformats.org/officeDocument/2006/relationships/slide" Target="slide35.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www.easl.eu/research/our-contributions/clinical-practice-guidelin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slide" Target="slide11.xml"/></Relationships>
</file>

<file path=ppt/slides/_rels/slide2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slide" Target="slide11.xml"/></Relationships>
</file>

<file path=ppt/slides/_rels/slide2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slide" Target="slide11.xml"/></Relationships>
</file>

<file path=ppt/slides/_rels/slide3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slide" Target="slide11.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slide" Target="slide11.xml"/></Relationships>
</file>

<file path=ppt/slides/_rels/slide4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12.tmp"/><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3225234-14B5-4CDC-B267-3202B09FFAAE}"/>
              </a:ext>
            </a:extLst>
          </p:cNvPr>
          <p:cNvSpPr>
            <a:spLocks noGrp="1"/>
          </p:cNvSpPr>
          <p:nvPr>
            <p:ph type="subTitle" idx="1"/>
          </p:nvPr>
        </p:nvSpPr>
        <p:spPr/>
        <p:txBody>
          <a:bodyPr/>
          <a:lstStyle/>
          <a:p>
            <a:r>
              <a:rPr lang="en-US"/>
              <a:t>Liver transplantation</a:t>
            </a:r>
            <a:endParaRPr lang="en-GB" dirty="0"/>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US" dirty="0"/>
              <a:t>Clinical Practice Guidelines</a:t>
            </a:r>
            <a:endParaRPr lang="en-GB" dirty="0"/>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B2E578-9BA9-4100-99E0-1C350A44D021}"/>
              </a:ext>
            </a:extLst>
          </p:cNvPr>
          <p:cNvSpPr>
            <a:spLocks noGrp="1"/>
          </p:cNvSpPr>
          <p:nvPr>
            <p:ph type="title"/>
          </p:nvPr>
        </p:nvSpPr>
        <p:spPr/>
        <p:txBody>
          <a:bodyPr/>
          <a:lstStyle/>
          <a:p>
            <a:r>
              <a:rPr lang="en-GB" dirty="0"/>
              <a:t>Guidelines</a:t>
            </a:r>
          </a:p>
        </p:txBody>
      </p:sp>
      <p:sp>
        <p:nvSpPr>
          <p:cNvPr id="6" name="Text Placeholder 5">
            <a:extLst>
              <a:ext uri="{FF2B5EF4-FFF2-40B4-BE49-F238E27FC236}">
                <a16:creationId xmlns:a16="http://schemas.microsoft.com/office/drawing/2014/main" id="{4233EAD4-BF6B-444E-B7AD-D3C6067B07E4}"/>
              </a:ext>
            </a:extLst>
          </p:cNvPr>
          <p:cNvSpPr>
            <a:spLocks noGrp="1"/>
          </p:cNvSpPr>
          <p:nvPr>
            <p:ph type="body" idx="1"/>
          </p:nvPr>
        </p:nvSpPr>
        <p:spPr/>
        <p:txBody>
          <a:bodyPr/>
          <a:lstStyle/>
          <a:p>
            <a:r>
              <a:rPr lang="en-GB" dirty="0"/>
              <a:t>Key recommendations</a:t>
            </a:r>
          </a:p>
          <a:p>
            <a:endParaRPr lang="en-GB" dirty="0"/>
          </a:p>
        </p:txBody>
      </p:sp>
    </p:spTree>
    <p:extLst>
      <p:ext uri="{BB962C8B-B14F-4D97-AF65-F5344CB8AC3E}">
        <p14:creationId xmlns:p14="http://schemas.microsoft.com/office/powerpoint/2010/main" val="1104927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B668-033D-4DF4-B306-382BF01AA3A1}"/>
              </a:ext>
            </a:extLst>
          </p:cNvPr>
          <p:cNvSpPr>
            <a:spLocks noGrp="1"/>
          </p:cNvSpPr>
          <p:nvPr>
            <p:ph type="title"/>
          </p:nvPr>
        </p:nvSpPr>
        <p:spPr/>
        <p:txBody>
          <a:bodyPr/>
          <a:lstStyle/>
          <a:p>
            <a:r>
              <a:rPr lang="en-GB" dirty="0"/>
              <a:t>Topics</a:t>
            </a:r>
          </a:p>
        </p:txBody>
      </p:sp>
      <p:sp>
        <p:nvSpPr>
          <p:cNvPr id="14" name="Text Placeholder 13">
            <a:extLst>
              <a:ext uri="{FF2B5EF4-FFF2-40B4-BE49-F238E27FC236}">
                <a16:creationId xmlns:a16="http://schemas.microsoft.com/office/drawing/2014/main" id="{FC7DD879-4125-4524-BE00-5530BA7AFE85}"/>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68FD62CC-5F9D-4B20-A5DB-CCDDEBC618B9}"/>
              </a:ext>
            </a:extLst>
          </p:cNvPr>
          <p:cNvSpPr>
            <a:spLocks noGrp="1"/>
          </p:cNvSpPr>
          <p:nvPr>
            <p:ph sz="half" idx="1"/>
          </p:nvPr>
        </p:nvSpPr>
        <p:spPr/>
        <p:txBody>
          <a:bodyPr/>
          <a:lstStyle/>
          <a:p>
            <a:pPr marL="457200" indent="-457200">
              <a:buFont typeface="+mj-lt"/>
              <a:buAutoNum type="arabicPeriod"/>
            </a:pPr>
            <a:r>
              <a:rPr lang="en-GB" dirty="0"/>
              <a:t>The candidate for liver transplantation</a:t>
            </a:r>
          </a:p>
          <a:p>
            <a:pPr marL="457200" indent="-457200">
              <a:buFont typeface="+mj-lt"/>
              <a:buAutoNum type="arabicPeriod"/>
            </a:pPr>
            <a:r>
              <a:rPr lang="en-GB" dirty="0"/>
              <a:t>Organ donation</a:t>
            </a:r>
          </a:p>
          <a:p>
            <a:pPr marL="457200" indent="-457200">
              <a:buFont typeface="+mj-lt"/>
              <a:buAutoNum type="arabicPeriod"/>
            </a:pPr>
            <a:r>
              <a:rPr lang="en-GB" dirty="0"/>
              <a:t>Liver transplantation</a:t>
            </a:r>
          </a:p>
          <a:p>
            <a:pPr marL="457200" indent="-457200">
              <a:buFont typeface="+mj-lt"/>
              <a:buAutoNum type="arabicPeriod"/>
            </a:pPr>
            <a:r>
              <a:rPr lang="en-GB" dirty="0"/>
              <a:t>Immunosuppression</a:t>
            </a:r>
          </a:p>
          <a:p>
            <a:pPr marL="457200" indent="-457200">
              <a:buFont typeface="+mj-lt"/>
              <a:buAutoNum type="arabicPeriod"/>
            </a:pPr>
            <a:r>
              <a:rPr lang="en-GB" dirty="0"/>
              <a:t>Medical complications</a:t>
            </a:r>
          </a:p>
          <a:p>
            <a:pPr marL="457200" indent="-457200">
              <a:buFont typeface="+mj-lt"/>
              <a:buAutoNum type="arabicPeriod"/>
            </a:pPr>
            <a:r>
              <a:rPr lang="en-GB" dirty="0"/>
              <a:t>Lifestyle in long-term follow-up</a:t>
            </a:r>
          </a:p>
        </p:txBody>
      </p:sp>
      <p:sp>
        <p:nvSpPr>
          <p:cNvPr id="8" name="Rectangle 7">
            <a:hlinkClick r:id="rId2" action="ppaction://hlinksldjump"/>
            <a:extLst>
              <a:ext uri="{FF2B5EF4-FFF2-40B4-BE49-F238E27FC236}">
                <a16:creationId xmlns:a16="http://schemas.microsoft.com/office/drawing/2014/main" id="{C16C2814-1B31-4B41-85AB-5AB4BDA98A33}"/>
              </a:ext>
            </a:extLst>
          </p:cNvPr>
          <p:cNvSpPr/>
          <p:nvPr/>
        </p:nvSpPr>
        <p:spPr>
          <a:xfrm>
            <a:off x="352864" y="1389888"/>
            <a:ext cx="4795200"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hlinkClick r:id="rId3" action="ppaction://hlinksldjump"/>
            <a:extLst>
              <a:ext uri="{FF2B5EF4-FFF2-40B4-BE49-F238E27FC236}">
                <a16:creationId xmlns:a16="http://schemas.microsoft.com/office/drawing/2014/main" id="{00C628CC-9D44-4FEB-BEE5-4FF963DA0533}"/>
              </a:ext>
            </a:extLst>
          </p:cNvPr>
          <p:cNvSpPr/>
          <p:nvPr/>
        </p:nvSpPr>
        <p:spPr>
          <a:xfrm>
            <a:off x="352864" y="1761744"/>
            <a:ext cx="2346928"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hlinkClick r:id="rId4" action="ppaction://hlinksldjump"/>
            <a:extLst>
              <a:ext uri="{FF2B5EF4-FFF2-40B4-BE49-F238E27FC236}">
                <a16:creationId xmlns:a16="http://schemas.microsoft.com/office/drawing/2014/main" id="{31BC86A1-A689-4A40-91A2-CCAEBACD07D1}"/>
              </a:ext>
            </a:extLst>
          </p:cNvPr>
          <p:cNvSpPr/>
          <p:nvPr/>
        </p:nvSpPr>
        <p:spPr>
          <a:xfrm>
            <a:off x="352864" y="2121408"/>
            <a:ext cx="2890208"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5" action="ppaction://hlinksldjump"/>
            <a:extLst>
              <a:ext uri="{FF2B5EF4-FFF2-40B4-BE49-F238E27FC236}">
                <a16:creationId xmlns:a16="http://schemas.microsoft.com/office/drawing/2014/main" id="{7D7E008F-F24E-4425-B44B-B76B70C2E9E2}"/>
              </a:ext>
            </a:extLst>
          </p:cNvPr>
          <p:cNvSpPr/>
          <p:nvPr/>
        </p:nvSpPr>
        <p:spPr>
          <a:xfrm>
            <a:off x="352864" y="2493264"/>
            <a:ext cx="2890208"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6" action="ppaction://hlinksldjump"/>
            <a:extLst>
              <a:ext uri="{FF2B5EF4-FFF2-40B4-BE49-F238E27FC236}">
                <a16:creationId xmlns:a16="http://schemas.microsoft.com/office/drawing/2014/main" id="{8E967A04-E0F0-41FF-8FAD-D98EA1C00D78}"/>
              </a:ext>
            </a:extLst>
          </p:cNvPr>
          <p:cNvSpPr/>
          <p:nvPr/>
        </p:nvSpPr>
        <p:spPr>
          <a:xfrm>
            <a:off x="352864" y="2852928"/>
            <a:ext cx="3067008"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7" action="ppaction://hlinksldjump"/>
            <a:extLst>
              <a:ext uri="{FF2B5EF4-FFF2-40B4-BE49-F238E27FC236}">
                <a16:creationId xmlns:a16="http://schemas.microsoft.com/office/drawing/2014/main" id="{ADDE6087-CC19-4F65-AD0B-B02897775D1A}"/>
              </a:ext>
            </a:extLst>
          </p:cNvPr>
          <p:cNvSpPr/>
          <p:nvPr/>
        </p:nvSpPr>
        <p:spPr>
          <a:xfrm>
            <a:off x="352864" y="3218688"/>
            <a:ext cx="4414208"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6">
            <a:extLst>
              <a:ext uri="{FF2B5EF4-FFF2-40B4-BE49-F238E27FC236}">
                <a16:creationId xmlns:a16="http://schemas.microsoft.com/office/drawing/2014/main" id="{43E057AB-A28A-4043-8DDC-2D8EC5A31566}"/>
              </a:ext>
            </a:extLst>
          </p:cNvPr>
          <p:cNvSpPr txBox="1"/>
          <p:nvPr/>
        </p:nvSpPr>
        <p:spPr>
          <a:xfrm>
            <a:off x="6444208" y="1556792"/>
            <a:ext cx="1989619" cy="523220"/>
          </a:xfrm>
          <a:prstGeom prst="rect">
            <a:avLst/>
          </a:prstGeom>
          <a:no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Click on a topic to skip to that section</a:t>
            </a:r>
          </a:p>
        </p:txBody>
      </p:sp>
      <p:pic>
        <p:nvPicPr>
          <p:cNvPr id="15" name="Picture 14">
            <a:hlinkClick r:id="rId8" action="ppaction://hlinksldjump"/>
            <a:extLst>
              <a:ext uri="{FF2B5EF4-FFF2-40B4-BE49-F238E27FC236}">
                <a16:creationId xmlns:a16="http://schemas.microsoft.com/office/drawing/2014/main" id="{9D6AA60F-3225-40ED-96B9-8F0D77A1A024}"/>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spTree>
    <p:extLst>
      <p:ext uri="{BB962C8B-B14F-4D97-AF65-F5344CB8AC3E}">
        <p14:creationId xmlns:p14="http://schemas.microsoft.com/office/powerpoint/2010/main" val="3382904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9314" y="1340768"/>
            <a:ext cx="4036662" cy="4824535"/>
          </a:xfrm>
        </p:spPr>
        <p:txBody>
          <a:bodyPr>
            <a:normAutofit fontScale="85000" lnSpcReduction="10000"/>
          </a:bodyPr>
          <a:lstStyle/>
          <a:p>
            <a:pPr>
              <a:lnSpc>
                <a:spcPct val="120000"/>
              </a:lnSpc>
            </a:pPr>
            <a:r>
              <a:rPr lang="en-GB" b="1" dirty="0"/>
              <a:t>LT should be considered </a:t>
            </a:r>
            <a:r>
              <a:rPr lang="en-GB" dirty="0"/>
              <a:t>in any patient with ESLD, in whom:</a:t>
            </a:r>
          </a:p>
          <a:p>
            <a:pPr lvl="1">
              <a:lnSpc>
                <a:spcPct val="120000"/>
              </a:lnSpc>
            </a:pPr>
            <a:r>
              <a:rPr lang="en-GB" dirty="0"/>
              <a:t>LT would extend life beyond that predicted by the natural history of underlying liver disease</a:t>
            </a:r>
          </a:p>
          <a:p>
            <a:pPr lvl="1">
              <a:lnSpc>
                <a:spcPct val="120000"/>
              </a:lnSpc>
            </a:pPr>
            <a:r>
              <a:rPr lang="en-GB" dirty="0"/>
              <a:t>LT is likely to improve QoL</a:t>
            </a:r>
          </a:p>
          <a:p>
            <a:pPr>
              <a:lnSpc>
                <a:spcPct val="120000"/>
              </a:lnSpc>
            </a:pPr>
            <a:r>
              <a:rPr lang="en-GB" b="1" dirty="0"/>
              <a:t>Patients should be selected</a:t>
            </a:r>
            <a:r>
              <a:rPr lang="en-GB" dirty="0"/>
              <a:t> if:</a:t>
            </a:r>
          </a:p>
          <a:p>
            <a:pPr lvl="1">
              <a:lnSpc>
                <a:spcPct val="120000"/>
              </a:lnSpc>
            </a:pPr>
            <a:r>
              <a:rPr lang="en-GB" dirty="0"/>
              <a:t>Expected survival without LT is</a:t>
            </a:r>
            <a:br>
              <a:rPr lang="en-GB" dirty="0"/>
            </a:br>
            <a:r>
              <a:rPr lang="en-GB" dirty="0">
                <a:sym typeface="Symbol" panose="05050102010706020507" pitchFamily="18" charset="2"/>
              </a:rPr>
              <a:t>1 year</a:t>
            </a:r>
          </a:p>
          <a:p>
            <a:pPr lvl="1">
              <a:lnSpc>
                <a:spcPct val="120000"/>
              </a:lnSpc>
            </a:pPr>
            <a:r>
              <a:rPr lang="en-GB" dirty="0">
                <a:sym typeface="Symbol" panose="05050102010706020507" pitchFamily="18" charset="2"/>
              </a:rPr>
              <a:t>QoL is</a:t>
            </a:r>
            <a:r>
              <a:rPr lang="en-GB" dirty="0"/>
              <a:t> unacceptable as a result of liver disease </a:t>
            </a:r>
          </a:p>
          <a:p>
            <a:pPr>
              <a:lnSpc>
                <a:spcPct val="120000"/>
              </a:lnSpc>
            </a:pPr>
            <a:r>
              <a:rPr lang="en-GB" b="1" dirty="0"/>
              <a:t>LT is indicated in patients with</a:t>
            </a:r>
            <a:r>
              <a:rPr lang="en-GB" dirty="0"/>
              <a:t>:</a:t>
            </a:r>
          </a:p>
          <a:p>
            <a:pPr lvl="1">
              <a:lnSpc>
                <a:spcPct val="120000"/>
              </a:lnSpc>
            </a:pPr>
            <a:r>
              <a:rPr lang="en-GB" dirty="0"/>
              <a:t>ESLD</a:t>
            </a:r>
          </a:p>
          <a:p>
            <a:pPr lvl="1">
              <a:lnSpc>
                <a:spcPct val="120000"/>
              </a:lnSpc>
            </a:pPr>
            <a:r>
              <a:rPr lang="en-GB" dirty="0"/>
              <a:t>HCC </a:t>
            </a:r>
          </a:p>
          <a:p>
            <a:pPr lvl="1">
              <a:lnSpc>
                <a:spcPct val="120000"/>
              </a:lnSpc>
            </a:pPr>
            <a:r>
              <a:rPr lang="en-GB" dirty="0"/>
              <a:t>ALF (urgent indication)</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4138928187"/>
              </p:ext>
            </p:extLst>
          </p:nvPr>
        </p:nvGraphicFramePr>
        <p:xfrm>
          <a:off x="4499992" y="1341438"/>
          <a:ext cx="4396929" cy="504769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GB" dirty="0"/>
              <a:t>The candidate </a:t>
            </a:r>
            <a:r>
              <a:rPr lang="en-GB"/>
              <a:t>for LT: </a:t>
            </a:r>
            <a:r>
              <a:rPr lang="en-GB" dirty="0"/>
              <a:t>indications</a:t>
            </a:r>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a:xfrm>
            <a:off x="4925" y="6165304"/>
            <a:ext cx="7519403" cy="691617"/>
          </a:xfrm>
        </p:spPr>
        <p:txBody>
          <a:bodyPr/>
          <a:lstStyle/>
          <a:p>
            <a:r>
              <a:rPr lang="en-GB" dirty="0"/>
              <a:t>*Benign liver tumours or polycystic diseases, 1,658; Budd–Chiari, 1,020; parasitic diseases, 91; </a:t>
            </a:r>
            <a:br>
              <a:rPr lang="en-GB" dirty="0"/>
            </a:br>
            <a:r>
              <a:rPr lang="en-GB" dirty="0"/>
              <a:t>hepatopulmonary syndrome, 18; other liver diseases, 2,260 </a:t>
            </a:r>
            <a:br>
              <a:rPr lang="en-GB" dirty="0"/>
            </a:br>
            <a:r>
              <a:rPr lang="en-GB" dirty="0"/>
              <a:t>1. ELTR. Available at: http://www.eltr.org/Overall-indication-and-results.html. Accessed 23.02.18;</a:t>
            </a:r>
          </a:p>
          <a:p>
            <a:r>
              <a:rPr lang="en-GB" dirty="0"/>
              <a:t>EASL CPG LT. J Hepatol 2016;64:433–85</a:t>
            </a:r>
          </a:p>
        </p:txBody>
      </p:sp>
      <p:pic>
        <p:nvPicPr>
          <p:cNvPr id="5" name="Picture 4">
            <a:hlinkClick r:id="rId4" action="ppaction://hlinksldjump"/>
            <a:extLst>
              <a:ext uri="{FF2B5EF4-FFF2-40B4-BE49-F238E27FC236}">
                <a16:creationId xmlns:a16="http://schemas.microsoft.com/office/drawing/2014/main" id="{8427C92C-5191-4DC8-916C-F91E46276AA3}"/>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spTree>
    <p:extLst>
      <p:ext uri="{BB962C8B-B14F-4D97-AF65-F5344CB8AC3E}">
        <p14:creationId xmlns:p14="http://schemas.microsoft.com/office/powerpoint/2010/main" val="293877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4CE7-2749-44C3-B638-9C143B69A507}"/>
              </a:ext>
            </a:extLst>
          </p:cNvPr>
          <p:cNvSpPr>
            <a:spLocks noGrp="1"/>
          </p:cNvSpPr>
          <p:nvPr>
            <p:ph type="title"/>
          </p:nvPr>
        </p:nvSpPr>
        <p:spPr/>
        <p:txBody>
          <a:bodyPr>
            <a:normAutofit fontScale="90000"/>
          </a:bodyPr>
          <a:lstStyle/>
          <a:p>
            <a:r>
              <a:rPr lang="en-GB" dirty="0"/>
              <a:t>The candidate for LT:</a:t>
            </a:r>
            <a:br>
              <a:rPr lang="en-GB" dirty="0"/>
            </a:br>
            <a:r>
              <a:rPr lang="en-GB" dirty="0"/>
              <a:t>Score and prognostic factors for ESLD</a:t>
            </a:r>
          </a:p>
        </p:txBody>
      </p:sp>
      <p:sp>
        <p:nvSpPr>
          <p:cNvPr id="3" name="Text Placeholder 2">
            <a:extLst>
              <a:ext uri="{FF2B5EF4-FFF2-40B4-BE49-F238E27FC236}">
                <a16:creationId xmlns:a16="http://schemas.microsoft.com/office/drawing/2014/main" id="{91A7BD0E-7F61-4B7B-AF2C-28C1D331509E}"/>
              </a:ext>
            </a:extLst>
          </p:cNvPr>
          <p:cNvSpPr>
            <a:spLocks noGrp="1"/>
          </p:cNvSpPr>
          <p:nvPr>
            <p:ph type="body" sz="quarter" idx="10"/>
          </p:nvPr>
        </p:nvSpPr>
        <p:spPr/>
        <p:txBody>
          <a:bodyPr/>
          <a:lstStyle/>
          <a:p>
            <a:r>
              <a:rPr lang="en-GB" dirty="0"/>
              <a:t>EASL CPG LT. J Hepatol 2016;64:433–85</a:t>
            </a:r>
          </a:p>
        </p:txBody>
      </p:sp>
      <p:sp>
        <p:nvSpPr>
          <p:cNvPr id="4" name="Content Placeholder 3">
            <a:extLst>
              <a:ext uri="{FF2B5EF4-FFF2-40B4-BE49-F238E27FC236}">
                <a16:creationId xmlns:a16="http://schemas.microsoft.com/office/drawing/2014/main" id="{2A1694CE-67E1-4F6B-A39E-B02BB496A77E}"/>
              </a:ext>
            </a:extLst>
          </p:cNvPr>
          <p:cNvSpPr>
            <a:spLocks noGrp="1"/>
          </p:cNvSpPr>
          <p:nvPr>
            <p:ph sz="half" idx="1"/>
          </p:nvPr>
        </p:nvSpPr>
        <p:spPr>
          <a:xfrm>
            <a:off x="319314" y="1340768"/>
            <a:ext cx="3964654" cy="4824535"/>
          </a:xfrm>
        </p:spPr>
        <p:txBody>
          <a:bodyPr>
            <a:normAutofit fontScale="85000" lnSpcReduction="20000"/>
          </a:bodyPr>
          <a:lstStyle/>
          <a:p>
            <a:pPr>
              <a:lnSpc>
                <a:spcPct val="120000"/>
              </a:lnSpc>
            </a:pPr>
            <a:r>
              <a:rPr lang="en-GB" dirty="0"/>
              <a:t>Timing of LT is crucial</a:t>
            </a:r>
          </a:p>
          <a:p>
            <a:pPr lvl="1">
              <a:lnSpc>
                <a:spcPct val="120000"/>
              </a:lnSpc>
            </a:pPr>
            <a:r>
              <a:rPr lang="en-US" dirty="0"/>
              <a:t>Before life-threatening complications occur</a:t>
            </a:r>
          </a:p>
          <a:p>
            <a:pPr lvl="1">
              <a:lnSpc>
                <a:spcPct val="120000"/>
              </a:lnSpc>
            </a:pPr>
            <a:r>
              <a:rPr lang="en-US" dirty="0"/>
              <a:t>Not so early that benefits are outweighed by the risk of surgery and immunosuppression for life</a:t>
            </a:r>
            <a:endParaRPr lang="en-GB" dirty="0"/>
          </a:p>
          <a:p>
            <a:pPr>
              <a:lnSpc>
                <a:spcPct val="120000"/>
              </a:lnSpc>
            </a:pPr>
            <a:r>
              <a:rPr lang="en-GB" dirty="0"/>
              <a:t>Priority for LT is based on</a:t>
            </a:r>
            <a:br>
              <a:rPr lang="en-GB" dirty="0"/>
            </a:br>
            <a:r>
              <a:rPr lang="en-GB" dirty="0"/>
              <a:t>Child–Pugh classification and MELD</a:t>
            </a:r>
          </a:p>
          <a:p>
            <a:pPr lvl="1">
              <a:lnSpc>
                <a:spcPct val="120000"/>
              </a:lnSpc>
            </a:pPr>
            <a:r>
              <a:rPr lang="en-GB" dirty="0"/>
              <a:t>MELD score ≥15 is recommended</a:t>
            </a:r>
            <a:br>
              <a:rPr lang="en-GB" dirty="0"/>
            </a:br>
            <a:r>
              <a:rPr lang="en-GB" dirty="0"/>
              <a:t>to list patients with ESLD</a:t>
            </a:r>
          </a:p>
          <a:p>
            <a:pPr lvl="1">
              <a:lnSpc>
                <a:spcPct val="120000"/>
              </a:lnSpc>
            </a:pPr>
            <a:r>
              <a:rPr lang="en-GB" dirty="0"/>
              <a:t>Only MELD &gt;35 predicts post-LT mortality</a:t>
            </a:r>
          </a:p>
          <a:p>
            <a:pPr>
              <a:lnSpc>
                <a:spcPct val="120000"/>
              </a:lnSpc>
            </a:pPr>
            <a:r>
              <a:rPr lang="en-GB" dirty="0"/>
              <a:t>MELD does not reflect the impact of all complications</a:t>
            </a:r>
          </a:p>
          <a:p>
            <a:pPr lvl="1">
              <a:lnSpc>
                <a:spcPct val="120000"/>
              </a:lnSpc>
            </a:pPr>
            <a:r>
              <a:rPr lang="en-GB" b="1" dirty="0"/>
              <a:t>MELD exceptions</a:t>
            </a:r>
          </a:p>
          <a:p>
            <a:pPr lvl="1">
              <a:lnSpc>
                <a:spcPct val="120000"/>
              </a:lnSpc>
            </a:pPr>
            <a:r>
              <a:rPr lang="en-GB" dirty="0"/>
              <a:t>In some cases, extra points should be given to prioritize for LT</a:t>
            </a:r>
          </a:p>
          <a:p>
            <a:pPr>
              <a:lnSpc>
                <a:spcPct val="120000"/>
              </a:lnSpc>
            </a:pPr>
            <a:endParaRPr lang="en-GB" dirty="0"/>
          </a:p>
        </p:txBody>
      </p:sp>
      <p:pic>
        <p:nvPicPr>
          <p:cNvPr id="8" name="Picture 7">
            <a:hlinkClick r:id="rId3" action="ppaction://hlinksldjump"/>
            <a:extLst>
              <a:ext uri="{FF2B5EF4-FFF2-40B4-BE49-F238E27FC236}">
                <a16:creationId xmlns:a16="http://schemas.microsoft.com/office/drawing/2014/main" id="{02A27601-1155-4D7A-AEE9-A60A774759A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Content Placeholder 4">
            <a:extLst>
              <a:ext uri="{FF2B5EF4-FFF2-40B4-BE49-F238E27FC236}">
                <a16:creationId xmlns:a16="http://schemas.microsoft.com/office/drawing/2014/main" id="{CDDC1441-23F7-4357-9184-65133ECB0B9A}"/>
              </a:ext>
            </a:extLst>
          </p:cNvPr>
          <p:cNvGraphicFramePr>
            <a:graphicFrameLocks/>
          </p:cNvGraphicFramePr>
          <p:nvPr>
            <p:extLst>
              <p:ext uri="{D42A27DB-BD31-4B8C-83A1-F6EECF244321}">
                <p14:modId xmlns:p14="http://schemas.microsoft.com/office/powerpoint/2010/main" val="2576924061"/>
              </p:ext>
            </p:extLst>
          </p:nvPr>
        </p:nvGraphicFramePr>
        <p:xfrm>
          <a:off x="4534292" y="1196752"/>
          <a:ext cx="3533904" cy="4768560"/>
        </p:xfrm>
        <a:graphic>
          <a:graphicData uri="http://schemas.openxmlformats.org/drawingml/2006/table">
            <a:tbl>
              <a:tblPr firstRow="1" bandRow="1">
                <a:tableStyleId>{69012ECD-51FC-41F1-AA8D-1B2483CD663E}</a:tableStyleId>
              </a:tblPr>
              <a:tblGrid>
                <a:gridCol w="3533904">
                  <a:extLst>
                    <a:ext uri="{9D8B030D-6E8A-4147-A177-3AD203B41FA5}">
                      <a16:colId xmlns:a16="http://schemas.microsoft.com/office/drawing/2014/main" val="2295235509"/>
                    </a:ext>
                  </a:extLst>
                </a:gridCol>
              </a:tblGrid>
              <a:tr h="276742">
                <a:tc>
                  <a:txBody>
                    <a:bodyPr/>
                    <a:lstStyle/>
                    <a:p>
                      <a:pPr marL="87313" indent="0"/>
                      <a:r>
                        <a:rPr lang="en-GB" sz="1400" dirty="0"/>
                        <a:t>Exceptions to MELD score</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319327218"/>
                  </a:ext>
                </a:extLst>
              </a:tr>
              <a:tr h="1725156">
                <a:tc>
                  <a:txBody>
                    <a:bodyPr/>
                    <a:lstStyle/>
                    <a:p>
                      <a:pPr marL="87313" indent="0"/>
                      <a:r>
                        <a:rPr lang="en-GB" sz="1400" b="1" dirty="0"/>
                        <a:t>Manifestations of cirrhosis</a:t>
                      </a:r>
                    </a:p>
                    <a:p>
                      <a:pPr marL="269875" indent="-171450">
                        <a:buFont typeface="Arial" panose="020B0604020202020204" pitchFamily="34" charset="0"/>
                        <a:buChar char="•"/>
                      </a:pPr>
                      <a:r>
                        <a:rPr lang="en-GB" sz="1400" dirty="0"/>
                        <a:t>Refractory ascites</a:t>
                      </a:r>
                    </a:p>
                    <a:p>
                      <a:pPr marL="269875" indent="-171450">
                        <a:buFont typeface="Arial" panose="020B0604020202020204" pitchFamily="34" charset="0"/>
                        <a:buChar char="•"/>
                      </a:pPr>
                      <a:r>
                        <a:rPr lang="en-GB" sz="1400" dirty="0"/>
                        <a:t>Recurrent gastrointestinal bleeding</a:t>
                      </a:r>
                    </a:p>
                    <a:p>
                      <a:pPr marL="269875" indent="-171450">
                        <a:buFont typeface="Arial" panose="020B0604020202020204" pitchFamily="34" charset="0"/>
                        <a:buChar char="•"/>
                      </a:pPr>
                      <a:r>
                        <a:rPr lang="en-GB" sz="1400" dirty="0"/>
                        <a:t>Recurrent encephalopathy or chronic encephalopathy</a:t>
                      </a:r>
                    </a:p>
                    <a:p>
                      <a:pPr marL="269875" indent="-171450">
                        <a:buFont typeface="Arial" panose="020B0604020202020204" pitchFamily="34" charset="0"/>
                        <a:buChar char="•"/>
                      </a:pPr>
                      <a:r>
                        <a:rPr lang="en-GB" sz="1400" dirty="0"/>
                        <a:t>Hepatopulmonary syndrome</a:t>
                      </a:r>
                    </a:p>
                    <a:p>
                      <a:pPr marL="269875" indent="-171450">
                        <a:buFont typeface="Arial" panose="020B0604020202020204" pitchFamily="34" charset="0"/>
                        <a:buChar char="•"/>
                      </a:pPr>
                      <a:r>
                        <a:rPr lang="en-GB" sz="1400" dirty="0"/>
                        <a:t>Portopulmonary hypertension</a:t>
                      </a:r>
                    </a:p>
                    <a:p>
                      <a:pPr marL="269875" indent="-171450">
                        <a:buFont typeface="Arial" panose="020B0604020202020204" pitchFamily="34" charset="0"/>
                        <a:buChar char="•"/>
                      </a:pPr>
                      <a:r>
                        <a:rPr lang="en-GB" sz="1400" dirty="0"/>
                        <a:t>Intractable pruritus </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53143167"/>
                  </a:ext>
                </a:extLst>
              </a:tr>
              <a:tr h="1932072">
                <a:tc>
                  <a:txBody>
                    <a:bodyPr/>
                    <a:lstStyle/>
                    <a:p>
                      <a:pPr marL="182563" indent="-87313"/>
                      <a:r>
                        <a:rPr lang="en-GB" sz="1400" b="1" dirty="0"/>
                        <a:t>Miscellaneous liver diseases</a:t>
                      </a:r>
                    </a:p>
                    <a:p>
                      <a:pPr marL="269875" indent="-171450">
                        <a:buFont typeface="Arial" panose="020B0604020202020204" pitchFamily="34" charset="0"/>
                        <a:buChar char="•"/>
                      </a:pPr>
                      <a:r>
                        <a:rPr lang="en-GB" sz="1400" dirty="0"/>
                        <a:t>Budd–Chiari syndrome</a:t>
                      </a:r>
                    </a:p>
                    <a:p>
                      <a:pPr marL="269875" indent="-171450">
                        <a:buFont typeface="Arial" panose="020B0604020202020204" pitchFamily="34" charset="0"/>
                        <a:buChar char="•"/>
                      </a:pPr>
                      <a:r>
                        <a:rPr lang="en-GB" sz="1400" dirty="0"/>
                        <a:t>Familial amyloidotic polyneuropathy</a:t>
                      </a:r>
                    </a:p>
                    <a:p>
                      <a:pPr marL="269875" indent="-171450">
                        <a:buFont typeface="Arial" panose="020B0604020202020204" pitchFamily="34" charset="0"/>
                        <a:buChar char="•"/>
                      </a:pPr>
                      <a:r>
                        <a:rPr lang="en-GB" sz="1400" dirty="0"/>
                        <a:t>Cystic fibrosis</a:t>
                      </a:r>
                    </a:p>
                    <a:p>
                      <a:pPr marL="269875" indent="-171450">
                        <a:buFont typeface="Arial" panose="020B0604020202020204" pitchFamily="34" charset="0"/>
                        <a:buChar char="•"/>
                      </a:pPr>
                      <a:r>
                        <a:rPr lang="en-GB" sz="1400" dirty="0"/>
                        <a:t>Hereditary haemorrhagic telangiectasia</a:t>
                      </a:r>
                    </a:p>
                    <a:p>
                      <a:pPr marL="269875" indent="-171450">
                        <a:buFont typeface="Arial" panose="020B0604020202020204" pitchFamily="34" charset="0"/>
                        <a:buChar char="•"/>
                      </a:pPr>
                      <a:r>
                        <a:rPr lang="en-GB" sz="1400" dirty="0"/>
                        <a:t>Polycystic liver disease</a:t>
                      </a:r>
                    </a:p>
                    <a:p>
                      <a:pPr marL="269875" indent="-171450">
                        <a:buFont typeface="Arial" panose="020B0604020202020204" pitchFamily="34" charset="0"/>
                        <a:buChar char="•"/>
                      </a:pPr>
                      <a:r>
                        <a:rPr lang="en-GB" sz="1400" dirty="0"/>
                        <a:t>Primary oxaluria</a:t>
                      </a:r>
                    </a:p>
                    <a:p>
                      <a:pPr marL="269875" indent="-171450">
                        <a:buFont typeface="Arial" panose="020B0604020202020204" pitchFamily="34" charset="0"/>
                        <a:buChar char="•"/>
                      </a:pPr>
                      <a:r>
                        <a:rPr lang="en-GB" sz="1400" dirty="0"/>
                        <a:t>Recurrent cholangitis</a:t>
                      </a:r>
                    </a:p>
                    <a:p>
                      <a:pPr marL="269875" indent="-171450">
                        <a:buFont typeface="Arial" panose="020B0604020202020204" pitchFamily="34" charset="0"/>
                        <a:buChar char="•"/>
                      </a:pPr>
                      <a:r>
                        <a:rPr lang="en-GB" sz="1400" dirty="0"/>
                        <a:t>Uncommon metabolic disease</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70838446"/>
                  </a:ext>
                </a:extLst>
              </a:tr>
              <a:tr h="690574">
                <a:tc>
                  <a:txBody>
                    <a:bodyPr/>
                    <a:lstStyle/>
                    <a:p>
                      <a:pPr marL="87313" indent="0"/>
                      <a:r>
                        <a:rPr lang="en-GB" sz="1400" b="1" dirty="0"/>
                        <a:t>Malignancy</a:t>
                      </a:r>
                    </a:p>
                    <a:p>
                      <a:pPr marL="269875" indent="-171450">
                        <a:buFont typeface="Arial" panose="020B0604020202020204" pitchFamily="34" charset="0"/>
                        <a:buChar char="•"/>
                      </a:pPr>
                      <a:r>
                        <a:rPr lang="en-GB" sz="1400" dirty="0"/>
                        <a:t>CCA,</a:t>
                      </a:r>
                      <a:r>
                        <a:rPr lang="en-GB" sz="1400" baseline="0" dirty="0"/>
                        <a:t> HCC</a:t>
                      </a:r>
                    </a:p>
                    <a:p>
                      <a:pPr marL="269875" indent="-171450">
                        <a:buFont typeface="Arial" panose="020B0604020202020204" pitchFamily="34" charset="0"/>
                        <a:buChar char="•"/>
                      </a:pPr>
                      <a:r>
                        <a:rPr lang="en-GB" sz="1400" dirty="0"/>
                        <a:t>Uncommon liver tumours</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53942939"/>
                  </a:ext>
                </a:extLst>
              </a:tr>
            </a:tbl>
          </a:graphicData>
        </a:graphic>
      </p:graphicFrame>
    </p:spTree>
    <p:extLst>
      <p:ext uri="{BB962C8B-B14F-4D97-AF65-F5344CB8AC3E}">
        <p14:creationId xmlns:p14="http://schemas.microsoft.com/office/powerpoint/2010/main" val="1884624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candidate for LT: patient evaluation</a:t>
            </a:r>
            <a:r>
              <a:rPr lang="en-GB" dirty="0">
                <a:latin typeface="Arial" panose="020B0604020202020204" pitchFamily="34" charset="0"/>
                <a:cs typeface="Arial" panose="020B0604020202020204" pitchFamily="34" charset="0"/>
              </a:rPr>
              <a:t> </a:t>
            </a:r>
            <a:endParaRPr lang="en-GB"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MELD score drives the allocation of grafts in many European countries</a:t>
            </a:r>
          </a:p>
          <a:p>
            <a:pPr lvl="1"/>
            <a:r>
              <a:rPr lang="en-GB" dirty="0"/>
              <a:t>Final decision based on multiple factors</a:t>
            </a:r>
          </a:p>
          <a:p>
            <a:pPr lvl="2"/>
            <a:r>
              <a:rPr lang="en-GB" dirty="0"/>
              <a:t>Suitable donors and local/regional priorities</a:t>
            </a:r>
          </a:p>
          <a:p>
            <a:pPr lvl="1"/>
            <a:r>
              <a:rPr lang="en-GB" dirty="0"/>
              <a:t>Responsibility of multidisciplinary group within each expert centre</a:t>
            </a:r>
            <a:br>
              <a:rPr lang="en-GB" dirty="0"/>
            </a:br>
            <a:r>
              <a:rPr lang="en-GB" dirty="0"/>
              <a:t>after considering the risks and benefits for individual patients</a:t>
            </a:r>
          </a:p>
          <a:p>
            <a:endParaRPr lang="en-GB" dirty="0"/>
          </a:p>
        </p:txBody>
      </p:sp>
      <p:pic>
        <p:nvPicPr>
          <p:cNvPr id="6" name="Picture 5">
            <a:hlinkClick r:id="rId3" action="ppaction://hlinksldjump"/>
            <a:extLst>
              <a:ext uri="{FF2B5EF4-FFF2-40B4-BE49-F238E27FC236}">
                <a16:creationId xmlns:a16="http://schemas.microsoft.com/office/drawing/2014/main" id="{1BCC538A-3413-45C1-9DE6-7606AECC4FD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37CE44A2-7503-4A6C-8C62-6EABAC9A18DC}"/>
              </a:ext>
            </a:extLst>
          </p:cNvPr>
          <p:cNvGraphicFramePr>
            <a:graphicFrameLocks noGrp="1"/>
          </p:cNvGraphicFramePr>
          <p:nvPr>
            <p:extLst>
              <p:ext uri="{D42A27DB-BD31-4B8C-83A1-F6EECF244321}">
                <p14:modId xmlns:p14="http://schemas.microsoft.com/office/powerpoint/2010/main" val="2342491245"/>
              </p:ext>
            </p:extLst>
          </p:nvPr>
        </p:nvGraphicFramePr>
        <p:xfrm>
          <a:off x="684213" y="3068960"/>
          <a:ext cx="7416800" cy="268224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Consider</a:t>
                      </a:r>
                      <a:r>
                        <a:rPr lang="en-GB" sz="1400" baseline="0" dirty="0">
                          <a:latin typeface="Arial" panose="020B0604020202020204" pitchFamily="34" charset="0"/>
                          <a:cs typeface="Arial" panose="020B0604020202020204" pitchFamily="34" charset="0"/>
                        </a:rPr>
                        <a:t> e</a:t>
                      </a:r>
                      <a:r>
                        <a:rPr lang="en-GB" sz="1400" dirty="0">
                          <a:latin typeface="Arial" panose="020B0604020202020204" pitchFamily="34" charset="0"/>
                          <a:cs typeface="Arial" panose="020B0604020202020204" pitchFamily="34" charset="0"/>
                        </a:rPr>
                        <a:t>valuation for LT when a major complication of cirrhosis occurs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MELD score is good to predict short-term pre-transplant mortality risk</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MELD score can be used in organ allocation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Experts</a:t>
                      </a:r>
                      <a:r>
                        <a:rPr lang="en-GB" sz="1400" baseline="0" dirty="0">
                          <a:latin typeface="Arial" panose="020B0604020202020204" pitchFamily="34" charset="0"/>
                          <a:cs typeface="Arial" panose="020B0604020202020204" pitchFamily="34" charset="0"/>
                        </a:rPr>
                        <a:t> should </a:t>
                      </a:r>
                      <a:r>
                        <a:rPr lang="en-GB" sz="1400" b="1" baseline="0" dirty="0">
                          <a:solidFill>
                            <a:schemeClr val="accent1"/>
                          </a:solidFill>
                          <a:latin typeface="Arial" panose="020B0604020202020204" pitchFamily="34" charset="0"/>
                          <a:cs typeface="Arial" panose="020B0604020202020204" pitchFamily="34" charset="0"/>
                        </a:rPr>
                        <a:t>r</a:t>
                      </a:r>
                      <a:r>
                        <a:rPr lang="en-GB" sz="1400" b="1" dirty="0">
                          <a:solidFill>
                            <a:schemeClr val="accent1"/>
                          </a:solidFill>
                          <a:latin typeface="Arial" panose="020B0604020202020204" pitchFamily="34" charset="0"/>
                          <a:cs typeface="Arial" panose="020B0604020202020204" pitchFamily="34" charset="0"/>
                        </a:rPr>
                        <a:t>ecognize</a:t>
                      </a:r>
                      <a:r>
                        <a:rPr lang="en-GB" sz="1400" b="1" baseline="0" dirty="0">
                          <a:solidFill>
                            <a:schemeClr val="accent1"/>
                          </a:solidFill>
                          <a:latin typeface="Arial" panose="020B0604020202020204" pitchFamily="34" charset="0"/>
                          <a:cs typeface="Arial" panose="020B0604020202020204" pitchFamily="34" charset="0"/>
                        </a:rPr>
                        <a:t> and assign a different priority </a:t>
                      </a:r>
                      <a:r>
                        <a:rPr lang="en-GB" sz="1400" baseline="0" dirty="0">
                          <a:latin typeface="Arial" panose="020B0604020202020204" pitchFamily="34" charset="0"/>
                          <a:cs typeface="Arial" panose="020B0604020202020204" pitchFamily="34" charset="0"/>
                        </a:rPr>
                        <a:t>to patients </a:t>
                      </a:r>
                      <a:r>
                        <a:rPr lang="en-GB" sz="1400" dirty="0">
                          <a:latin typeface="Arial" panose="020B0604020202020204" pitchFamily="34" charset="0"/>
                          <a:cs typeface="Arial" panose="020B0604020202020204" pitchFamily="34" charset="0"/>
                        </a:rPr>
                        <a:t>requiring LT whose </a:t>
                      </a:r>
                      <a:r>
                        <a:rPr lang="en-GB" sz="1400" b="1" dirty="0">
                          <a:solidFill>
                            <a:schemeClr val="accent1"/>
                          </a:solidFill>
                          <a:latin typeface="Arial" panose="020B0604020202020204" pitchFamily="34" charset="0"/>
                          <a:cs typeface="Arial" panose="020B0604020202020204" pitchFamily="34" charset="0"/>
                        </a:rPr>
                        <a:t>liver disease severity is not described by the MELD</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II-3/III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2663767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HCC is a particular MELD exception that warrants giving extra points </a:t>
                      </a:r>
                      <a:r>
                        <a:rPr lang="en-GB" sz="1400" dirty="0">
                          <a:latin typeface="Arial" panose="020B0604020202020204" pitchFamily="34" charset="0"/>
                          <a:cs typeface="Arial" panose="020B0604020202020204" pitchFamily="34" charset="0"/>
                        </a:rPr>
                        <a:t>to access LT. These points have to be standardized in each country and have to take into account size, number of nodules, AFP levels and recurrence after downstaging therapy</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1354EF8E-A321-44A4-86F4-FD895F6AB9CB}"/>
              </a:ext>
            </a:extLst>
          </p:cNvPr>
          <p:cNvGrpSpPr/>
          <p:nvPr/>
        </p:nvGrpSpPr>
        <p:grpSpPr>
          <a:xfrm>
            <a:off x="6012160" y="3062071"/>
            <a:ext cx="2100537" cy="276999"/>
            <a:chOff x="5845171" y="3212976"/>
            <a:chExt cx="2111205" cy="276999"/>
          </a:xfrm>
        </p:grpSpPr>
        <p:sp>
          <p:nvSpPr>
            <p:cNvPr id="10" name="Rectangle 9">
              <a:extLst>
                <a:ext uri="{FF2B5EF4-FFF2-40B4-BE49-F238E27FC236}">
                  <a16:creationId xmlns:a16="http://schemas.microsoft.com/office/drawing/2014/main" id="{5B9C4322-2C35-494A-9A42-F8BA38624120}"/>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5EB906E1-CC33-4140-848A-59E19CBE240B}"/>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41748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Management of patients with liver cirrhosis*</a:t>
            </a:r>
          </a:p>
        </p:txBody>
      </p:sp>
      <p:sp>
        <p:nvSpPr>
          <p:cNvPr id="3" name="Text Placeholder 2"/>
          <p:cNvSpPr>
            <a:spLocks noGrp="1"/>
          </p:cNvSpPr>
          <p:nvPr>
            <p:ph type="body" sz="quarter" idx="10"/>
          </p:nvPr>
        </p:nvSpPr>
        <p:spPr/>
        <p:txBody>
          <a:bodyPr/>
          <a:lstStyle/>
          <a:p>
            <a:r>
              <a:rPr lang="en-GB" dirty="0"/>
              <a:t>*Without HCC</a:t>
            </a:r>
          </a:p>
          <a:p>
            <a:r>
              <a:rPr lang="en-GB" dirty="0"/>
              <a:t>EASL CPG LT. J Hepatol 2016;64:433–85</a:t>
            </a:r>
          </a:p>
        </p:txBody>
      </p:sp>
      <p:sp>
        <p:nvSpPr>
          <p:cNvPr id="4" name="Content Placeholder 3"/>
          <p:cNvSpPr>
            <a:spLocks noGrp="1"/>
          </p:cNvSpPr>
          <p:nvPr>
            <p:ph sz="half" idx="1"/>
          </p:nvPr>
        </p:nvSpPr>
        <p:spPr/>
        <p:txBody>
          <a:bodyPr/>
          <a:lstStyle/>
          <a:p>
            <a:r>
              <a:rPr lang="en-GB" dirty="0"/>
              <a:t>Liver cirrhosis has different aetiologies</a:t>
            </a:r>
          </a:p>
          <a:p>
            <a:pPr lvl="1"/>
            <a:r>
              <a:rPr lang="en-GB" dirty="0"/>
              <a:t>HBV-related liver disease</a:t>
            </a:r>
          </a:p>
          <a:p>
            <a:pPr lvl="1"/>
            <a:r>
              <a:rPr lang="en-GB" dirty="0"/>
              <a:t>HCV-related liver disease</a:t>
            </a:r>
          </a:p>
          <a:p>
            <a:pPr lvl="1"/>
            <a:r>
              <a:rPr lang="en-GB" dirty="0"/>
              <a:t>Alcoholic liver disease</a:t>
            </a:r>
          </a:p>
          <a:p>
            <a:pPr lvl="1"/>
            <a:r>
              <a:rPr lang="en-GB" dirty="0"/>
              <a:t>NAFLD and NASH</a:t>
            </a:r>
          </a:p>
          <a:p>
            <a:r>
              <a:rPr lang="en-GB" dirty="0"/>
              <a:t>Thus, collaboration between specialists is required to address all</a:t>
            </a:r>
            <a:br>
              <a:rPr lang="en-GB" dirty="0"/>
            </a:br>
            <a:r>
              <a:rPr lang="en-GB" dirty="0"/>
              <a:t>comorbidities</a:t>
            </a:r>
          </a:p>
          <a:p>
            <a:r>
              <a:rPr lang="en-GB" dirty="0"/>
              <a:t>Final decision should be made within each expert centre by a multidisciplinary group of staff</a:t>
            </a:r>
          </a:p>
          <a:p>
            <a:pPr lvl="1"/>
            <a:r>
              <a:rPr lang="en-GB" dirty="0"/>
              <a:t>Considering risks and benefits for individual patients</a:t>
            </a:r>
          </a:p>
          <a:p>
            <a:pPr lvl="1"/>
            <a:endParaRPr lang="en-GB" dirty="0"/>
          </a:p>
          <a:p>
            <a:endParaRPr lang="en-GB" dirty="0"/>
          </a:p>
        </p:txBody>
      </p:sp>
      <p:pic>
        <p:nvPicPr>
          <p:cNvPr id="5" name="Picture 4">
            <a:hlinkClick r:id="rId3" action="ppaction://hlinksldjump"/>
            <a:extLst>
              <a:ext uri="{FF2B5EF4-FFF2-40B4-BE49-F238E27FC236}">
                <a16:creationId xmlns:a16="http://schemas.microsoft.com/office/drawing/2014/main" id="{1BCC538A-3413-45C1-9DE6-7606AECC4FD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spTree>
    <p:extLst>
      <p:ext uri="{BB962C8B-B14F-4D97-AF65-F5344CB8AC3E}">
        <p14:creationId xmlns:p14="http://schemas.microsoft.com/office/powerpoint/2010/main" val="3201955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HBV-related liver disease</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*New treatment options are now available that were approved after the publication of this CPG. </a:t>
            </a:r>
            <a:r>
              <a:rPr lang="en-GB" b="1" dirty="0"/>
              <a:t>Recommendation from EASL HBV CPG</a:t>
            </a:r>
            <a:r>
              <a:rPr lang="en-GB" dirty="0"/>
              <a:t>: Patients with decompensated cirrhosis should be immediately treated with an NA with a high barrier to resistance (</a:t>
            </a:r>
            <a:r>
              <a:rPr lang="pt-BR" dirty="0"/>
              <a:t>ETV, TDF, or tenofovir alafenamide</a:t>
            </a:r>
            <a:r>
              <a:rPr lang="en-GB" dirty="0"/>
              <a:t>), irrespective of the level of HBV replication, and should be assessed for LT (evidence level II-2, grade of recommendation 1); </a:t>
            </a:r>
            <a:r>
              <a:rPr lang="en-GB" baseline="30000" dirty="0"/>
              <a:t>†</a:t>
            </a:r>
            <a:r>
              <a:rPr lang="en-GB" dirty="0"/>
              <a:t>Other treatments are available</a:t>
            </a:r>
          </a:p>
          <a:p>
            <a:r>
              <a:rPr lang="en-GB" dirty="0"/>
              <a:t>EASL CPG LT. J Hepatol 2016;64:433–85</a:t>
            </a:r>
          </a:p>
        </p:txBody>
      </p:sp>
      <p:sp>
        <p:nvSpPr>
          <p:cNvPr id="3" name="Content Placeholder 2"/>
          <p:cNvSpPr>
            <a:spLocks noGrp="1"/>
          </p:cNvSpPr>
          <p:nvPr>
            <p:ph sz="half" idx="1"/>
          </p:nvPr>
        </p:nvSpPr>
        <p:spPr/>
        <p:txBody>
          <a:bodyPr>
            <a:normAutofit/>
          </a:bodyPr>
          <a:lstStyle/>
          <a:p>
            <a:r>
              <a:rPr lang="en-GB" sz="1800" dirty="0"/>
              <a:t>Indication for LT similar to other causes of cirrhosis</a:t>
            </a:r>
          </a:p>
          <a:p>
            <a:r>
              <a:rPr lang="en-GB" sz="1800" dirty="0"/>
              <a:t>Start ETV or TDF as soon as possible if HBV DNA is detectable</a:t>
            </a:r>
          </a:p>
          <a:p>
            <a:pPr lvl="1"/>
            <a:r>
              <a:rPr lang="en-GB" sz="1600" dirty="0"/>
              <a:t>To improve liver function</a:t>
            </a:r>
          </a:p>
          <a:p>
            <a:pPr lvl="1"/>
            <a:r>
              <a:rPr lang="en-GB" sz="1600" dirty="0"/>
              <a:t>To decrease risk of HBV recurrence after transplantation</a:t>
            </a:r>
          </a:p>
          <a:p>
            <a:endParaRPr lang="en-GB" sz="1800" dirty="0"/>
          </a:p>
        </p:txBody>
      </p:sp>
      <p:pic>
        <p:nvPicPr>
          <p:cNvPr id="6" name="Picture 5">
            <a:hlinkClick r:id="rId3" action="ppaction://hlinksldjump"/>
            <a:extLst>
              <a:ext uri="{FF2B5EF4-FFF2-40B4-BE49-F238E27FC236}">
                <a16:creationId xmlns:a16="http://schemas.microsoft.com/office/drawing/2014/main" id="{1F31C096-6FC5-42F8-921D-CCB156A3846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0631C19B-3745-422D-AFE8-85FD6976475D}"/>
              </a:ext>
            </a:extLst>
          </p:cNvPr>
          <p:cNvGraphicFramePr>
            <a:graphicFrameLocks noGrp="1"/>
          </p:cNvGraphicFramePr>
          <p:nvPr>
            <p:extLst>
              <p:ext uri="{D42A27DB-BD31-4B8C-83A1-F6EECF244321}">
                <p14:modId xmlns:p14="http://schemas.microsoft.com/office/powerpoint/2010/main" val="2806536878"/>
              </p:ext>
            </p:extLst>
          </p:nvPr>
        </p:nvGraphicFramePr>
        <p:xfrm>
          <a:off x="689521" y="2708920"/>
          <a:ext cx="7416800" cy="3139643"/>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2121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09199">
                <a:tc>
                  <a:txBody>
                    <a:bodyPr/>
                    <a:lstStyle/>
                    <a:p>
                      <a:pPr algn="l"/>
                      <a:r>
                        <a:rPr lang="en-GB" sz="1400" dirty="0">
                          <a:latin typeface="Arial" panose="020B0604020202020204" pitchFamily="34" charset="0"/>
                          <a:cs typeface="Arial" panose="020B0604020202020204" pitchFamily="34" charset="0"/>
                        </a:rPr>
                        <a:t>ETV and TDF* are the first-choice treatments for HBV decompensated cirrhosis to achieve undetectable HBV DNA and improve hepatic function, maybe avoiding LT</a:t>
                      </a: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212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Severe HBV reactivation requires a prompt treatment with NAs</a:t>
                      </a:r>
                      <a:endParaRPr lang="en-GB" sz="1400" b="1" dirty="0">
                        <a:solidFill>
                          <a:schemeClr val="accent1"/>
                        </a:solidFill>
                        <a:latin typeface="Arial" panose="020B0604020202020204" pitchFamily="34" charset="0"/>
                        <a:cs typeface="Arial" panose="020B0604020202020204" pitchFamily="34" charset="0"/>
                      </a:endParaRP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360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Patients should be rapidly evaluated for LT despite antiviral treatment</a:t>
                      </a:r>
                      <a:endParaRPr lang="en-GB" sz="1400" b="1" dirty="0">
                        <a:solidFill>
                          <a:schemeClr val="accent1"/>
                        </a:solidFill>
                        <a:latin typeface="Arial" panose="020B0604020202020204" pitchFamily="34" charset="0"/>
                        <a:cs typeface="Arial" panose="020B0604020202020204" pitchFamily="34" charset="0"/>
                      </a:endParaRP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3"/>
                  </a:ext>
                </a:extLst>
              </a:tr>
              <a:tr h="360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Viral replication, HCC, HBIG monoprophylaxis (vs. combined prophylaxis) are risk factors for HBV recurrence post-transplantation</a:t>
                      </a: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II-2/3</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919788795"/>
                  </a:ext>
                </a:extLst>
              </a:tr>
              <a:tr h="360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Patients with fulminant or severe hepatitis may benefit from NA treatment. ETV or TDF</a:t>
                      </a:r>
                      <a:r>
                        <a:rPr lang="en-GB" sz="1400" baseline="30000" dirty="0"/>
                        <a:t>†</a:t>
                      </a:r>
                      <a:r>
                        <a:rPr lang="en-GB" sz="1400" dirty="0">
                          <a:latin typeface="Arial" panose="020B0604020202020204" pitchFamily="34" charset="0"/>
                          <a:cs typeface="Arial" panose="020B0604020202020204" pitchFamily="34" charset="0"/>
                        </a:rPr>
                        <a:t> should be used in these patients</a:t>
                      </a:r>
                    </a:p>
                  </a:txBody>
                  <a:tcPr marT="36000" marB="36000">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marT="36000" marB="36000"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2663767000"/>
                  </a:ext>
                </a:extLst>
              </a:tr>
              <a:tr h="3606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Exclude active HDV infection in patients with liver function deterioration despite anti-HBV therapy. HDV replication is not a contraindication for LT</a:t>
                      </a:r>
                    </a:p>
                  </a:txBody>
                  <a:tcPr marT="36000" marB="36000">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II-1/2</a:t>
                      </a:r>
                    </a:p>
                  </a:txBody>
                  <a:tcPr marT="36000" marB="36000"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2" name="Group 11">
            <a:extLst>
              <a:ext uri="{FF2B5EF4-FFF2-40B4-BE49-F238E27FC236}">
                <a16:creationId xmlns:a16="http://schemas.microsoft.com/office/drawing/2014/main" id="{68CD8781-C147-49D5-B01D-0C4E27B49B7D}"/>
              </a:ext>
            </a:extLst>
          </p:cNvPr>
          <p:cNvGrpSpPr/>
          <p:nvPr/>
        </p:nvGrpSpPr>
        <p:grpSpPr>
          <a:xfrm>
            <a:off x="6017468" y="2702031"/>
            <a:ext cx="2111205" cy="276999"/>
            <a:chOff x="5845171" y="3212976"/>
            <a:chExt cx="2111205" cy="276999"/>
          </a:xfrm>
        </p:grpSpPr>
        <p:sp>
          <p:nvSpPr>
            <p:cNvPr id="13" name="Rectangle 12">
              <a:extLst>
                <a:ext uri="{FF2B5EF4-FFF2-40B4-BE49-F238E27FC236}">
                  <a16:creationId xmlns:a16="http://schemas.microsoft.com/office/drawing/2014/main" id="{B6EB3EC2-BDFF-41CC-87D4-6C9AE7410869}"/>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4" name="TextBox 13">
              <a:extLst>
                <a:ext uri="{FF2B5EF4-FFF2-40B4-BE49-F238E27FC236}">
                  <a16:creationId xmlns:a16="http://schemas.microsoft.com/office/drawing/2014/main" id="{579625E2-AFE1-48CC-A585-C7EADABB1BFC}"/>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2606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HCV-related liver disease</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*New treatment options are now available that were approved after the publication of this CPG. </a:t>
            </a:r>
            <a:r>
              <a:rPr lang="en-GB" b="1" dirty="0"/>
              <a:t>Recommendation from EASL HCV CPG</a:t>
            </a:r>
            <a:r>
              <a:rPr lang="en-GB" dirty="0"/>
              <a:t>: </a:t>
            </a:r>
            <a:r>
              <a:rPr lang="en-US" dirty="0"/>
              <a:t>Patients with decompensated cirrhosis awaiting LT with a MELD score &lt;18–20 can be treated with SOF/LDV (GT 1, 4, 5 or 6) or SOF/VEL (all GT) + weight-based RBV for 12 weeks. Those unable to take RBV should receive SOF/LDV (GT 1, 4, 5 or 6) or SOF/VEL (all GT) for 24 weeks without RBV. </a:t>
            </a:r>
            <a:r>
              <a:rPr lang="en-US" b="1" dirty="0"/>
              <a:t>Protease inhibitor-containing regimens are contraindicated in patients with decompensated cirrhosis</a:t>
            </a:r>
            <a:r>
              <a:rPr lang="en-GB" b="1" dirty="0"/>
              <a:t> </a:t>
            </a:r>
            <a:r>
              <a:rPr lang="en-GB" dirty="0"/>
              <a:t>(evidence level A, grade of recommendation 1); </a:t>
            </a:r>
            <a:r>
              <a:rPr lang="en-GB" baseline="30000" dirty="0"/>
              <a:t>†</a:t>
            </a:r>
            <a:r>
              <a:rPr lang="en-GB" dirty="0"/>
              <a:t>Other treatments are available</a:t>
            </a:r>
          </a:p>
          <a:p>
            <a:r>
              <a:rPr lang="en-GB" dirty="0"/>
              <a:t>EASL CPG LT J Hepatol 2016;64:433–85</a:t>
            </a:r>
          </a:p>
        </p:txBody>
      </p:sp>
      <p:sp>
        <p:nvSpPr>
          <p:cNvPr id="3" name="Content Placeholder 2"/>
          <p:cNvSpPr>
            <a:spLocks noGrp="1"/>
          </p:cNvSpPr>
          <p:nvPr>
            <p:ph sz="half" idx="1"/>
          </p:nvPr>
        </p:nvSpPr>
        <p:spPr/>
        <p:txBody>
          <a:bodyPr>
            <a:normAutofit/>
          </a:bodyPr>
          <a:lstStyle/>
          <a:p>
            <a:r>
              <a:rPr lang="en-GB" dirty="0">
                <a:latin typeface="+mj-lt"/>
              </a:rPr>
              <a:t>Goals of antiviral treatment prior to LT</a:t>
            </a:r>
          </a:p>
          <a:p>
            <a:pPr lvl="1"/>
            <a:r>
              <a:rPr lang="en-GB" b="1" dirty="0">
                <a:solidFill>
                  <a:schemeClr val="accent1"/>
                </a:solidFill>
                <a:latin typeface="+mj-lt"/>
              </a:rPr>
              <a:t>Prevent HCV infection of the new liver</a:t>
            </a:r>
          </a:p>
          <a:p>
            <a:pPr lvl="1"/>
            <a:r>
              <a:rPr lang="en-GB" dirty="0">
                <a:latin typeface="+mj-lt"/>
              </a:rPr>
              <a:t>Improve liver function to avoid need for LT</a:t>
            </a:r>
            <a:endParaRPr lang="en-GB" dirty="0">
              <a:latin typeface="+mj-lt"/>
              <a:cs typeface="Arial" panose="020B0604020202020204" pitchFamily="34" charset="0"/>
            </a:endParaRPr>
          </a:p>
          <a:p>
            <a:r>
              <a:rPr lang="en-GB" dirty="0">
                <a:latin typeface="+mj-lt"/>
              </a:rPr>
              <a:t>HCV replication at time of LT is not a contraindication</a:t>
            </a:r>
          </a:p>
          <a:p>
            <a:pPr lvl="1"/>
            <a:r>
              <a:rPr lang="en-GB" dirty="0">
                <a:latin typeface="+mj-lt"/>
              </a:rPr>
              <a:t>Antiviral treatment will be necessary post-LT</a:t>
            </a:r>
          </a:p>
          <a:p>
            <a:pPr marL="0" indent="0">
              <a:buNone/>
            </a:pPr>
            <a:endParaRPr lang="en-GB" dirty="0">
              <a:latin typeface="+mj-lt"/>
            </a:endParaRPr>
          </a:p>
        </p:txBody>
      </p:sp>
      <p:pic>
        <p:nvPicPr>
          <p:cNvPr id="6" name="Picture 5">
            <a:hlinkClick r:id="rId3" action="ppaction://hlinksldjump"/>
            <a:extLst>
              <a:ext uri="{FF2B5EF4-FFF2-40B4-BE49-F238E27FC236}">
                <a16:creationId xmlns:a16="http://schemas.microsoft.com/office/drawing/2014/main" id="{177ADF7A-4ED9-4FF9-A0D0-3AC4F1868E4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46C6032C-3DDC-499D-9760-CB89A9830BCB}"/>
              </a:ext>
            </a:extLst>
          </p:cNvPr>
          <p:cNvGraphicFramePr>
            <a:graphicFrameLocks noGrp="1"/>
          </p:cNvGraphicFramePr>
          <p:nvPr>
            <p:extLst>
              <p:ext uri="{D42A27DB-BD31-4B8C-83A1-F6EECF244321}">
                <p14:modId xmlns:p14="http://schemas.microsoft.com/office/powerpoint/2010/main" val="343299703"/>
              </p:ext>
            </p:extLst>
          </p:nvPr>
        </p:nvGraphicFramePr>
        <p:xfrm>
          <a:off x="684213" y="3212976"/>
          <a:ext cx="7426350" cy="2468880"/>
        </p:xfrm>
        <a:graphic>
          <a:graphicData uri="http://schemas.openxmlformats.org/drawingml/2006/table">
            <a:tbl>
              <a:tblPr firstRow="1" bandRow="1">
                <a:tableStyleId>{5C22544A-7EE6-4342-B048-85BDC9FD1C3A}</a:tableStyleId>
              </a:tblPr>
              <a:tblGrid>
                <a:gridCol w="6425044">
                  <a:extLst>
                    <a:ext uri="{9D8B030D-6E8A-4147-A177-3AD203B41FA5}">
                      <a16:colId xmlns:a16="http://schemas.microsoft.com/office/drawing/2014/main" val="20001"/>
                    </a:ext>
                  </a:extLst>
                </a:gridCol>
                <a:gridCol w="1001306">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Treat LT candidates</a:t>
                      </a:r>
                      <a:r>
                        <a:rPr lang="en-GB" sz="1400" baseline="0" dirty="0">
                          <a:latin typeface="Arial" panose="020B0604020202020204" pitchFamily="34" charset="0"/>
                          <a:cs typeface="Arial" panose="020B0604020202020204" pitchFamily="34" charset="0"/>
                        </a:rPr>
                        <a:t> before LT t</a:t>
                      </a:r>
                      <a:r>
                        <a:rPr lang="en-GB" sz="1400" dirty="0">
                          <a:latin typeface="Arial" panose="020B0604020202020204" pitchFamily="34" charset="0"/>
                          <a:cs typeface="Arial" panose="020B0604020202020204" pitchFamily="34" charset="0"/>
                        </a:rPr>
                        <a:t>o reduce the risk of HCV recurrence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Achievement of negative HCV viral load can improve liver function either before (Grade II) or after transplant (Grade III)</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*New IFN-free antiviral therapies are better tolerated and are a promising option for decompensated cirrhosis</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100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30000" dirty="0"/>
                        <a:t>†</a:t>
                      </a:r>
                      <a:r>
                        <a:rPr lang="en-GB" sz="1400" dirty="0">
                          <a:latin typeface="Arial" panose="020B0604020202020204" pitchFamily="34" charset="0"/>
                          <a:cs typeface="Arial" panose="020B0604020202020204" pitchFamily="34" charset="0"/>
                        </a:rPr>
                        <a:t>Sofosbuvir, ledipasvir and daclatasvir can be used in patients with decompensated liver disease (simeprevir in patients with Child–Pugh B)</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solidFill>
                      <a:srgbClr val="7DCBEC"/>
                    </a:solidFill>
                  </a:tcPr>
                </a:tc>
                <a:extLst>
                  <a:ext uri="{0D108BD9-81ED-4DB2-BD59-A6C34878D82A}">
                    <a16:rowId xmlns:a16="http://schemas.microsoft.com/office/drawing/2014/main" val="2663767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Patients not able to be treated before LT need to be treated afterwards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58FFADD6-D5E3-473D-9FD0-D34577B7D9EF}"/>
              </a:ext>
            </a:extLst>
          </p:cNvPr>
          <p:cNvGrpSpPr/>
          <p:nvPr/>
        </p:nvGrpSpPr>
        <p:grpSpPr>
          <a:xfrm>
            <a:off x="6021710" y="3206087"/>
            <a:ext cx="2111205" cy="276999"/>
            <a:chOff x="5845171" y="3212976"/>
            <a:chExt cx="2111205" cy="276999"/>
          </a:xfrm>
        </p:grpSpPr>
        <p:sp>
          <p:nvSpPr>
            <p:cNvPr id="10" name="Rectangle 9">
              <a:extLst>
                <a:ext uri="{FF2B5EF4-FFF2-40B4-BE49-F238E27FC236}">
                  <a16:creationId xmlns:a16="http://schemas.microsoft.com/office/drawing/2014/main" id="{8478F6F5-70AA-4A2C-AB57-A471BD560919}"/>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011B9A4A-FDA1-4AC8-864F-A4DC34D8DB18}"/>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70627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Alcoholic liver disease</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normAutofit/>
          </a:bodyPr>
          <a:lstStyle/>
          <a:p>
            <a:r>
              <a:rPr lang="en-GB" dirty="0">
                <a:latin typeface="Arial" panose="020B0604020202020204" pitchFamily="34" charset="0"/>
                <a:cs typeface="Arial" panose="020B0604020202020204" pitchFamily="34" charset="0"/>
              </a:rPr>
              <a:t>ALD is one of the most common indications for LT in the West</a:t>
            </a:r>
          </a:p>
          <a:p>
            <a:r>
              <a:rPr lang="en-GB" dirty="0">
                <a:latin typeface="Arial" panose="020B0604020202020204" pitchFamily="34" charset="0"/>
                <a:cs typeface="Arial" panose="020B0604020202020204" pitchFamily="34" charset="0"/>
              </a:rPr>
              <a:t>LT for </a:t>
            </a:r>
            <a:r>
              <a:rPr lang="en-GB" dirty="0"/>
              <a:t>alcoholic cirrhosis has a favourable outcome</a:t>
            </a:r>
          </a:p>
          <a:p>
            <a:pPr lvl="1"/>
            <a:r>
              <a:rPr lang="en-GB" dirty="0"/>
              <a:t>Similar to other aetiologies of ESLD </a:t>
            </a:r>
          </a:p>
          <a:p>
            <a:r>
              <a:rPr lang="en-GB" dirty="0"/>
              <a:t>Evaluation based on medical and psychiatric criteria to better</a:t>
            </a:r>
            <a:br>
              <a:rPr lang="en-GB" dirty="0"/>
            </a:br>
            <a:r>
              <a:rPr lang="en-GB" dirty="0"/>
              <a:t>determine patients most likely to benefit from LT</a:t>
            </a:r>
          </a:p>
          <a:p>
            <a:pPr lvl="1"/>
            <a:r>
              <a:rPr lang="en-GB" dirty="0"/>
              <a:t>Psychosocial management is needed to ensure long-term success</a:t>
            </a:r>
            <a:r>
              <a:rPr lang="en-GB" dirty="0">
                <a:latin typeface="Arial" panose="020B0604020202020204" pitchFamily="34" charset="0"/>
                <a:cs typeface="Arial" panose="020B0604020202020204" pitchFamily="34" charset="0"/>
              </a:rPr>
              <a:t> </a:t>
            </a:r>
            <a:endParaRPr lang="en-GB" dirty="0"/>
          </a:p>
        </p:txBody>
      </p:sp>
      <p:pic>
        <p:nvPicPr>
          <p:cNvPr id="6" name="Picture 5">
            <a:hlinkClick r:id="rId3" action="ppaction://hlinksldjump"/>
            <a:extLst>
              <a:ext uri="{FF2B5EF4-FFF2-40B4-BE49-F238E27FC236}">
                <a16:creationId xmlns:a16="http://schemas.microsoft.com/office/drawing/2014/main" id="{3179DBB8-DF1E-4222-BAAA-1D3D9F3760A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89762D38-DFAD-4720-931C-6DF8378DEDC4}"/>
              </a:ext>
            </a:extLst>
          </p:cNvPr>
          <p:cNvGraphicFramePr>
            <a:graphicFrameLocks noGrp="1"/>
          </p:cNvGraphicFramePr>
          <p:nvPr>
            <p:extLst>
              <p:ext uri="{D42A27DB-BD31-4B8C-83A1-F6EECF244321}">
                <p14:modId xmlns:p14="http://schemas.microsoft.com/office/powerpoint/2010/main" val="2355782584"/>
              </p:ext>
            </p:extLst>
          </p:nvPr>
        </p:nvGraphicFramePr>
        <p:xfrm>
          <a:off x="693713" y="3573016"/>
          <a:ext cx="7416800" cy="207264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A period of 6 months’ abstinence before the transplant could improve liver function, avoiding unnecessary LT, and could also improve compliance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A psychiatric and psycho-sociological evaluation, and support pre- and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post-LT is required for patients with alcoholic liver disease in need of LT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LT can be offered to patients with acute alcoholic hepatitis non-responsive to steroid therapy. Nevertheless, the procedure should be done only in carefully selected patients</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CC74363D-495D-46CA-98FE-884051CE51CA}"/>
              </a:ext>
            </a:extLst>
          </p:cNvPr>
          <p:cNvGrpSpPr/>
          <p:nvPr/>
        </p:nvGrpSpPr>
        <p:grpSpPr>
          <a:xfrm>
            <a:off x="5998687" y="3566127"/>
            <a:ext cx="2111205" cy="276999"/>
            <a:chOff x="5845171" y="3212976"/>
            <a:chExt cx="2111205" cy="276999"/>
          </a:xfrm>
        </p:grpSpPr>
        <p:sp>
          <p:nvSpPr>
            <p:cNvPr id="10" name="Rectangle 9">
              <a:extLst>
                <a:ext uri="{FF2B5EF4-FFF2-40B4-BE49-F238E27FC236}">
                  <a16:creationId xmlns:a16="http://schemas.microsoft.com/office/drawing/2014/main" id="{CC01D3CD-D22E-4C68-ADF1-984B7A900C80}"/>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9537E807-56A4-464D-AB01-40AB764A2CED}"/>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27308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NAFLD and NASH</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normAutofit/>
          </a:bodyPr>
          <a:lstStyle/>
          <a:p>
            <a:r>
              <a:rPr lang="en-GB" dirty="0"/>
              <a:t>Prevalence of NAFLD and NASH is increasing</a:t>
            </a:r>
          </a:p>
          <a:p>
            <a:pPr lvl="1"/>
            <a:r>
              <a:rPr lang="en-GB" dirty="0"/>
              <a:t>Cirrhosis and liver failure associated with NAFLD and NASH are increasingly recognized as indications for LT</a:t>
            </a:r>
          </a:p>
          <a:p>
            <a:r>
              <a:rPr lang="en-GB" dirty="0"/>
              <a:t>Patients should be monitored carefully for comorbid factors linked to metabolic syndrome</a:t>
            </a:r>
          </a:p>
          <a:p>
            <a:pPr lvl="1"/>
            <a:r>
              <a:rPr lang="en-GB" dirty="0"/>
              <a:t>Could increase risk of complications during surgery</a:t>
            </a:r>
          </a:p>
          <a:p>
            <a:pPr lvl="1"/>
            <a:endParaRPr lang="en-GB" dirty="0"/>
          </a:p>
          <a:p>
            <a:endParaRPr lang="en-GB" dirty="0"/>
          </a:p>
        </p:txBody>
      </p:sp>
      <p:pic>
        <p:nvPicPr>
          <p:cNvPr id="6" name="Picture 5">
            <a:hlinkClick r:id="rId3" action="ppaction://hlinksldjump"/>
            <a:extLst>
              <a:ext uri="{FF2B5EF4-FFF2-40B4-BE49-F238E27FC236}">
                <a16:creationId xmlns:a16="http://schemas.microsoft.com/office/drawing/2014/main" id="{2782446A-48A6-46D7-A44C-D62F279A60B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16" name="Table 15">
            <a:extLst>
              <a:ext uri="{FF2B5EF4-FFF2-40B4-BE49-F238E27FC236}">
                <a16:creationId xmlns:a16="http://schemas.microsoft.com/office/drawing/2014/main" id="{67401ECA-2747-4FE0-9389-15541D482038}"/>
              </a:ext>
            </a:extLst>
          </p:cNvPr>
          <p:cNvGraphicFramePr>
            <a:graphicFrameLocks noGrp="1"/>
          </p:cNvGraphicFramePr>
          <p:nvPr>
            <p:extLst>
              <p:ext uri="{D42A27DB-BD31-4B8C-83A1-F6EECF244321}">
                <p14:modId xmlns:p14="http://schemas.microsoft.com/office/powerpoint/2010/main" val="3412611789"/>
              </p:ext>
            </p:extLst>
          </p:nvPr>
        </p:nvGraphicFramePr>
        <p:xfrm>
          <a:off x="693713" y="3573016"/>
          <a:ext cx="7416800" cy="82296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Assess</a:t>
                      </a:r>
                      <a:r>
                        <a:rPr lang="en-GB" sz="1400" baseline="0" dirty="0">
                          <a:latin typeface="Arial" panose="020B0604020202020204" pitchFamily="34" charset="0"/>
                          <a:cs typeface="Arial" panose="020B0604020202020204" pitchFamily="34" charset="0"/>
                        </a:rPr>
                        <a:t> and control c</a:t>
                      </a:r>
                      <a:r>
                        <a:rPr lang="en-GB" sz="1400" dirty="0">
                          <a:latin typeface="Arial" panose="020B0604020202020204" pitchFamily="34" charset="0"/>
                          <a:cs typeface="Arial" panose="020B0604020202020204" pitchFamily="34" charset="0"/>
                        </a:rPr>
                        <a:t>omorbidities such as obesity, hypertension, diabetes and dyslipidaemia in the pre- and post-transplant setting, as they increase morbidity</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bl>
          </a:graphicData>
        </a:graphic>
      </p:graphicFrame>
      <p:grpSp>
        <p:nvGrpSpPr>
          <p:cNvPr id="17" name="Group 16">
            <a:extLst>
              <a:ext uri="{FF2B5EF4-FFF2-40B4-BE49-F238E27FC236}">
                <a16:creationId xmlns:a16="http://schemas.microsoft.com/office/drawing/2014/main" id="{A430F398-6117-43B6-AB02-A282E9A06823}"/>
              </a:ext>
            </a:extLst>
          </p:cNvPr>
          <p:cNvGrpSpPr/>
          <p:nvPr/>
        </p:nvGrpSpPr>
        <p:grpSpPr>
          <a:xfrm>
            <a:off x="5998687" y="3566127"/>
            <a:ext cx="2111205" cy="276999"/>
            <a:chOff x="5845171" y="3212976"/>
            <a:chExt cx="2111205" cy="276999"/>
          </a:xfrm>
        </p:grpSpPr>
        <p:sp>
          <p:nvSpPr>
            <p:cNvPr id="19" name="Rectangle 18">
              <a:extLst>
                <a:ext uri="{FF2B5EF4-FFF2-40B4-BE49-F238E27FC236}">
                  <a16:creationId xmlns:a16="http://schemas.microsoft.com/office/drawing/2014/main" id="{DD462073-4B5A-41A3-B78F-9E65227EF74D}"/>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20" name="TextBox 19">
              <a:extLst>
                <a:ext uri="{FF2B5EF4-FFF2-40B4-BE49-F238E27FC236}">
                  <a16:creationId xmlns:a16="http://schemas.microsoft.com/office/drawing/2014/main" id="{A369356F-69CE-4480-8A20-0E49C6BEA471}"/>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75278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25079" y="-1274212"/>
            <a:ext cx="8508124" cy="923330"/>
          </a:xfrm>
          <a:prstGeom prst="rect">
            <a:avLst/>
          </a:prstGeom>
        </p:spPr>
        <p:txBody>
          <a:bodyPr wrap="square">
            <a:spAutoFit/>
          </a:bodyPr>
          <a:lstStyle/>
          <a:p>
            <a:pPr marL="357188" lvl="0" indent="-357188">
              <a:lnSpc>
                <a:spcPct val="150000"/>
              </a:lnSpc>
            </a:pPr>
            <a:endParaRPr lang="en-US" dirty="0">
              <a:solidFill>
                <a:srgbClr val="000000"/>
              </a:solidFill>
              <a:latin typeface="+mj-lt"/>
            </a:endParaRPr>
          </a:p>
          <a:p>
            <a:pPr marL="342900" lvl="0" indent="-342900">
              <a:lnSpc>
                <a:spcPct val="150000"/>
              </a:lnSpc>
              <a:buFont typeface="Arial" panose="020B0604020202020204" pitchFamily="34" charset="0"/>
              <a:buChar char="•"/>
            </a:pPr>
            <a:endParaRPr lang="it-IT" dirty="0">
              <a:solidFill>
                <a:srgbClr val="000000"/>
              </a:solidFill>
              <a:latin typeface="+mj-lt"/>
            </a:endParaRPr>
          </a:p>
        </p:txBody>
      </p:sp>
      <p:sp>
        <p:nvSpPr>
          <p:cNvPr id="4" name="Title 3">
            <a:extLst>
              <a:ext uri="{FF2B5EF4-FFF2-40B4-BE49-F238E27FC236}">
                <a16:creationId xmlns:a16="http://schemas.microsoft.com/office/drawing/2014/main" id="{945F7DC3-65DB-47AC-B901-69EDFF410167}"/>
              </a:ext>
            </a:extLst>
          </p:cNvPr>
          <p:cNvSpPr>
            <a:spLocks noGrp="1"/>
          </p:cNvSpPr>
          <p:nvPr>
            <p:ph type="title"/>
          </p:nvPr>
        </p:nvSpPr>
        <p:spPr/>
        <p:txBody>
          <a:bodyPr>
            <a:noAutofit/>
          </a:bodyPr>
          <a:lstStyle/>
          <a:p>
            <a:r>
              <a:rPr lang="en-GB" dirty="0"/>
              <a:t>About these slides</a:t>
            </a:r>
          </a:p>
        </p:txBody>
      </p:sp>
      <p:sp>
        <p:nvSpPr>
          <p:cNvPr id="3" name="Text Placeholder 2">
            <a:extLst>
              <a:ext uri="{FF2B5EF4-FFF2-40B4-BE49-F238E27FC236}">
                <a16:creationId xmlns:a16="http://schemas.microsoft.com/office/drawing/2014/main" id="{94DB5CAB-ADE5-456C-BA84-61A39CC549FC}"/>
              </a:ext>
            </a:extLst>
          </p:cNvPr>
          <p:cNvSpPr>
            <a:spLocks noGrp="1"/>
          </p:cNvSpPr>
          <p:nvPr>
            <p:ph type="body" sz="quarter" idx="10"/>
          </p:nvPr>
        </p:nvSpPr>
        <p:spPr/>
        <p:txBody>
          <a:bodyPr/>
          <a:lstStyle/>
          <a:p>
            <a:endParaRPr lang="en-GB"/>
          </a:p>
        </p:txBody>
      </p:sp>
      <p:sp>
        <p:nvSpPr>
          <p:cNvPr id="7" name="Content Placeholder 6">
            <a:extLst>
              <a:ext uri="{FF2B5EF4-FFF2-40B4-BE49-F238E27FC236}">
                <a16:creationId xmlns:a16="http://schemas.microsoft.com/office/drawing/2014/main" id="{0ADCC989-9C8D-4EFB-AD00-1D9B00CDE730}"/>
              </a:ext>
            </a:extLst>
          </p:cNvPr>
          <p:cNvSpPr>
            <a:spLocks noGrp="1"/>
          </p:cNvSpPr>
          <p:nvPr>
            <p:ph sz="half" idx="1"/>
          </p:nvPr>
        </p:nvSpPr>
        <p:spPr>
          <a:xfrm>
            <a:off x="319314" y="1340768"/>
            <a:ext cx="8506800" cy="4968552"/>
          </a:xfrm>
        </p:spPr>
        <p:txBody>
          <a:bodyPr>
            <a:normAutofit/>
          </a:bodyPr>
          <a:lstStyle/>
          <a:p>
            <a:r>
              <a:rPr lang="it-IT" dirty="0"/>
              <a:t>These slides give a comprehensive overview of the EASL clinical practice guidelines on </a:t>
            </a:r>
            <a:r>
              <a:rPr lang="en-GB" dirty="0"/>
              <a:t>liver transplantation</a:t>
            </a:r>
          </a:p>
          <a:p>
            <a:endParaRPr lang="en-GB" dirty="0"/>
          </a:p>
          <a:p>
            <a:r>
              <a:rPr lang="en-GB" dirty="0"/>
              <a:t>The guidelines were published in full in the February 2016 issue of the Journal of Hepatology</a:t>
            </a:r>
          </a:p>
          <a:p>
            <a:pPr lvl="1"/>
            <a:r>
              <a:rPr lang="en-GB" dirty="0"/>
              <a:t>The full publication can be downloaded from the </a:t>
            </a:r>
            <a:r>
              <a:rPr lang="en-GB" dirty="0">
                <a:hlinkClick r:id="rId3"/>
              </a:rPr>
              <a:t>Clinical Practice Guidelines </a:t>
            </a:r>
            <a:r>
              <a:rPr lang="en-GB" dirty="0"/>
              <a:t>section of the EASL website</a:t>
            </a:r>
          </a:p>
          <a:p>
            <a:pPr lvl="1"/>
            <a:r>
              <a:rPr lang="en-GB" dirty="0"/>
              <a:t>Please cite the published article as: European Association for the Study</a:t>
            </a:r>
            <a:br>
              <a:rPr lang="en-GB" dirty="0"/>
            </a:br>
            <a:r>
              <a:rPr lang="en-GB" dirty="0"/>
              <a:t>of the Liver. </a:t>
            </a:r>
            <a:r>
              <a:rPr lang="en-US" dirty="0">
                <a:solidFill>
                  <a:srgbClr val="000000"/>
                </a:solidFill>
                <a:latin typeface="Arial" panose="020B0604020202020204" pitchFamily="34" charset="0"/>
                <a:cs typeface="Arial" panose="020B0604020202020204" pitchFamily="34" charset="0"/>
              </a:rPr>
              <a:t>EASL Clinical Practice Guidelines: Liver transplantation. </a:t>
            </a:r>
            <a:br>
              <a:rPr lang="en-US" dirty="0">
                <a:solidFill>
                  <a:srgbClr val="000000"/>
                </a:solidFill>
                <a:latin typeface="Arial" panose="020B0604020202020204" pitchFamily="34" charset="0"/>
                <a:cs typeface="Arial" panose="020B0604020202020204" pitchFamily="34" charset="0"/>
              </a:rPr>
            </a:br>
            <a:r>
              <a:rPr lang="en-US" dirty="0">
                <a:solidFill>
                  <a:srgbClr val="000000"/>
                </a:solidFill>
                <a:latin typeface="Arial" panose="020B0604020202020204" pitchFamily="34" charset="0"/>
                <a:cs typeface="Arial" panose="020B0604020202020204" pitchFamily="34" charset="0"/>
              </a:rPr>
              <a:t>J </a:t>
            </a:r>
            <a:r>
              <a:rPr lang="en-US" dirty="0" err="1">
                <a:solidFill>
                  <a:srgbClr val="000000"/>
                </a:solidFill>
                <a:latin typeface="Arial" panose="020B0604020202020204" pitchFamily="34" charset="0"/>
                <a:cs typeface="Arial" panose="020B0604020202020204" pitchFamily="34" charset="0"/>
              </a:rPr>
              <a:t>Hepatol</a:t>
            </a:r>
            <a:r>
              <a:rPr lang="en-US" dirty="0">
                <a:solidFill>
                  <a:srgbClr val="000000"/>
                </a:solidFill>
                <a:latin typeface="Arial" panose="020B0604020202020204" pitchFamily="34" charset="0"/>
                <a:cs typeface="Arial" panose="020B0604020202020204" pitchFamily="34" charset="0"/>
              </a:rPr>
              <a:t> 2016;64:433–85 </a:t>
            </a:r>
          </a:p>
          <a:p>
            <a:pPr lvl="1"/>
            <a:endParaRPr lang="en-US" dirty="0">
              <a:solidFill>
                <a:srgbClr val="000000"/>
              </a:solidFill>
              <a:latin typeface="Arial" panose="020B0604020202020204" pitchFamily="34" charset="0"/>
              <a:cs typeface="Arial" panose="020B0604020202020204" pitchFamily="34" charset="0"/>
            </a:endParaRPr>
          </a:p>
          <a:p>
            <a:r>
              <a:rPr lang="en-US" alt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334494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Primary biliary cholangitis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Availability of UDCA has improved survival for patients with PBC</a:t>
            </a:r>
          </a:p>
          <a:p>
            <a:pPr lvl="1"/>
            <a:r>
              <a:rPr lang="en-GB" dirty="0"/>
              <a:t>Number of LT candidates has dramatically decreased</a:t>
            </a:r>
          </a:p>
          <a:p>
            <a:r>
              <a:rPr lang="en-GB" dirty="0"/>
              <a:t>LT is indicated in PBC</a:t>
            </a:r>
          </a:p>
          <a:p>
            <a:pPr lvl="1"/>
            <a:r>
              <a:rPr lang="en-GB" dirty="0"/>
              <a:t>When expected survival is &lt;1 year</a:t>
            </a:r>
          </a:p>
          <a:p>
            <a:pPr lvl="1"/>
            <a:r>
              <a:rPr lang="en-GB" dirty="0"/>
              <a:t>In patients with decompensated cirrhosis</a:t>
            </a:r>
          </a:p>
          <a:p>
            <a:pPr lvl="1"/>
            <a:r>
              <a:rPr lang="en-GB" dirty="0"/>
              <a:t>In patients with complicated portal hypertension</a:t>
            </a:r>
          </a:p>
          <a:p>
            <a:pPr lvl="1"/>
            <a:r>
              <a:rPr lang="en-GB" dirty="0"/>
              <a:t>In patients with refractory and intolerable pruritus</a:t>
            </a:r>
          </a:p>
        </p:txBody>
      </p:sp>
      <p:pic>
        <p:nvPicPr>
          <p:cNvPr id="6" name="Picture 5">
            <a:hlinkClick r:id="rId3" action="ppaction://hlinksldjump"/>
            <a:extLst>
              <a:ext uri="{FF2B5EF4-FFF2-40B4-BE49-F238E27FC236}">
                <a16:creationId xmlns:a16="http://schemas.microsoft.com/office/drawing/2014/main" id="{EE196DC9-5E15-4C44-86C3-B853D8E5C0D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A61615B9-FB92-4435-9522-4FD0ABD57EAC}"/>
              </a:ext>
            </a:extLst>
          </p:cNvPr>
          <p:cNvGraphicFramePr>
            <a:graphicFrameLocks noGrp="1"/>
          </p:cNvGraphicFramePr>
          <p:nvPr>
            <p:extLst>
              <p:ext uri="{D42A27DB-BD31-4B8C-83A1-F6EECF244321}">
                <p14:modId xmlns:p14="http://schemas.microsoft.com/office/powerpoint/2010/main" val="3933798836"/>
              </p:ext>
            </p:extLst>
          </p:nvPr>
        </p:nvGraphicFramePr>
        <p:xfrm>
          <a:off x="686867" y="4077072"/>
          <a:ext cx="7416800" cy="103632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algn="l"/>
                      <a:r>
                        <a:rPr lang="en-GB" sz="1400" dirty="0">
                          <a:latin typeface="Arial" panose="020B0604020202020204" pitchFamily="34" charset="0"/>
                          <a:cs typeface="Arial" panose="020B0604020202020204" pitchFamily="34" charset="0"/>
                        </a:rPr>
                        <a:t>In PBC patients, indication for </a:t>
                      </a:r>
                      <a:r>
                        <a:rPr lang="en-GB" sz="1400" dirty="0"/>
                        <a:t>l</a:t>
                      </a:r>
                      <a:r>
                        <a:rPr lang="en-GB" sz="1400" dirty="0">
                          <a:latin typeface="Arial" panose="020B0604020202020204" pitchFamily="34" charset="0"/>
                          <a:cs typeface="Arial" panose="020B0604020202020204" pitchFamily="34" charset="0"/>
                        </a:rPr>
                        <a:t>iver transplantation should be given for decompensated liver disease, complicated portal hypertension, and for uncontrolled and intolerable pruritus refractory to all medical therapies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1D22BDB5-9E70-4884-8E18-E7C2E64EFB1C}"/>
              </a:ext>
            </a:extLst>
          </p:cNvPr>
          <p:cNvGrpSpPr/>
          <p:nvPr/>
        </p:nvGrpSpPr>
        <p:grpSpPr>
          <a:xfrm>
            <a:off x="5991841" y="4070183"/>
            <a:ext cx="2111205" cy="276999"/>
            <a:chOff x="5845171" y="3212976"/>
            <a:chExt cx="2111205" cy="276999"/>
          </a:xfrm>
        </p:grpSpPr>
        <p:sp>
          <p:nvSpPr>
            <p:cNvPr id="10" name="Rectangle 9">
              <a:extLst>
                <a:ext uri="{FF2B5EF4-FFF2-40B4-BE49-F238E27FC236}">
                  <a16:creationId xmlns:a16="http://schemas.microsoft.com/office/drawing/2014/main" id="{26104A5B-808D-4345-BD11-BA34E9CEBD22}"/>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435F2D07-FB8D-4C22-86B1-5DE92888F0A4}"/>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338571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Primary sclerosing cholangitis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normAutofit/>
          </a:bodyPr>
          <a:lstStyle/>
          <a:p>
            <a:r>
              <a:rPr lang="en-GB" dirty="0"/>
              <a:t>Suspected CCA may be an indication for LT</a:t>
            </a:r>
          </a:p>
          <a:p>
            <a:pPr lvl="1"/>
            <a:r>
              <a:rPr lang="en-GB" dirty="0"/>
              <a:t>Can be a contraindication at an advanced stage</a:t>
            </a:r>
          </a:p>
          <a:p>
            <a:pPr lvl="2"/>
            <a:r>
              <a:rPr lang="en-GB" dirty="0"/>
              <a:t>Patients transplanted with unsuspected CCA are at a high risk of recurrent CCA and have a poor prognosis</a:t>
            </a:r>
          </a:p>
          <a:p>
            <a:r>
              <a:rPr lang="en-GB" dirty="0"/>
              <a:t>IBD is frequently associated with PSC</a:t>
            </a:r>
          </a:p>
          <a:p>
            <a:pPr lvl="1"/>
            <a:r>
              <a:rPr lang="en-GB" dirty="0"/>
              <a:t>Not a contraindication for liver LT if quiescent</a:t>
            </a:r>
          </a:p>
          <a:p>
            <a:pPr lvl="1"/>
            <a:r>
              <a:rPr lang="en-GB" dirty="0"/>
              <a:t>Active IBD should be controlled before </a:t>
            </a:r>
            <a:r>
              <a:rPr lang="en-GB" dirty="0">
                <a:latin typeface="Arial" panose="020B0604020202020204" pitchFamily="34" charset="0"/>
                <a:cs typeface="Arial" panose="020B0604020202020204" pitchFamily="34" charset="0"/>
              </a:rPr>
              <a:t>transplantation</a:t>
            </a:r>
            <a:endParaRPr lang="en-GB" dirty="0"/>
          </a:p>
        </p:txBody>
      </p:sp>
      <p:pic>
        <p:nvPicPr>
          <p:cNvPr id="6" name="Picture 5">
            <a:hlinkClick r:id="rId3" action="ppaction://hlinksldjump"/>
            <a:extLst>
              <a:ext uri="{FF2B5EF4-FFF2-40B4-BE49-F238E27FC236}">
                <a16:creationId xmlns:a16="http://schemas.microsoft.com/office/drawing/2014/main" id="{8D0FD2D8-496A-49E0-A305-EC4F654351D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76FA49D6-AF28-494F-9548-4C3FF1B0E400}"/>
              </a:ext>
            </a:extLst>
          </p:cNvPr>
          <p:cNvGraphicFramePr>
            <a:graphicFrameLocks noGrp="1"/>
          </p:cNvGraphicFramePr>
          <p:nvPr>
            <p:extLst>
              <p:ext uri="{D42A27DB-BD31-4B8C-83A1-F6EECF244321}">
                <p14:modId xmlns:p14="http://schemas.microsoft.com/office/powerpoint/2010/main" val="983970560"/>
              </p:ext>
            </p:extLst>
          </p:nvPr>
        </p:nvGraphicFramePr>
        <p:xfrm>
          <a:off x="684213" y="3933056"/>
          <a:ext cx="7416800" cy="164592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In PSC patients, decompensated liver disease, complicated portal hypertension and repeated episodes of cholangitis should be indications for LT</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PSC is a risk factor for CCA, thus, CCA should be excluded before LT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Patients with PSC and ulcerative colitis should undergo colonoscopy annually before and after LT due to the higher risk of developing colon cancer</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2AF3670A-95B4-4030-8B56-7B46DB9E4161}"/>
              </a:ext>
            </a:extLst>
          </p:cNvPr>
          <p:cNvGrpSpPr/>
          <p:nvPr/>
        </p:nvGrpSpPr>
        <p:grpSpPr>
          <a:xfrm>
            <a:off x="5989187" y="3926167"/>
            <a:ext cx="2111205" cy="276999"/>
            <a:chOff x="5845171" y="3212976"/>
            <a:chExt cx="2111205" cy="276999"/>
          </a:xfrm>
        </p:grpSpPr>
        <p:sp>
          <p:nvSpPr>
            <p:cNvPr id="10" name="Rectangle 9">
              <a:extLst>
                <a:ext uri="{FF2B5EF4-FFF2-40B4-BE49-F238E27FC236}">
                  <a16:creationId xmlns:a16="http://schemas.microsoft.com/office/drawing/2014/main" id="{92260AD3-EDD2-4A24-9740-BB6431284C33}"/>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C1039391-3636-4996-821B-8527D59AC45D}"/>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139501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Autoimmune hepatitis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normAutofit/>
          </a:bodyPr>
          <a:lstStyle/>
          <a:p>
            <a:r>
              <a:rPr lang="en-GB" dirty="0"/>
              <a:t>AIH is more common in young women</a:t>
            </a:r>
          </a:p>
          <a:p>
            <a:r>
              <a:rPr lang="en-GB" dirty="0"/>
              <a:t>Clinical presentation is variable</a:t>
            </a:r>
          </a:p>
          <a:p>
            <a:pPr lvl="1"/>
            <a:r>
              <a:rPr lang="en-GB" dirty="0"/>
              <a:t>Usually presents as active chronic hepatitis</a:t>
            </a:r>
          </a:p>
          <a:p>
            <a:pPr lvl="1"/>
            <a:r>
              <a:rPr lang="en-GB" dirty="0"/>
              <a:t>May also present as established cirrhosis</a:t>
            </a:r>
          </a:p>
          <a:p>
            <a:pPr lvl="1"/>
            <a:r>
              <a:rPr lang="en-GB" dirty="0"/>
              <a:t>Rarely can present as a fulminant (acute) disease </a:t>
            </a:r>
          </a:p>
          <a:p>
            <a:r>
              <a:rPr lang="en-GB" dirty="0"/>
              <a:t>Response to immunosuppressive treatment including steroids</a:t>
            </a:r>
            <a:br>
              <a:rPr lang="en-GB" dirty="0"/>
            </a:br>
            <a:r>
              <a:rPr lang="en-GB" dirty="0"/>
              <a:t>is good</a:t>
            </a:r>
          </a:p>
        </p:txBody>
      </p:sp>
      <p:pic>
        <p:nvPicPr>
          <p:cNvPr id="6" name="Picture 5">
            <a:hlinkClick r:id="rId3" action="ppaction://hlinksldjump"/>
            <a:extLst>
              <a:ext uri="{FF2B5EF4-FFF2-40B4-BE49-F238E27FC236}">
                <a16:creationId xmlns:a16="http://schemas.microsoft.com/office/drawing/2014/main" id="{78950E3C-D0BF-438B-8EE4-85AC8962F56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AB6954A5-7020-47EC-AE2B-0B46CDF9B1FB}"/>
              </a:ext>
            </a:extLst>
          </p:cNvPr>
          <p:cNvGraphicFramePr>
            <a:graphicFrameLocks noGrp="1"/>
          </p:cNvGraphicFramePr>
          <p:nvPr>
            <p:extLst>
              <p:ext uri="{D42A27DB-BD31-4B8C-83A1-F6EECF244321}">
                <p14:modId xmlns:p14="http://schemas.microsoft.com/office/powerpoint/2010/main" val="927953054"/>
              </p:ext>
            </p:extLst>
          </p:nvPr>
        </p:nvGraphicFramePr>
        <p:xfrm>
          <a:off x="684213" y="4077072"/>
          <a:ext cx="7416800" cy="82296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algn="l"/>
                      <a:r>
                        <a:rPr lang="en-GB" sz="1400" dirty="0">
                          <a:latin typeface="Arial" panose="020B0604020202020204" pitchFamily="34" charset="0"/>
                          <a:cs typeface="Arial" panose="020B0604020202020204" pitchFamily="34" charset="0"/>
                        </a:rPr>
                        <a:t>LT is indicated in patients with decompensated cirrhosis due to AIH not responding to medical therapy, and in cases of fulminant AIH</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50A63EBB-C6E1-4461-BA1D-63D6DA3A466C}"/>
              </a:ext>
            </a:extLst>
          </p:cNvPr>
          <p:cNvGrpSpPr/>
          <p:nvPr/>
        </p:nvGrpSpPr>
        <p:grpSpPr>
          <a:xfrm>
            <a:off x="6012160" y="4070183"/>
            <a:ext cx="2111205" cy="276999"/>
            <a:chOff x="5845171" y="3212976"/>
            <a:chExt cx="2111205" cy="276999"/>
          </a:xfrm>
        </p:grpSpPr>
        <p:sp>
          <p:nvSpPr>
            <p:cNvPr id="10" name="Rectangle 9">
              <a:extLst>
                <a:ext uri="{FF2B5EF4-FFF2-40B4-BE49-F238E27FC236}">
                  <a16:creationId xmlns:a16="http://schemas.microsoft.com/office/drawing/2014/main" id="{ED1BC269-A716-4783-A3A5-A613B3F24469}"/>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CCA2F283-B1EB-4B4F-B30E-D036680F6771}"/>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352344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lnSpc>
                <a:spcPct val="120000"/>
              </a:lnSpc>
            </a:pPr>
            <a:r>
              <a:rPr lang="en-GB" dirty="0"/>
              <a:t>LT is indicated in patients with a number of hepatobiliary malignancies</a:t>
            </a:r>
          </a:p>
          <a:p>
            <a:pPr lvl="1">
              <a:lnSpc>
                <a:spcPct val="120000"/>
              </a:lnSpc>
            </a:pPr>
            <a:r>
              <a:rPr lang="en-GB" dirty="0"/>
              <a:t>HCC</a:t>
            </a:r>
          </a:p>
          <a:p>
            <a:pPr lvl="1">
              <a:lnSpc>
                <a:spcPct val="120000"/>
              </a:lnSpc>
            </a:pPr>
            <a:r>
              <a:rPr lang="en-GB" dirty="0"/>
              <a:t>CCA</a:t>
            </a:r>
          </a:p>
          <a:p>
            <a:pPr lvl="1">
              <a:lnSpc>
                <a:spcPct val="120000"/>
              </a:lnSpc>
            </a:pPr>
            <a:r>
              <a:rPr lang="en-GB" dirty="0"/>
              <a:t>Other malignancies</a:t>
            </a:r>
          </a:p>
          <a:p>
            <a:pPr lvl="2">
              <a:lnSpc>
                <a:spcPct val="120000"/>
              </a:lnSpc>
            </a:pPr>
            <a:r>
              <a:rPr lang="en-GB" dirty="0"/>
              <a:t>Without metastatic spread</a:t>
            </a:r>
          </a:p>
          <a:p>
            <a:pPr lvl="1">
              <a:lnSpc>
                <a:spcPct val="120000"/>
              </a:lnSpc>
            </a:pPr>
            <a:r>
              <a:rPr lang="en-GB" dirty="0"/>
              <a:t>Hepatic metastases</a:t>
            </a:r>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4144850184"/>
              </p:ext>
            </p:extLst>
          </p:nvPr>
        </p:nvGraphicFramePr>
        <p:xfrm>
          <a:off x="4499992" y="1341438"/>
          <a:ext cx="4396929" cy="504769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GB" dirty="0"/>
              <a:t>Management of patients with liver cirrhosis and hepatic malignancies</a:t>
            </a:r>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1. ELTR. Available at: http://www.eltr.org/Specific-results-by-disease.html. Accessed 23.02.18;</a:t>
            </a:r>
          </a:p>
          <a:p>
            <a:r>
              <a:rPr lang="en-GB" dirty="0"/>
              <a:t>EASL CPG LT. J Hepatol 2016;64:433–85</a:t>
            </a:r>
          </a:p>
        </p:txBody>
      </p:sp>
      <p:pic>
        <p:nvPicPr>
          <p:cNvPr id="5" name="Picture 4">
            <a:hlinkClick r:id="rId4" action="ppaction://hlinksldjump"/>
            <a:extLst>
              <a:ext uri="{FF2B5EF4-FFF2-40B4-BE49-F238E27FC236}">
                <a16:creationId xmlns:a16="http://schemas.microsoft.com/office/drawing/2014/main" id="{8427C92C-5191-4DC8-916C-F91E46276AA3}"/>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spTree>
    <p:extLst>
      <p:ext uri="{BB962C8B-B14F-4D97-AF65-F5344CB8AC3E}">
        <p14:creationId xmlns:p14="http://schemas.microsoft.com/office/powerpoint/2010/main" val="4245880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7CD3AAF-953F-45E5-8300-2594D9749B0B}"/>
              </a:ext>
            </a:extLst>
          </p:cNvPr>
          <p:cNvSpPr>
            <a:spLocks noGrp="1"/>
          </p:cNvSpPr>
          <p:nvPr>
            <p:ph sz="half" idx="1"/>
          </p:nvPr>
        </p:nvSpPr>
        <p:spPr>
          <a:xfrm>
            <a:off x="319314" y="1340769"/>
            <a:ext cx="4324694" cy="3960439"/>
          </a:xfrm>
        </p:spPr>
        <p:txBody>
          <a:bodyPr>
            <a:noAutofit/>
          </a:bodyPr>
          <a:lstStyle/>
          <a:p>
            <a:r>
              <a:rPr lang="en-GB" dirty="0"/>
              <a:t>HCC is the most common primary tumour of the liver</a:t>
            </a:r>
          </a:p>
          <a:p>
            <a:r>
              <a:rPr lang="en-GB" dirty="0"/>
              <a:t>LT is suitable for early, unresectable HCC</a:t>
            </a:r>
          </a:p>
          <a:p>
            <a:pPr lvl="1"/>
            <a:r>
              <a:rPr lang="en-GB" dirty="0"/>
              <a:t>Particularly in the setting of CLD</a:t>
            </a:r>
          </a:p>
          <a:p>
            <a:r>
              <a:rPr lang="en-GB" dirty="0"/>
              <a:t>5-year survival exceeds 70% when Milan criteria are used</a:t>
            </a:r>
          </a:p>
          <a:p>
            <a:r>
              <a:rPr lang="en-GB" dirty="0"/>
              <a:t>Expanded criteria have shown similar outcomes</a:t>
            </a:r>
          </a:p>
          <a:p>
            <a:pPr lvl="1"/>
            <a:r>
              <a:rPr lang="en-GB" dirty="0"/>
              <a:t>Identify LT candidates at low risk of recurrence otherwise excluded by Milan criteria</a:t>
            </a:r>
          </a:p>
        </p:txBody>
      </p:sp>
      <p:sp>
        <p:nvSpPr>
          <p:cNvPr id="2" name="Title 1">
            <a:extLst>
              <a:ext uri="{FF2B5EF4-FFF2-40B4-BE49-F238E27FC236}">
                <a16:creationId xmlns:a16="http://schemas.microsoft.com/office/drawing/2014/main" id="{F80C40EB-265C-4F19-94EB-D0270567C6EF}"/>
              </a:ext>
            </a:extLst>
          </p:cNvPr>
          <p:cNvSpPr>
            <a:spLocks noGrp="1"/>
          </p:cNvSpPr>
          <p:nvPr>
            <p:ph type="title"/>
          </p:nvPr>
        </p:nvSpPr>
        <p:spPr/>
        <p:txBody>
          <a:bodyPr/>
          <a:lstStyle/>
          <a:p>
            <a:r>
              <a:rPr lang="en-GB" dirty="0"/>
              <a:t>Liver transplantation in HCC</a:t>
            </a:r>
          </a:p>
        </p:txBody>
      </p:sp>
      <p:sp>
        <p:nvSpPr>
          <p:cNvPr id="10" name="Text Placeholder 9">
            <a:extLst>
              <a:ext uri="{FF2B5EF4-FFF2-40B4-BE49-F238E27FC236}">
                <a16:creationId xmlns:a16="http://schemas.microsoft.com/office/drawing/2014/main" id="{7537B080-156F-45E5-B39D-F31D5039F6D6}"/>
              </a:ext>
            </a:extLst>
          </p:cNvPr>
          <p:cNvSpPr>
            <a:spLocks noGrp="1"/>
          </p:cNvSpPr>
          <p:nvPr>
            <p:ph type="body" sz="quarter" idx="10"/>
          </p:nvPr>
        </p:nvSpPr>
        <p:spPr/>
        <p:txBody>
          <a:bodyPr/>
          <a:lstStyle/>
          <a:p>
            <a:r>
              <a:rPr lang="en-GB" dirty="0"/>
              <a:t>*Total score ≤2 associated with low risk of recurrence and 5-year survival ~70%</a:t>
            </a:r>
          </a:p>
          <a:p>
            <a:r>
              <a:rPr lang="en-GB" dirty="0"/>
              <a:t>1. Yao FY, et al. Hepatology 2001;33:1394–403; 2. Duvoux C, et al. Gastroenterology</a:t>
            </a:r>
            <a:r>
              <a:rPr lang="en-GB" i="1" dirty="0"/>
              <a:t> </a:t>
            </a:r>
            <a:r>
              <a:rPr lang="en-GB" dirty="0"/>
              <a:t>2012;143:986–94;</a:t>
            </a:r>
          </a:p>
          <a:p>
            <a:r>
              <a:rPr lang="en-GB" dirty="0"/>
              <a:t>EASL CPG LT. J Hepatol 2016;64:433–85</a:t>
            </a:r>
          </a:p>
        </p:txBody>
      </p:sp>
      <p:pic>
        <p:nvPicPr>
          <p:cNvPr id="5" name="Picture 4">
            <a:hlinkClick r:id="rId3" action="ppaction://hlinksldjump"/>
            <a:extLst>
              <a:ext uri="{FF2B5EF4-FFF2-40B4-BE49-F238E27FC236}">
                <a16:creationId xmlns:a16="http://schemas.microsoft.com/office/drawing/2014/main" id="{BE1BBFA3-58F0-42B0-B144-DF7E650FCE4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Content Placeholder 4">
            <a:extLst>
              <a:ext uri="{FF2B5EF4-FFF2-40B4-BE49-F238E27FC236}">
                <a16:creationId xmlns:a16="http://schemas.microsoft.com/office/drawing/2014/main" id="{93596C03-D64C-4B42-A25D-D0A68FEE7E44}"/>
              </a:ext>
            </a:extLst>
          </p:cNvPr>
          <p:cNvGraphicFramePr>
            <a:graphicFrameLocks/>
          </p:cNvGraphicFramePr>
          <p:nvPr>
            <p:extLst>
              <p:ext uri="{D42A27DB-BD31-4B8C-83A1-F6EECF244321}">
                <p14:modId xmlns:p14="http://schemas.microsoft.com/office/powerpoint/2010/main" val="1914191580"/>
              </p:ext>
            </p:extLst>
          </p:nvPr>
        </p:nvGraphicFramePr>
        <p:xfrm>
          <a:off x="4998038" y="3006087"/>
          <a:ext cx="3744914" cy="2926080"/>
        </p:xfrm>
        <a:graphic>
          <a:graphicData uri="http://schemas.openxmlformats.org/drawingml/2006/table">
            <a:tbl>
              <a:tblPr firstRow="1" bandRow="1">
                <a:tableStyleId>{69012ECD-51FC-41F1-AA8D-1B2483CD663E}</a:tableStyleId>
              </a:tblPr>
              <a:tblGrid>
                <a:gridCol w="2304256">
                  <a:extLst>
                    <a:ext uri="{9D8B030D-6E8A-4147-A177-3AD203B41FA5}">
                      <a16:colId xmlns:a16="http://schemas.microsoft.com/office/drawing/2014/main" val="2295235509"/>
                    </a:ext>
                  </a:extLst>
                </a:gridCol>
                <a:gridCol w="1440658">
                  <a:extLst>
                    <a:ext uri="{9D8B030D-6E8A-4147-A177-3AD203B41FA5}">
                      <a16:colId xmlns:a16="http://schemas.microsoft.com/office/drawing/2014/main" val="3442605132"/>
                    </a:ext>
                  </a:extLst>
                </a:gridCol>
              </a:tblGrid>
              <a:tr h="238237">
                <a:tc>
                  <a:txBody>
                    <a:bodyPr/>
                    <a:lstStyle/>
                    <a:p>
                      <a:r>
                        <a:rPr lang="en-GB" sz="1400" b="1" dirty="0">
                          <a:solidFill>
                            <a:schemeClr val="bg1"/>
                          </a:solidFill>
                        </a:rPr>
                        <a:t>AFP model</a:t>
                      </a:r>
                      <a:r>
                        <a:rPr lang="en-GB" sz="1400" b="1" baseline="30000" dirty="0">
                          <a:solidFill>
                            <a:schemeClr val="bg1"/>
                          </a:solidFill>
                        </a:rPr>
                        <a:t>2</a:t>
                      </a:r>
                    </a:p>
                  </a:txBody>
                  <a:tcPr marL="44944" marR="44944">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400" b="1" dirty="0">
                          <a:solidFill>
                            <a:schemeClr val="bg1"/>
                          </a:solidFill>
                        </a:rPr>
                        <a:t>Points*</a:t>
                      </a:r>
                    </a:p>
                  </a:txBody>
                  <a:tcPr marL="44944" marR="44944">
                    <a:lnL w="1270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319327218"/>
                  </a:ext>
                </a:extLst>
              </a:tr>
              <a:tr h="238237">
                <a:tc>
                  <a:txBody>
                    <a:bodyPr/>
                    <a:lstStyle/>
                    <a:p>
                      <a:r>
                        <a:rPr lang="en-GB" sz="1400" dirty="0"/>
                        <a:t>Largest diameter, cm</a:t>
                      </a:r>
                    </a:p>
                    <a:p>
                      <a:pPr marL="182563" indent="0"/>
                      <a:r>
                        <a:rPr lang="en-GB" sz="1400" dirty="0"/>
                        <a:t>≤3</a:t>
                      </a:r>
                    </a:p>
                    <a:p>
                      <a:pPr marL="182563" indent="0"/>
                      <a:r>
                        <a:rPr lang="en-GB" sz="1400" dirty="0"/>
                        <a:t>3–6</a:t>
                      </a:r>
                    </a:p>
                    <a:p>
                      <a:pPr marL="182563" indent="0"/>
                      <a:r>
                        <a:rPr lang="en-GB" sz="1400" dirty="0"/>
                        <a:t>&gt;6</a:t>
                      </a:r>
                    </a:p>
                  </a:txBody>
                  <a:tcPr marL="44944" marR="4494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endParaRPr lang="en-GB" sz="1400" dirty="0"/>
                    </a:p>
                    <a:p>
                      <a:pPr algn="ctr"/>
                      <a:r>
                        <a:rPr lang="en-GB" sz="1400" dirty="0"/>
                        <a:t>0</a:t>
                      </a:r>
                    </a:p>
                    <a:p>
                      <a:pPr algn="ctr"/>
                      <a:r>
                        <a:rPr lang="en-GB" sz="1400" dirty="0"/>
                        <a:t>1</a:t>
                      </a:r>
                    </a:p>
                    <a:p>
                      <a:pPr algn="ctr"/>
                      <a:r>
                        <a:rPr lang="en-GB" sz="1400" dirty="0"/>
                        <a:t>4</a:t>
                      </a:r>
                    </a:p>
                  </a:txBody>
                  <a:tcPr marL="44944" marR="4494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53143167"/>
                  </a:ext>
                </a:extLst>
              </a:tr>
              <a:tr h="238237">
                <a:tc>
                  <a:txBody>
                    <a:bodyPr/>
                    <a:lstStyle/>
                    <a:p>
                      <a:r>
                        <a:rPr lang="en-GB" sz="1400" dirty="0"/>
                        <a:t>Nodules, n</a:t>
                      </a:r>
                    </a:p>
                    <a:p>
                      <a:pPr marL="0" indent="182563"/>
                      <a:r>
                        <a:rPr lang="en-GB" sz="1400" dirty="0"/>
                        <a:t>1–3</a:t>
                      </a:r>
                    </a:p>
                    <a:p>
                      <a:pPr marL="0" indent="182563"/>
                      <a:r>
                        <a:rPr lang="en-GB" sz="1400" dirty="0"/>
                        <a:t>≥4</a:t>
                      </a:r>
                    </a:p>
                  </a:txBody>
                  <a:tcPr marL="44944" marR="4494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endParaRPr lang="en-GB" sz="1400" dirty="0"/>
                    </a:p>
                    <a:p>
                      <a:pPr algn="ctr"/>
                      <a:r>
                        <a:rPr lang="en-GB" sz="1400" dirty="0"/>
                        <a:t>0</a:t>
                      </a:r>
                    </a:p>
                    <a:p>
                      <a:pPr algn="ctr"/>
                      <a:r>
                        <a:rPr lang="en-GB" sz="1400" dirty="0"/>
                        <a:t>2</a:t>
                      </a:r>
                    </a:p>
                  </a:txBody>
                  <a:tcPr marL="44944" marR="4494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70838446"/>
                  </a:ext>
                </a:extLst>
              </a:tr>
              <a:tr h="238237">
                <a:tc>
                  <a:txBody>
                    <a:bodyPr/>
                    <a:lstStyle/>
                    <a:p>
                      <a:r>
                        <a:rPr lang="en-GB" sz="1400" dirty="0"/>
                        <a:t>AFP level, ng/ml</a:t>
                      </a:r>
                    </a:p>
                    <a:p>
                      <a:pPr marL="0" indent="182563"/>
                      <a:r>
                        <a:rPr lang="en-GB" sz="1400" dirty="0"/>
                        <a:t>≤100</a:t>
                      </a:r>
                    </a:p>
                    <a:p>
                      <a:pPr marL="0" indent="182563"/>
                      <a:r>
                        <a:rPr lang="en-GB" sz="1400" dirty="0"/>
                        <a:t>100–1,000</a:t>
                      </a:r>
                    </a:p>
                    <a:p>
                      <a:pPr marL="0" indent="182563"/>
                      <a:r>
                        <a:rPr lang="en-GB" sz="1400" dirty="0"/>
                        <a:t>&gt;1,000</a:t>
                      </a:r>
                    </a:p>
                  </a:txBody>
                  <a:tcPr marL="44944" marR="4494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endParaRPr lang="en-GB" sz="1400" dirty="0"/>
                    </a:p>
                    <a:p>
                      <a:pPr algn="ctr"/>
                      <a:r>
                        <a:rPr lang="en-GB" sz="1400" dirty="0"/>
                        <a:t>0</a:t>
                      </a:r>
                    </a:p>
                    <a:p>
                      <a:pPr algn="ctr"/>
                      <a:r>
                        <a:rPr lang="en-GB" sz="1400" dirty="0"/>
                        <a:t>2</a:t>
                      </a:r>
                    </a:p>
                    <a:p>
                      <a:pPr algn="ctr"/>
                      <a:r>
                        <a:rPr lang="en-GB" sz="1400" dirty="0"/>
                        <a:t>3</a:t>
                      </a:r>
                    </a:p>
                  </a:txBody>
                  <a:tcPr marL="44944" marR="44944">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53942939"/>
                  </a:ext>
                </a:extLst>
              </a:tr>
            </a:tbl>
          </a:graphicData>
        </a:graphic>
      </p:graphicFrame>
      <p:graphicFrame>
        <p:nvGraphicFramePr>
          <p:cNvPr id="11" name="Content Placeholder 4">
            <a:extLst>
              <a:ext uri="{FF2B5EF4-FFF2-40B4-BE49-F238E27FC236}">
                <a16:creationId xmlns:a16="http://schemas.microsoft.com/office/drawing/2014/main" id="{54ADD5C3-3E74-45E2-9FE6-AF5EEFFCEF09}"/>
              </a:ext>
            </a:extLst>
          </p:cNvPr>
          <p:cNvGraphicFramePr>
            <a:graphicFrameLocks/>
          </p:cNvGraphicFramePr>
          <p:nvPr>
            <p:extLst>
              <p:ext uri="{D42A27DB-BD31-4B8C-83A1-F6EECF244321}">
                <p14:modId xmlns:p14="http://schemas.microsoft.com/office/powerpoint/2010/main" val="2948568527"/>
              </p:ext>
            </p:extLst>
          </p:nvPr>
        </p:nvGraphicFramePr>
        <p:xfrm>
          <a:off x="4998038" y="2183127"/>
          <a:ext cx="3744913" cy="822960"/>
        </p:xfrm>
        <a:graphic>
          <a:graphicData uri="http://schemas.openxmlformats.org/drawingml/2006/table">
            <a:tbl>
              <a:tblPr firstRow="1" bandRow="1">
                <a:tableStyleId>{69012ECD-51FC-41F1-AA8D-1B2483CD663E}</a:tableStyleId>
              </a:tblPr>
              <a:tblGrid>
                <a:gridCol w="3744913">
                  <a:extLst>
                    <a:ext uri="{9D8B030D-6E8A-4147-A177-3AD203B41FA5}">
                      <a16:colId xmlns:a16="http://schemas.microsoft.com/office/drawing/2014/main" val="2295235509"/>
                    </a:ext>
                  </a:extLst>
                </a:gridCol>
              </a:tblGrid>
              <a:tr h="238237">
                <a:tc>
                  <a:txBody>
                    <a:bodyPr/>
                    <a:lstStyle/>
                    <a:p>
                      <a:pPr>
                        <a:spcAft>
                          <a:spcPts val="600"/>
                        </a:spcAft>
                      </a:pPr>
                      <a:r>
                        <a:rPr lang="en-GB" sz="1400" dirty="0"/>
                        <a:t>UCSF criteria</a:t>
                      </a:r>
                      <a:r>
                        <a:rPr lang="en-GB" sz="1400" baseline="30000" dirty="0"/>
                        <a:t>1</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319327218"/>
                  </a:ext>
                </a:extLst>
              </a:tr>
              <a:tr h="238237">
                <a:tc>
                  <a:txBody>
                    <a:bodyPr/>
                    <a:lstStyle/>
                    <a:p>
                      <a:pPr>
                        <a:spcAft>
                          <a:spcPts val="600"/>
                        </a:spcAft>
                      </a:pPr>
                      <a:r>
                        <a:rPr lang="en-GB" sz="1400" dirty="0"/>
                        <a:t>Single lesion ≤6.5 cm in diameter </a:t>
                      </a:r>
                      <a:r>
                        <a:rPr lang="en-GB" sz="1400" b="1" dirty="0"/>
                        <a:t>OR </a:t>
                      </a:r>
                      <a:r>
                        <a:rPr lang="en-GB" sz="1400" dirty="0"/>
                        <a:t>2–3 lesions ≤4.5 cm; total tumour diameter ≤8 cm</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53143167"/>
                  </a:ext>
                </a:extLst>
              </a:tr>
            </a:tbl>
          </a:graphicData>
        </a:graphic>
      </p:graphicFrame>
      <p:sp>
        <p:nvSpPr>
          <p:cNvPr id="7" name="TextBox 6"/>
          <p:cNvSpPr txBox="1"/>
          <p:nvPr/>
        </p:nvSpPr>
        <p:spPr>
          <a:xfrm>
            <a:off x="555492" y="5521237"/>
            <a:ext cx="3852337" cy="369332"/>
          </a:xfrm>
          <a:prstGeom prst="rect">
            <a:avLst/>
          </a:prstGeom>
          <a:solidFill>
            <a:srgbClr val="7DCBEC"/>
          </a:solidFill>
          <a:ln>
            <a:solidFill>
              <a:schemeClr val="accent1"/>
            </a:solidFill>
          </a:ln>
        </p:spPr>
        <p:txBody>
          <a:bodyPr wrap="none" rtlCol="0">
            <a:spAutoFit/>
          </a:bodyPr>
          <a:lstStyle/>
          <a:p>
            <a:r>
              <a:rPr lang="en-GB" dirty="0"/>
              <a:t>Milan criteria remain the benchmark</a:t>
            </a:r>
          </a:p>
        </p:txBody>
      </p:sp>
      <p:graphicFrame>
        <p:nvGraphicFramePr>
          <p:cNvPr id="8" name="Content Placeholder 4">
            <a:extLst>
              <a:ext uri="{FF2B5EF4-FFF2-40B4-BE49-F238E27FC236}">
                <a16:creationId xmlns:a16="http://schemas.microsoft.com/office/drawing/2014/main" id="{9D4DFEA4-CA32-4E46-9F34-92E8D086AE4B}"/>
              </a:ext>
            </a:extLst>
          </p:cNvPr>
          <p:cNvGraphicFramePr>
            <a:graphicFrameLocks/>
          </p:cNvGraphicFramePr>
          <p:nvPr>
            <p:extLst>
              <p:ext uri="{D42A27DB-BD31-4B8C-83A1-F6EECF244321}">
                <p14:modId xmlns:p14="http://schemas.microsoft.com/office/powerpoint/2010/main" val="1427287577"/>
              </p:ext>
            </p:extLst>
          </p:nvPr>
        </p:nvGraphicFramePr>
        <p:xfrm>
          <a:off x="4998037" y="1267665"/>
          <a:ext cx="3744913" cy="899160"/>
        </p:xfrm>
        <a:graphic>
          <a:graphicData uri="http://schemas.openxmlformats.org/drawingml/2006/table">
            <a:tbl>
              <a:tblPr firstRow="1" bandRow="1">
                <a:tableStyleId>{69012ECD-51FC-41F1-AA8D-1B2483CD663E}</a:tableStyleId>
              </a:tblPr>
              <a:tblGrid>
                <a:gridCol w="3744913">
                  <a:extLst>
                    <a:ext uri="{9D8B030D-6E8A-4147-A177-3AD203B41FA5}">
                      <a16:colId xmlns:a16="http://schemas.microsoft.com/office/drawing/2014/main" val="2295235509"/>
                    </a:ext>
                  </a:extLst>
                </a:gridCol>
              </a:tblGrid>
              <a:tr h="238237">
                <a:tc>
                  <a:txBody>
                    <a:bodyPr/>
                    <a:lstStyle/>
                    <a:p>
                      <a:pPr>
                        <a:spcAft>
                          <a:spcPts val="600"/>
                        </a:spcAft>
                      </a:pPr>
                      <a:r>
                        <a:rPr lang="en-GB" sz="1400" dirty="0"/>
                        <a:t>Milan criteria</a:t>
                      </a:r>
                    </a:p>
                  </a:txBody>
                  <a:tcPr>
                    <a:lnL w="38100" cap="flat" cmpd="sng" algn="ctr">
                      <a:solidFill>
                        <a:srgbClr val="7DCBEC"/>
                      </a:solidFill>
                      <a:prstDash val="solid"/>
                      <a:round/>
                      <a:headEnd type="none" w="med" len="med"/>
                      <a:tailEnd type="none" w="med" len="med"/>
                    </a:lnL>
                    <a:lnR w="38100" cap="flat" cmpd="sng" algn="ctr">
                      <a:solidFill>
                        <a:srgbClr val="7DCBEC"/>
                      </a:solidFill>
                      <a:prstDash val="solid"/>
                      <a:round/>
                      <a:headEnd type="none" w="med" len="med"/>
                      <a:tailEnd type="none" w="med" len="med"/>
                    </a:lnR>
                    <a:lnT w="38100" cap="flat" cmpd="sng" algn="ctr">
                      <a:solidFill>
                        <a:srgbClr val="7DCBEC"/>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319327218"/>
                  </a:ext>
                </a:extLst>
              </a:tr>
              <a:tr h="238237">
                <a:tc>
                  <a:txBody>
                    <a:bodyPr/>
                    <a:lstStyle/>
                    <a:p>
                      <a:pPr>
                        <a:spcAft>
                          <a:spcPts val="600"/>
                        </a:spcAft>
                      </a:pPr>
                      <a:r>
                        <a:rPr lang="en-GB" sz="1400" dirty="0"/>
                        <a:t>Solitary HCC &lt;5 cm diameter</a:t>
                      </a:r>
                      <a:r>
                        <a:rPr lang="en-GB" sz="1400" baseline="0" dirty="0"/>
                        <a:t> </a:t>
                      </a:r>
                      <a:r>
                        <a:rPr lang="en-GB" sz="1400" b="1" dirty="0"/>
                        <a:t>OR</a:t>
                      </a:r>
                    </a:p>
                    <a:p>
                      <a:pPr>
                        <a:spcAft>
                          <a:spcPts val="600"/>
                        </a:spcAft>
                      </a:pPr>
                      <a:r>
                        <a:rPr lang="en-GB" sz="1400" dirty="0"/>
                        <a:t>≤3 nodules with diameter &lt;3 cm</a:t>
                      </a:r>
                    </a:p>
                  </a:txBody>
                  <a:tcPr>
                    <a:lnL w="38100" cap="flat" cmpd="sng" algn="ctr">
                      <a:solidFill>
                        <a:srgbClr val="7DCBEC"/>
                      </a:solidFill>
                      <a:prstDash val="solid"/>
                      <a:round/>
                      <a:headEnd type="none" w="med" len="med"/>
                      <a:tailEnd type="none" w="med" len="med"/>
                    </a:lnL>
                    <a:lnR w="38100" cap="flat" cmpd="sng" algn="ctr">
                      <a:solidFill>
                        <a:srgbClr val="7DCBEC"/>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7DCBEC"/>
                      </a:solidFill>
                      <a:prstDash val="solid"/>
                      <a:round/>
                      <a:headEnd type="none" w="med" len="med"/>
                      <a:tailEnd type="none" w="med" len="med"/>
                    </a:lnB>
                  </a:tcPr>
                </a:tc>
                <a:extLst>
                  <a:ext uri="{0D108BD9-81ED-4DB2-BD59-A6C34878D82A}">
                    <a16:rowId xmlns:a16="http://schemas.microsoft.com/office/drawing/2014/main" val="1753143167"/>
                  </a:ext>
                </a:extLst>
              </a:tr>
            </a:tbl>
          </a:graphicData>
        </a:graphic>
      </p:graphicFrame>
    </p:spTree>
    <p:extLst>
      <p:ext uri="{BB962C8B-B14F-4D97-AF65-F5344CB8AC3E}">
        <p14:creationId xmlns:p14="http://schemas.microsoft.com/office/powerpoint/2010/main" val="2578658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Liver transplantation in HCC and CCA</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*Solitary HCC with diameter &lt;5 cm or up to 3 nodules with diameter &lt;3 cm</a:t>
            </a:r>
          </a:p>
          <a:p>
            <a:r>
              <a:rPr lang="en-GB" dirty="0"/>
              <a:t>EASL CPG LT. J Hepatol 2016;64:433–85</a:t>
            </a:r>
          </a:p>
        </p:txBody>
      </p:sp>
      <p:sp>
        <p:nvSpPr>
          <p:cNvPr id="3" name="Content Placeholder 2"/>
          <p:cNvSpPr>
            <a:spLocks noGrp="1"/>
          </p:cNvSpPr>
          <p:nvPr>
            <p:ph sz="half" idx="1"/>
          </p:nvPr>
        </p:nvSpPr>
        <p:spPr/>
        <p:txBody>
          <a:bodyPr>
            <a:noAutofit/>
          </a:bodyPr>
          <a:lstStyle/>
          <a:p>
            <a:r>
              <a:rPr lang="en-GB" dirty="0"/>
              <a:t>The dropout rate from LT waiting lists is ~15–30% due to </a:t>
            </a:r>
            <a:br>
              <a:rPr lang="en-GB" dirty="0"/>
            </a:br>
            <a:r>
              <a:rPr lang="en-GB" dirty="0"/>
              <a:t>HCC progression</a:t>
            </a:r>
          </a:p>
          <a:p>
            <a:pPr lvl="1"/>
            <a:r>
              <a:rPr lang="en-GB" dirty="0"/>
              <a:t>Downstaging and bridging treatment should be offered to all patients</a:t>
            </a:r>
            <a:br>
              <a:rPr lang="en-GB" dirty="0"/>
            </a:br>
            <a:r>
              <a:rPr lang="en-GB" dirty="0"/>
              <a:t>expected to wait &gt;6 months</a:t>
            </a:r>
          </a:p>
          <a:p>
            <a:r>
              <a:rPr lang="en-GB" dirty="0"/>
              <a:t>CCA accounts for 5</a:t>
            </a:r>
            <a:r>
              <a:rPr lang="en-GB" dirty="0">
                <a:sym typeface="Symbol" panose="05050102010706020507" pitchFamily="18" charset="2"/>
              </a:rPr>
              <a:t>–</a:t>
            </a:r>
            <a:r>
              <a:rPr lang="en-GB" dirty="0"/>
              <a:t>20% of primary liver tumours</a:t>
            </a:r>
          </a:p>
          <a:p>
            <a:pPr lvl="1"/>
            <a:r>
              <a:rPr lang="en-GB" dirty="0"/>
              <a:t>LT for CCA remains controversial due to a high risk of recurrence</a:t>
            </a:r>
          </a:p>
        </p:txBody>
      </p:sp>
      <p:pic>
        <p:nvPicPr>
          <p:cNvPr id="7" name="Picture 6">
            <a:hlinkClick r:id="rId3" action="ppaction://hlinksldjump"/>
            <a:extLst>
              <a:ext uri="{FF2B5EF4-FFF2-40B4-BE49-F238E27FC236}">
                <a16:creationId xmlns:a16="http://schemas.microsoft.com/office/drawing/2014/main" id="{6695D2FE-1DB4-488B-8A8B-DDE5F53AE30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8" name="Table 7">
            <a:extLst>
              <a:ext uri="{FF2B5EF4-FFF2-40B4-BE49-F238E27FC236}">
                <a16:creationId xmlns:a16="http://schemas.microsoft.com/office/drawing/2014/main" id="{5E1AEB1F-6642-4872-BC94-F783670C0119}"/>
              </a:ext>
            </a:extLst>
          </p:cNvPr>
          <p:cNvGraphicFramePr>
            <a:graphicFrameLocks noGrp="1"/>
          </p:cNvGraphicFramePr>
          <p:nvPr>
            <p:extLst>
              <p:ext uri="{D42A27DB-BD31-4B8C-83A1-F6EECF244321}">
                <p14:modId xmlns:p14="http://schemas.microsoft.com/office/powerpoint/2010/main" val="4117969900"/>
              </p:ext>
            </p:extLst>
          </p:nvPr>
        </p:nvGraphicFramePr>
        <p:xfrm>
          <a:off x="684213" y="3705008"/>
          <a:ext cx="7416800" cy="195624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noProof="0" dirty="0">
                          <a:solidFill>
                            <a:schemeClr val="bg1"/>
                          </a:solidFill>
                          <a:latin typeface="Arial" panose="020B0604020202020204" pitchFamily="34" charset="0"/>
                          <a:cs typeface="Arial" panose="020B0604020202020204" pitchFamily="34" charset="0"/>
                        </a:rPr>
                        <a:t>Recommendations</a:t>
                      </a:r>
                      <a:endParaRPr lang="en-GB" sz="1300" b="1" baseline="30000" noProof="0" dirty="0">
                        <a:solidFill>
                          <a:schemeClr val="bg1"/>
                        </a:solidFill>
                        <a:latin typeface="Arial" panose="020B0604020202020204" pitchFamily="34" charset="0"/>
                        <a:cs typeface="Arial" panose="020B0604020202020204" pitchFamily="34" charset="0"/>
                      </a:endParaRPr>
                    </a:p>
                  </a:txBody>
                  <a:tcPr marT="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LT for </a:t>
                      </a:r>
                      <a:r>
                        <a:rPr lang="en-GB" sz="1400" b="1" dirty="0">
                          <a:solidFill>
                            <a:schemeClr val="tx2"/>
                          </a:solidFill>
                          <a:latin typeface="Arial" panose="020B0604020202020204" pitchFamily="34" charset="0"/>
                          <a:cs typeface="Arial" panose="020B0604020202020204" pitchFamily="34" charset="0"/>
                        </a:rPr>
                        <a:t>HCC patients meeting Milan criteria* </a:t>
                      </a:r>
                      <a:r>
                        <a:rPr lang="en-GB" sz="1400" dirty="0">
                          <a:latin typeface="Arial" panose="020B0604020202020204" pitchFamily="34" charset="0"/>
                          <a:cs typeface="Arial" panose="020B0604020202020204" pitchFamily="34" charset="0"/>
                        </a:rPr>
                        <a:t>has an excellent outcome. An expansion of these criteria is acceptable if the recurrence-free survival is</a:t>
                      </a:r>
                    </a:p>
                    <a:p>
                      <a:pPr algn="l"/>
                      <a:r>
                        <a:rPr lang="en-GB" sz="1400" dirty="0">
                          <a:latin typeface="Arial" panose="020B0604020202020204" pitchFamily="34" charset="0"/>
                          <a:cs typeface="Arial" panose="020B0604020202020204" pitchFamily="34" charset="0"/>
                        </a:rPr>
                        <a:t>comparable. </a:t>
                      </a:r>
                      <a:r>
                        <a:rPr lang="en-GB" sz="1400" dirty="0">
                          <a:solidFill>
                            <a:srgbClr val="FF0000"/>
                          </a:solidFill>
                          <a:latin typeface="Arial" panose="020B0604020202020204" pitchFamily="34" charset="0"/>
                          <a:cs typeface="Arial" panose="020B0604020202020204" pitchFamily="34" charset="0"/>
                        </a:rPr>
                        <a:t>All new models should be compared to the Milan model</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LT is usually not recommended for </a:t>
                      </a:r>
                      <a:r>
                        <a:rPr lang="en-GB" sz="1400" b="1" dirty="0">
                          <a:solidFill>
                            <a:schemeClr val="tx2"/>
                          </a:solidFill>
                          <a:latin typeface="Arial" panose="020B0604020202020204" pitchFamily="34" charset="0"/>
                          <a:cs typeface="Arial" panose="020B0604020202020204" pitchFamily="34" charset="0"/>
                        </a:rPr>
                        <a:t>cholangiocarcinoma</a:t>
                      </a:r>
                      <a:r>
                        <a:rPr lang="en-GB" sz="1400" dirty="0">
                          <a:latin typeface="Arial" panose="020B0604020202020204" pitchFamily="34" charset="0"/>
                          <a:cs typeface="Arial" panose="020B0604020202020204" pitchFamily="34" charset="0"/>
                        </a:rPr>
                        <a:t> or </a:t>
                      </a:r>
                      <a:r>
                        <a:rPr lang="en-GB" sz="1400" b="1" dirty="0">
                          <a:solidFill>
                            <a:schemeClr val="tx2"/>
                          </a:solidFill>
                          <a:latin typeface="Arial" panose="020B0604020202020204" pitchFamily="34" charset="0"/>
                          <a:cs typeface="Arial" panose="020B0604020202020204" pitchFamily="34" charset="0"/>
                        </a:rPr>
                        <a:t>mixed hepatocellular/cholangiocarcinoma</a:t>
                      </a:r>
                      <a:r>
                        <a:rPr lang="en-GB" sz="1400" dirty="0">
                          <a:latin typeface="Arial" panose="020B0604020202020204" pitchFamily="34" charset="0"/>
                          <a:cs typeface="Arial" panose="020B0604020202020204" pitchFamily="34" charset="0"/>
                        </a:rPr>
                        <a:t> due to poor results.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FF0000"/>
                          </a:solidFill>
                          <a:latin typeface="Arial" panose="020B0604020202020204" pitchFamily="34" charset="0"/>
                          <a:cs typeface="Arial" panose="020B0604020202020204" pitchFamily="34" charset="0"/>
                        </a:rPr>
                        <a:t>LT for </a:t>
                      </a:r>
                      <a:r>
                        <a:rPr lang="en-GB" sz="1400" b="1" dirty="0">
                          <a:solidFill>
                            <a:srgbClr val="FF0000"/>
                          </a:solidFill>
                          <a:latin typeface="Arial" panose="020B0604020202020204" pitchFamily="34" charset="0"/>
                          <a:cs typeface="Arial" panose="020B0604020202020204" pitchFamily="34" charset="0"/>
                        </a:rPr>
                        <a:t>perihilar cholangiocarcinoma </a:t>
                      </a:r>
                      <a:r>
                        <a:rPr lang="en-GB" sz="1400" dirty="0">
                          <a:solidFill>
                            <a:srgbClr val="FF0000"/>
                          </a:solidFill>
                          <a:latin typeface="Arial" panose="020B0604020202020204" pitchFamily="34" charset="0"/>
                          <a:cs typeface="Arial" panose="020B0604020202020204" pitchFamily="34" charset="0"/>
                        </a:rPr>
                        <a:t>could be offered in centres with clinical research protocols employing adjuvant or neoadjuvant therapy</a:t>
                      </a:r>
                      <a:endParaRPr lang="en-GB" sz="1400" b="1" dirty="0">
                        <a:solidFill>
                          <a:srgbClr val="FF0000"/>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bl>
          </a:graphicData>
        </a:graphic>
      </p:graphicFrame>
      <p:grpSp>
        <p:nvGrpSpPr>
          <p:cNvPr id="10" name="Group 9">
            <a:extLst>
              <a:ext uri="{FF2B5EF4-FFF2-40B4-BE49-F238E27FC236}">
                <a16:creationId xmlns:a16="http://schemas.microsoft.com/office/drawing/2014/main" id="{55545BF0-A4CA-4E22-8D7E-9394515B3F59}"/>
              </a:ext>
            </a:extLst>
          </p:cNvPr>
          <p:cNvGrpSpPr/>
          <p:nvPr/>
        </p:nvGrpSpPr>
        <p:grpSpPr>
          <a:xfrm>
            <a:off x="6049828" y="3698119"/>
            <a:ext cx="2111205" cy="276999"/>
            <a:chOff x="5845171" y="3212976"/>
            <a:chExt cx="2111205" cy="276999"/>
          </a:xfrm>
        </p:grpSpPr>
        <p:sp>
          <p:nvSpPr>
            <p:cNvPr id="11" name="Rectangle 10">
              <a:extLst>
                <a:ext uri="{FF2B5EF4-FFF2-40B4-BE49-F238E27FC236}">
                  <a16:creationId xmlns:a16="http://schemas.microsoft.com/office/drawing/2014/main" id="{BDF743A1-A1BC-4227-8F00-23368AC44174}"/>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FFA42E6A-52D7-4EBE-A5ED-F586736D930E}"/>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406540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GB" sz="1800" dirty="0"/>
              <a:t>All LT candidates require</a:t>
            </a:r>
            <a:br>
              <a:rPr lang="en-GB" sz="1800" dirty="0"/>
            </a:br>
            <a:r>
              <a:rPr lang="en-GB" sz="1800" dirty="0"/>
              <a:t>evaluation for comorbidities</a:t>
            </a:r>
          </a:p>
          <a:p>
            <a:pPr lvl="1"/>
            <a:r>
              <a:rPr lang="en-GB" sz="1600" dirty="0"/>
              <a:t>CV, respiratory, renal</a:t>
            </a:r>
          </a:p>
          <a:p>
            <a:pPr lvl="1"/>
            <a:r>
              <a:rPr lang="en-GB" sz="1600" dirty="0"/>
              <a:t>Infections</a:t>
            </a:r>
          </a:p>
          <a:p>
            <a:pPr lvl="1"/>
            <a:r>
              <a:rPr lang="en-GB" sz="1600" dirty="0"/>
              <a:t>Nutrition</a:t>
            </a:r>
          </a:p>
          <a:p>
            <a:pPr lvl="1"/>
            <a:r>
              <a:rPr lang="en-GB" sz="1600" dirty="0"/>
              <a:t>Anatomy</a:t>
            </a:r>
          </a:p>
          <a:p>
            <a:pPr lvl="1"/>
            <a:r>
              <a:rPr lang="en-GB" sz="1600" dirty="0"/>
              <a:t>Neoplastic lesions</a:t>
            </a:r>
          </a:p>
          <a:p>
            <a:pPr lvl="1"/>
            <a:r>
              <a:rPr lang="en-GB" sz="1600" dirty="0"/>
              <a:t>Social assessment, psychiatric </a:t>
            </a:r>
            <a:br>
              <a:rPr lang="en-GB" sz="1600" dirty="0"/>
            </a:br>
            <a:r>
              <a:rPr lang="en-GB" sz="1600" dirty="0"/>
              <a:t>and addiction</a:t>
            </a:r>
          </a:p>
          <a:p>
            <a:endParaRPr lang="en-GB" sz="1800" dirty="0"/>
          </a:p>
        </p:txBody>
      </p:sp>
      <p:sp>
        <p:nvSpPr>
          <p:cNvPr id="4" name="Content Placeholder 3"/>
          <p:cNvSpPr>
            <a:spLocks noGrp="1"/>
          </p:cNvSpPr>
          <p:nvPr>
            <p:ph sz="half" idx="2"/>
          </p:nvPr>
        </p:nvSpPr>
        <p:spPr/>
        <p:txBody>
          <a:bodyPr>
            <a:normAutofit/>
          </a:bodyPr>
          <a:lstStyle/>
          <a:p>
            <a:r>
              <a:rPr lang="en-GB" sz="1800" dirty="0"/>
              <a:t>There is no formal age limit</a:t>
            </a:r>
          </a:p>
          <a:p>
            <a:pPr lvl="1"/>
            <a:r>
              <a:rPr lang="en-GB" sz="1600" dirty="0"/>
              <a:t>Patients &gt;65 years of age need a multidisciplinary evaluation</a:t>
            </a:r>
          </a:p>
          <a:p>
            <a:endParaRPr lang="en-GB" sz="1800" dirty="0"/>
          </a:p>
          <a:p>
            <a:r>
              <a:rPr lang="en-GB" sz="1800" dirty="0"/>
              <a:t>LT has been performed successfully in patients &gt;70 years</a:t>
            </a:r>
          </a:p>
          <a:p>
            <a:pPr lvl="1"/>
            <a:r>
              <a:rPr lang="en-GB" sz="1600" dirty="0"/>
              <a:t>Increased risk of CV complications</a:t>
            </a:r>
          </a:p>
          <a:p>
            <a:endParaRPr lang="en-GB" sz="1800" dirty="0"/>
          </a:p>
        </p:txBody>
      </p:sp>
      <p:sp>
        <p:nvSpPr>
          <p:cNvPr id="2" name="Title 1"/>
          <p:cNvSpPr>
            <a:spLocks noGrp="1"/>
          </p:cNvSpPr>
          <p:nvPr>
            <p:ph type="title"/>
          </p:nvPr>
        </p:nvSpPr>
        <p:spPr/>
        <p:txBody>
          <a:bodyPr>
            <a:normAutofit/>
          </a:bodyPr>
          <a:lstStyle/>
          <a:p>
            <a:r>
              <a:rPr lang="en-GB" dirty="0"/>
              <a:t>Comorbidities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pic>
        <p:nvPicPr>
          <p:cNvPr id="6" name="Picture 5">
            <a:hlinkClick r:id="rId3" action="ppaction://hlinksldjump"/>
            <a:extLst>
              <a:ext uri="{FF2B5EF4-FFF2-40B4-BE49-F238E27FC236}">
                <a16:creationId xmlns:a16="http://schemas.microsoft.com/office/drawing/2014/main" id="{1F45F14A-DE1A-4989-93A4-DAFA37C14AE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730C4D46-0C20-423B-A073-94176A32AB41}"/>
              </a:ext>
            </a:extLst>
          </p:cNvPr>
          <p:cNvGraphicFramePr>
            <a:graphicFrameLocks noGrp="1"/>
          </p:cNvGraphicFramePr>
          <p:nvPr>
            <p:extLst>
              <p:ext uri="{D42A27DB-BD31-4B8C-83A1-F6EECF244321}">
                <p14:modId xmlns:p14="http://schemas.microsoft.com/office/powerpoint/2010/main" val="879487595"/>
              </p:ext>
            </p:extLst>
          </p:nvPr>
        </p:nvGraphicFramePr>
        <p:xfrm>
          <a:off x="691312" y="4293096"/>
          <a:ext cx="7416800" cy="155448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Patients with an indication for LT should undergo an extensive work-up before their addition to the waiting list</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No age limit of potential </a:t>
                      </a:r>
                      <a:r>
                        <a:rPr lang="en-GB" sz="1400" dirty="0"/>
                        <a:t>l</a:t>
                      </a:r>
                      <a:r>
                        <a:rPr lang="en-GB" sz="1400" dirty="0">
                          <a:latin typeface="Arial" panose="020B0604020202020204" pitchFamily="34" charset="0"/>
                          <a:cs typeface="Arial" panose="020B0604020202020204" pitchFamily="34" charset="0"/>
                        </a:rPr>
                        <a:t>iver transplantation recipients is established, considering the good outcome of elderly patients. A multidisciplinary evaluation should always be performed in elderly patients to exclude comorbidities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C93F7A79-CF8F-45B1-9FEC-4CAFFAD85BF5}"/>
              </a:ext>
            </a:extLst>
          </p:cNvPr>
          <p:cNvGrpSpPr/>
          <p:nvPr/>
        </p:nvGrpSpPr>
        <p:grpSpPr>
          <a:xfrm>
            <a:off x="5947251" y="4286207"/>
            <a:ext cx="2111205" cy="276999"/>
            <a:chOff x="5845171" y="3212976"/>
            <a:chExt cx="2111205" cy="276999"/>
          </a:xfrm>
        </p:grpSpPr>
        <p:sp>
          <p:nvSpPr>
            <p:cNvPr id="10" name="Rectangle 9">
              <a:extLst>
                <a:ext uri="{FF2B5EF4-FFF2-40B4-BE49-F238E27FC236}">
                  <a16:creationId xmlns:a16="http://schemas.microsoft.com/office/drawing/2014/main" id="{96677C7F-1CAC-4862-AB93-11F28C7C4585}"/>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907FB0E6-56C9-4831-AA58-F8B7AE3EB72E}"/>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800803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7A9BE-71D6-43FE-8F6D-820E1645290E}"/>
              </a:ext>
            </a:extLst>
          </p:cNvPr>
          <p:cNvSpPr>
            <a:spLocks noGrp="1"/>
          </p:cNvSpPr>
          <p:nvPr>
            <p:ph type="title"/>
          </p:nvPr>
        </p:nvSpPr>
        <p:spPr/>
        <p:txBody>
          <a:bodyPr/>
          <a:lstStyle/>
          <a:p>
            <a:r>
              <a:rPr lang="en-GB" dirty="0"/>
              <a:t>Organ donation</a:t>
            </a:r>
          </a:p>
        </p:txBody>
      </p:sp>
      <p:sp>
        <p:nvSpPr>
          <p:cNvPr id="6" name="Text Placeholder 5">
            <a:extLst>
              <a:ext uri="{FF2B5EF4-FFF2-40B4-BE49-F238E27FC236}">
                <a16:creationId xmlns:a16="http://schemas.microsoft.com/office/drawing/2014/main" id="{46E19A5E-BAA3-47D3-B367-E69E6A1B1A49}"/>
              </a:ext>
            </a:extLst>
          </p:cNvPr>
          <p:cNvSpPr>
            <a:spLocks noGrp="1"/>
          </p:cNvSpPr>
          <p:nvPr>
            <p:ph type="body" sz="quarter" idx="10"/>
          </p:nvPr>
        </p:nvSpPr>
        <p:spPr/>
        <p:txBody>
          <a:bodyPr/>
          <a:lstStyle/>
          <a:p>
            <a:r>
              <a:rPr lang="en-GB" dirty="0"/>
              <a:t>EASL CPG LT. J Hepatol 2016;64:433–85</a:t>
            </a:r>
          </a:p>
        </p:txBody>
      </p:sp>
      <p:sp>
        <p:nvSpPr>
          <p:cNvPr id="5" name="Content Placeholder 4">
            <a:extLst>
              <a:ext uri="{FF2B5EF4-FFF2-40B4-BE49-F238E27FC236}">
                <a16:creationId xmlns:a16="http://schemas.microsoft.com/office/drawing/2014/main" id="{41A36C30-7349-4147-B772-67E0D8C555B4}"/>
              </a:ext>
            </a:extLst>
          </p:cNvPr>
          <p:cNvSpPr>
            <a:spLocks noGrp="1"/>
          </p:cNvSpPr>
          <p:nvPr>
            <p:ph sz="half" idx="1"/>
          </p:nvPr>
        </p:nvSpPr>
        <p:spPr/>
        <p:txBody>
          <a:bodyPr/>
          <a:lstStyle/>
          <a:p>
            <a:r>
              <a:rPr lang="en-GB" b="1" dirty="0">
                <a:solidFill>
                  <a:schemeClr val="accent1"/>
                </a:solidFill>
              </a:rPr>
              <a:t>Consent</a:t>
            </a:r>
          </a:p>
          <a:p>
            <a:pPr lvl="1"/>
            <a:r>
              <a:rPr lang="en-GB" dirty="0"/>
              <a:t>Establishment of consent varies across Europe</a:t>
            </a:r>
          </a:p>
          <a:p>
            <a:pPr lvl="2"/>
            <a:r>
              <a:rPr lang="en-GB" dirty="0"/>
              <a:t>Most European countries have presumed consent</a:t>
            </a:r>
          </a:p>
          <a:p>
            <a:pPr lvl="1"/>
            <a:endParaRPr lang="en-GB" dirty="0"/>
          </a:p>
          <a:p>
            <a:r>
              <a:rPr lang="en-GB" b="1" dirty="0">
                <a:solidFill>
                  <a:schemeClr val="accent1"/>
                </a:solidFill>
              </a:rPr>
              <a:t>Deceased and living donation</a:t>
            </a:r>
          </a:p>
          <a:p>
            <a:pPr lvl="1"/>
            <a:r>
              <a:rPr lang="en-GB" dirty="0"/>
              <a:t>Also varies between countries</a:t>
            </a:r>
          </a:p>
          <a:p>
            <a:pPr lvl="2"/>
            <a:r>
              <a:rPr lang="en-GB" dirty="0"/>
              <a:t>Including donation after brain death (DBD) and donation after circulatory </a:t>
            </a:r>
            <a:br>
              <a:rPr lang="en-GB" dirty="0"/>
            </a:br>
            <a:r>
              <a:rPr lang="en-GB" dirty="0"/>
              <a:t>death (DCD)</a:t>
            </a:r>
          </a:p>
          <a:p>
            <a:endParaRPr lang="en-GB" b="1" dirty="0">
              <a:solidFill>
                <a:schemeClr val="accent1"/>
              </a:solidFill>
            </a:endParaRPr>
          </a:p>
          <a:p>
            <a:r>
              <a:rPr lang="en-GB" b="1" dirty="0">
                <a:solidFill>
                  <a:schemeClr val="accent1"/>
                </a:solidFill>
              </a:rPr>
              <a:t>Waiting lists</a:t>
            </a:r>
          </a:p>
          <a:p>
            <a:pPr lvl="1"/>
            <a:r>
              <a:rPr lang="en-GB" dirty="0"/>
              <a:t>Definition of listing criteria</a:t>
            </a:r>
          </a:p>
          <a:p>
            <a:pPr lvl="1"/>
            <a:r>
              <a:rPr lang="en-GB" dirty="0"/>
              <a:t>Some bilateral and multilateral agreements exist</a:t>
            </a:r>
          </a:p>
          <a:p>
            <a:endParaRPr lang="en-GB" dirty="0"/>
          </a:p>
        </p:txBody>
      </p:sp>
      <p:pic>
        <p:nvPicPr>
          <p:cNvPr id="7" name="Picture 6">
            <a:hlinkClick r:id="rId2" action="ppaction://hlinksldjump"/>
            <a:extLst>
              <a:ext uri="{FF2B5EF4-FFF2-40B4-BE49-F238E27FC236}">
                <a16:creationId xmlns:a16="http://schemas.microsoft.com/office/drawing/2014/main" id="{05E8889D-C5A7-4C59-850F-A168E50A729C}"/>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spTree>
    <p:extLst>
      <p:ext uri="{BB962C8B-B14F-4D97-AF65-F5344CB8AC3E}">
        <p14:creationId xmlns:p14="http://schemas.microsoft.com/office/powerpoint/2010/main" val="2488856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534CE9-EA94-41B0-8732-B9B2C802D830}"/>
              </a:ext>
            </a:extLst>
          </p:cNvPr>
          <p:cNvSpPr>
            <a:spLocks noGrp="1"/>
          </p:cNvSpPr>
          <p:nvPr>
            <p:ph type="title"/>
          </p:nvPr>
        </p:nvSpPr>
        <p:spPr/>
        <p:txBody>
          <a:bodyPr/>
          <a:lstStyle/>
          <a:p>
            <a:r>
              <a:rPr lang="en-GB" dirty="0"/>
              <a:t>Liver allocation in Europe</a:t>
            </a:r>
          </a:p>
        </p:txBody>
      </p:sp>
      <p:sp>
        <p:nvSpPr>
          <p:cNvPr id="6" name="Text Placeholder 5">
            <a:extLst>
              <a:ext uri="{FF2B5EF4-FFF2-40B4-BE49-F238E27FC236}">
                <a16:creationId xmlns:a16="http://schemas.microsoft.com/office/drawing/2014/main" id="{BDED33DC-D31E-4CB3-A2DC-FE65EC0E9A78}"/>
              </a:ext>
            </a:extLst>
          </p:cNvPr>
          <p:cNvSpPr>
            <a:spLocks noGrp="1"/>
          </p:cNvSpPr>
          <p:nvPr>
            <p:ph type="body" sz="quarter" idx="10"/>
          </p:nvPr>
        </p:nvSpPr>
        <p:spPr/>
        <p:txBody>
          <a:bodyPr/>
          <a:lstStyle/>
          <a:p>
            <a:r>
              <a:rPr lang="en-GB" dirty="0"/>
              <a:t>1. Adam R, et al. J Hepatol 2012;57:675–88;</a:t>
            </a:r>
          </a:p>
          <a:p>
            <a:r>
              <a:rPr lang="en-GB" dirty="0"/>
              <a:t>EASL CPG LT. J Hepatol 2016;64:433–85</a:t>
            </a:r>
          </a:p>
        </p:txBody>
      </p:sp>
      <p:sp>
        <p:nvSpPr>
          <p:cNvPr id="5" name="Content Placeholder 4">
            <a:extLst>
              <a:ext uri="{FF2B5EF4-FFF2-40B4-BE49-F238E27FC236}">
                <a16:creationId xmlns:a16="http://schemas.microsoft.com/office/drawing/2014/main" id="{06A31D82-998E-4D17-8D9D-CFA728287264}"/>
              </a:ext>
            </a:extLst>
          </p:cNvPr>
          <p:cNvSpPr>
            <a:spLocks noGrp="1"/>
          </p:cNvSpPr>
          <p:nvPr>
            <p:ph sz="half" idx="1"/>
          </p:nvPr>
        </p:nvSpPr>
        <p:spPr>
          <a:xfrm>
            <a:off x="319314" y="1340768"/>
            <a:ext cx="4396702" cy="4622400"/>
          </a:xfrm>
        </p:spPr>
        <p:txBody>
          <a:bodyPr>
            <a:normAutofit/>
          </a:bodyPr>
          <a:lstStyle/>
          <a:p>
            <a:r>
              <a:rPr lang="en-GB" sz="1800" dirty="0"/>
              <a:t>LT data are collected by the ELTR </a:t>
            </a:r>
          </a:p>
          <a:p>
            <a:pPr lvl="1"/>
            <a:r>
              <a:rPr lang="en-GB" sz="1600" dirty="0"/>
              <a:t>Registry of all LT procedures</a:t>
            </a:r>
          </a:p>
          <a:p>
            <a:pPr lvl="1"/>
            <a:r>
              <a:rPr lang="en-GB" sz="1600" dirty="0"/>
              <a:t>Link between transplant centres</a:t>
            </a:r>
          </a:p>
          <a:p>
            <a:pPr lvl="1"/>
            <a:r>
              <a:rPr lang="en-GB" sz="1600" dirty="0"/>
              <a:t>Scientific exchange and publications</a:t>
            </a:r>
          </a:p>
          <a:p>
            <a:endParaRPr lang="en-GB" sz="1800" dirty="0"/>
          </a:p>
          <a:p>
            <a:r>
              <a:rPr lang="en-GB" sz="1800" dirty="0"/>
              <a:t>LT rates vary between countries</a:t>
            </a:r>
          </a:p>
          <a:p>
            <a:pPr lvl="1"/>
            <a:r>
              <a:rPr lang="en-GB" sz="1600" dirty="0"/>
              <a:t>Organ allocation systems and organisations</a:t>
            </a:r>
          </a:p>
          <a:p>
            <a:pPr lvl="1"/>
            <a:r>
              <a:rPr lang="en-GB" sz="1600" dirty="0"/>
              <a:t>Legislation</a:t>
            </a:r>
          </a:p>
          <a:p>
            <a:pPr lvl="1"/>
            <a:r>
              <a:rPr lang="en-GB" sz="1600" dirty="0"/>
              <a:t>Organ donation rates</a:t>
            </a:r>
          </a:p>
          <a:p>
            <a:pPr lvl="1"/>
            <a:r>
              <a:rPr lang="en-GB" sz="1600" dirty="0"/>
              <a:t>LT</a:t>
            </a:r>
          </a:p>
          <a:p>
            <a:pPr lvl="1"/>
            <a:r>
              <a:rPr lang="en-GB" sz="1600" dirty="0"/>
              <a:t>Traditions</a:t>
            </a:r>
          </a:p>
          <a:p>
            <a:endParaRPr lang="en-GB" sz="1800" dirty="0"/>
          </a:p>
          <a:p>
            <a:r>
              <a:rPr lang="en-GB" sz="1800" dirty="0"/>
              <a:t>System diversity means there are no Europe-wide ‘rules’</a:t>
            </a:r>
          </a:p>
          <a:p>
            <a:pPr marL="0" indent="0">
              <a:buNone/>
            </a:pPr>
            <a:endParaRPr lang="en-GB" sz="1800" dirty="0"/>
          </a:p>
        </p:txBody>
      </p:sp>
      <p:pic>
        <p:nvPicPr>
          <p:cNvPr id="9" name="Content Placeholder 8">
            <a:extLst>
              <a:ext uri="{FF2B5EF4-FFF2-40B4-BE49-F238E27FC236}">
                <a16:creationId xmlns:a16="http://schemas.microsoft.com/office/drawing/2014/main" id="{67ACAD3E-3758-41A6-9EF5-2E7B16C85333}"/>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788024" y="2133526"/>
            <a:ext cx="3814762" cy="3922712"/>
          </a:xfrm>
          <a:prstGeom prst="rect">
            <a:avLst/>
          </a:prstGeom>
        </p:spPr>
      </p:pic>
      <p:sp>
        <p:nvSpPr>
          <p:cNvPr id="10" name="TextBox 9">
            <a:extLst>
              <a:ext uri="{FF2B5EF4-FFF2-40B4-BE49-F238E27FC236}">
                <a16:creationId xmlns:a16="http://schemas.microsoft.com/office/drawing/2014/main" id="{09A17B05-DFD7-4575-9468-3F4A5104AF44}"/>
              </a:ext>
            </a:extLst>
          </p:cNvPr>
          <p:cNvSpPr txBox="1"/>
          <p:nvPr/>
        </p:nvSpPr>
        <p:spPr>
          <a:xfrm>
            <a:off x="4932258" y="1341438"/>
            <a:ext cx="3527748" cy="738664"/>
          </a:xfrm>
          <a:prstGeom prst="rect">
            <a:avLst/>
          </a:prstGeom>
          <a:noFill/>
        </p:spPr>
        <p:txBody>
          <a:bodyPr wrap="square" rtlCol="0">
            <a:spAutoFit/>
          </a:bodyPr>
          <a:lstStyle/>
          <a:p>
            <a:pPr algn="ctr"/>
            <a:r>
              <a:rPr lang="en-GB" sz="1400" b="1" dirty="0"/>
              <a:t>Number of liver transplants performed in European countries</a:t>
            </a:r>
            <a:br>
              <a:rPr lang="en-GB" sz="1400" b="1" dirty="0"/>
            </a:br>
            <a:r>
              <a:rPr lang="en-GB" sz="1400" b="1" dirty="0"/>
              <a:t>(May 1968–December 2009)</a:t>
            </a:r>
            <a:r>
              <a:rPr lang="en-GB" sz="1400" baseline="30000" dirty="0"/>
              <a:t>1</a:t>
            </a:r>
          </a:p>
        </p:txBody>
      </p:sp>
      <p:pic>
        <p:nvPicPr>
          <p:cNvPr id="7" name="Picture 6">
            <a:hlinkClick r:id="rId4" action="ppaction://hlinksldjump"/>
            <a:extLst>
              <a:ext uri="{FF2B5EF4-FFF2-40B4-BE49-F238E27FC236}">
                <a16:creationId xmlns:a16="http://schemas.microsoft.com/office/drawing/2014/main" id="{A58BAF64-35DF-4F50-B272-12C7D84B0A7D}"/>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spTree>
    <p:extLst>
      <p:ext uri="{BB962C8B-B14F-4D97-AF65-F5344CB8AC3E}">
        <p14:creationId xmlns:p14="http://schemas.microsoft.com/office/powerpoint/2010/main" val="2491361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41B7-28FE-45CE-A99B-F150EE840049}"/>
              </a:ext>
            </a:extLst>
          </p:cNvPr>
          <p:cNvSpPr>
            <a:spLocks noGrp="1"/>
          </p:cNvSpPr>
          <p:nvPr>
            <p:ph type="title"/>
          </p:nvPr>
        </p:nvSpPr>
        <p:spPr/>
        <p:txBody>
          <a:bodyPr/>
          <a:lstStyle/>
          <a:p>
            <a:r>
              <a:rPr lang="en-GB" dirty="0"/>
              <a:t>Donor classification</a:t>
            </a:r>
          </a:p>
        </p:txBody>
      </p:sp>
      <p:sp>
        <p:nvSpPr>
          <p:cNvPr id="3" name="Text Placeholder 2">
            <a:extLst>
              <a:ext uri="{FF2B5EF4-FFF2-40B4-BE49-F238E27FC236}">
                <a16:creationId xmlns:a16="http://schemas.microsoft.com/office/drawing/2014/main" id="{72A89352-6042-41F5-A755-C9989E2B46F8}"/>
              </a:ext>
            </a:extLst>
          </p:cNvPr>
          <p:cNvSpPr>
            <a:spLocks noGrp="1"/>
          </p:cNvSpPr>
          <p:nvPr>
            <p:ph type="body" sz="quarter" idx="10"/>
          </p:nvPr>
        </p:nvSpPr>
        <p:spPr/>
        <p:txBody>
          <a:bodyPr/>
          <a:lstStyle/>
          <a:p>
            <a:r>
              <a:rPr lang="en-GB" dirty="0"/>
              <a:t>EASL CPG LT. J Hepatol 2016;64:433–85</a:t>
            </a:r>
          </a:p>
        </p:txBody>
      </p:sp>
      <p:sp>
        <p:nvSpPr>
          <p:cNvPr id="4" name="Content Placeholder 3">
            <a:extLst>
              <a:ext uri="{FF2B5EF4-FFF2-40B4-BE49-F238E27FC236}">
                <a16:creationId xmlns:a16="http://schemas.microsoft.com/office/drawing/2014/main" id="{4C9D677F-56F6-48A1-91C1-312A141BC8AC}"/>
              </a:ext>
            </a:extLst>
          </p:cNvPr>
          <p:cNvSpPr>
            <a:spLocks noGrp="1"/>
          </p:cNvSpPr>
          <p:nvPr>
            <p:ph sz="half" idx="1"/>
          </p:nvPr>
        </p:nvSpPr>
        <p:spPr/>
        <p:txBody>
          <a:bodyPr>
            <a:normAutofit fontScale="92500" lnSpcReduction="10000"/>
          </a:bodyPr>
          <a:lstStyle/>
          <a:p>
            <a:pPr>
              <a:lnSpc>
                <a:spcPct val="110000"/>
              </a:lnSpc>
            </a:pPr>
            <a:r>
              <a:rPr lang="en-GB" dirty="0"/>
              <a:t>Deceased</a:t>
            </a:r>
          </a:p>
          <a:p>
            <a:pPr lvl="1">
              <a:lnSpc>
                <a:spcPct val="110000"/>
              </a:lnSpc>
            </a:pPr>
            <a:r>
              <a:rPr lang="en-GB" dirty="0"/>
              <a:t>DBD or DCD</a:t>
            </a:r>
          </a:p>
          <a:p>
            <a:pPr>
              <a:lnSpc>
                <a:spcPct val="110000"/>
              </a:lnSpc>
            </a:pPr>
            <a:r>
              <a:rPr lang="en-GB" dirty="0"/>
              <a:t>Living donor l</a:t>
            </a:r>
            <a:r>
              <a:rPr lang="en-GB" dirty="0">
                <a:latin typeface="Arial" panose="020B0604020202020204" pitchFamily="34" charset="0"/>
                <a:cs typeface="Arial" panose="020B0604020202020204" pitchFamily="34" charset="0"/>
              </a:rPr>
              <a:t>iver transplantation</a:t>
            </a:r>
            <a:r>
              <a:rPr lang="en-GB" dirty="0"/>
              <a:t> (LDLT)</a:t>
            </a:r>
          </a:p>
          <a:p>
            <a:pPr>
              <a:lnSpc>
                <a:spcPct val="110000"/>
              </a:lnSpc>
            </a:pPr>
            <a:r>
              <a:rPr lang="en-GB" dirty="0"/>
              <a:t>Extended criteria donor (ECD)</a:t>
            </a:r>
          </a:p>
          <a:p>
            <a:pPr lvl="1">
              <a:lnSpc>
                <a:spcPct val="110000"/>
              </a:lnSpc>
            </a:pPr>
            <a:r>
              <a:rPr lang="en-GB" dirty="0"/>
              <a:t>Organ with unfavourable characteristics associated with suboptimal </a:t>
            </a:r>
            <a:br>
              <a:rPr lang="en-GB" dirty="0"/>
            </a:br>
            <a:r>
              <a:rPr lang="en-GB" dirty="0"/>
              <a:t>post-LT outcomes</a:t>
            </a:r>
          </a:p>
          <a:p>
            <a:pPr lvl="1">
              <a:lnSpc>
                <a:spcPct val="110000"/>
              </a:lnSpc>
            </a:pPr>
            <a:r>
              <a:rPr lang="en-GB" dirty="0"/>
              <a:t>Fall into two main risk categories: poor graft function and potential for disease transmission </a:t>
            </a:r>
          </a:p>
          <a:p>
            <a:pPr lvl="2">
              <a:lnSpc>
                <a:spcPct val="110000"/>
              </a:lnSpc>
            </a:pPr>
            <a:r>
              <a:rPr lang="en-GB" dirty="0"/>
              <a:t>Donor age &gt;65 years</a:t>
            </a:r>
          </a:p>
          <a:p>
            <a:pPr lvl="2">
              <a:lnSpc>
                <a:spcPct val="110000"/>
              </a:lnSpc>
            </a:pPr>
            <a:r>
              <a:rPr lang="en-GB" dirty="0"/>
              <a:t>ICU stay with ventilation &gt;7 days</a:t>
            </a:r>
          </a:p>
          <a:p>
            <a:pPr lvl="2">
              <a:lnSpc>
                <a:spcPct val="110000"/>
              </a:lnSpc>
            </a:pPr>
            <a:r>
              <a:rPr lang="en-GB" dirty="0"/>
              <a:t>BMI &gt;30</a:t>
            </a:r>
          </a:p>
          <a:p>
            <a:pPr lvl="2">
              <a:lnSpc>
                <a:spcPct val="110000"/>
              </a:lnSpc>
            </a:pPr>
            <a:r>
              <a:rPr lang="en-GB" dirty="0"/>
              <a:t>Steatosis of the liver &gt;40%</a:t>
            </a:r>
          </a:p>
          <a:p>
            <a:pPr lvl="2">
              <a:lnSpc>
                <a:spcPct val="110000"/>
              </a:lnSpc>
            </a:pPr>
            <a:r>
              <a:rPr lang="en-GB" dirty="0"/>
              <a:t>Serum sodium &gt;165 mmol/L</a:t>
            </a:r>
          </a:p>
          <a:p>
            <a:pPr lvl="2">
              <a:lnSpc>
                <a:spcPct val="110000"/>
              </a:lnSpc>
            </a:pPr>
            <a:r>
              <a:rPr lang="en-GB" dirty="0"/>
              <a:t>Aminotransferases: ALT &gt;105 U/L, AST &gt;90 U/L</a:t>
            </a:r>
          </a:p>
          <a:p>
            <a:pPr lvl="2">
              <a:lnSpc>
                <a:spcPct val="110000"/>
              </a:lnSpc>
            </a:pPr>
            <a:r>
              <a:rPr lang="en-GB" dirty="0"/>
              <a:t>Serum bilirubin &gt;3 mg/dL</a:t>
            </a:r>
          </a:p>
        </p:txBody>
      </p:sp>
      <p:pic>
        <p:nvPicPr>
          <p:cNvPr id="5" name="Picture 4">
            <a:hlinkClick r:id="rId3" action="ppaction://hlinksldjump"/>
            <a:extLst>
              <a:ext uri="{FF2B5EF4-FFF2-40B4-BE49-F238E27FC236}">
                <a16:creationId xmlns:a16="http://schemas.microsoft.com/office/drawing/2014/main" id="{C246BCD7-BBE9-4682-83EA-2385138EF5E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sp>
        <p:nvSpPr>
          <p:cNvPr id="6" name="TextBox 5"/>
          <p:cNvSpPr txBox="1"/>
          <p:nvPr/>
        </p:nvSpPr>
        <p:spPr>
          <a:xfrm>
            <a:off x="4918005" y="4005064"/>
            <a:ext cx="3634328" cy="923330"/>
          </a:xfrm>
          <a:prstGeom prst="rect">
            <a:avLst/>
          </a:prstGeom>
          <a:solidFill>
            <a:srgbClr val="7DCBEC"/>
          </a:solidFill>
          <a:ln>
            <a:solidFill>
              <a:schemeClr val="accent1"/>
            </a:solidFill>
          </a:ln>
        </p:spPr>
        <p:txBody>
          <a:bodyPr wrap="none" rtlCol="0">
            <a:spAutoFit/>
          </a:bodyPr>
          <a:lstStyle/>
          <a:p>
            <a:pPr algn="ctr"/>
            <a:r>
              <a:rPr lang="en-GB" dirty="0"/>
              <a:t>Protocols to select ECD and DCD</a:t>
            </a:r>
            <a:br>
              <a:rPr lang="en-GB" dirty="0"/>
            </a:br>
            <a:r>
              <a:rPr lang="en-GB" dirty="0"/>
              <a:t>livers to improve safety</a:t>
            </a:r>
            <a:br>
              <a:rPr lang="en-GB" dirty="0"/>
            </a:br>
            <a:r>
              <a:rPr lang="en-GB" dirty="0"/>
              <a:t>and expand donor pool</a:t>
            </a:r>
          </a:p>
        </p:txBody>
      </p:sp>
    </p:spTree>
    <p:extLst>
      <p:ext uri="{BB962C8B-B14F-4D97-AF65-F5344CB8AC3E}">
        <p14:creationId xmlns:p14="http://schemas.microsoft.com/office/powerpoint/2010/main" val="103676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id="{971BBFD5-0DB0-47F9-811A-2542E68AF2DF}"/>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a:xfrm>
            <a:off x="319314" y="1340767"/>
            <a:ext cx="8506800" cy="4829123"/>
          </a:xfrm>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a:t>
            </a:r>
            <a:br>
              <a:rPr lang="en-GB" dirty="0"/>
            </a:br>
            <a:r>
              <a:rPr lang="en-GB" dirty="0"/>
              <a:t>this to return to the outline or topics pages, depending on which</a:t>
            </a:r>
            <a:br>
              <a:rPr lang="en-GB" dirty="0"/>
            </a:br>
            <a:r>
              <a:rPr lang="en-GB" dirty="0"/>
              <a:t>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2"/>
              </a:rPr>
              <a:t>slidedeck_feedback@easloffice.eu</a:t>
            </a:r>
            <a:endParaRPr lang="en-GB" dirty="0"/>
          </a:p>
        </p:txBody>
      </p:sp>
      <p:pic>
        <p:nvPicPr>
          <p:cNvPr id="5" name="Picture 4">
            <a:extLst>
              <a:ext uri="{FF2B5EF4-FFF2-40B4-BE49-F238E27FC236}">
                <a16:creationId xmlns:a16="http://schemas.microsoft.com/office/drawing/2014/main" id="{1FA27790-F1ED-4EC5-8838-D7F82C9EA7C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5724477" y="2348880"/>
            <a:ext cx="361460" cy="357974"/>
          </a:xfrm>
          <a:prstGeom prst="rect">
            <a:avLst/>
          </a:prstGeom>
        </p:spPr>
      </p:pic>
      <p:sp>
        <p:nvSpPr>
          <p:cNvPr id="6" name="TextBox 5">
            <a:extLst>
              <a:ext uri="{FF2B5EF4-FFF2-40B4-BE49-F238E27FC236}">
                <a16:creationId xmlns:a16="http://schemas.microsoft.com/office/drawing/2014/main" id="{98F4013A-4BE9-4EE8-8D1D-51E9A4839302}"/>
              </a:ext>
            </a:extLst>
          </p:cNvPr>
          <p:cNvSpPr txBox="1"/>
          <p:nvPr/>
        </p:nvSpPr>
        <p:spPr>
          <a:xfrm>
            <a:off x="755576" y="3629283"/>
            <a:ext cx="7297812" cy="1631216"/>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7F4A-8FBE-4D45-AD49-6AC211BC9DE8}"/>
              </a:ext>
            </a:extLst>
          </p:cNvPr>
          <p:cNvSpPr>
            <a:spLocks noGrp="1"/>
          </p:cNvSpPr>
          <p:nvPr>
            <p:ph type="title"/>
          </p:nvPr>
        </p:nvSpPr>
        <p:spPr/>
        <p:txBody>
          <a:bodyPr>
            <a:normAutofit/>
          </a:bodyPr>
          <a:lstStyle/>
          <a:p>
            <a:r>
              <a:rPr lang="en-GB" dirty="0"/>
              <a:t>Donation after circulatory death</a:t>
            </a:r>
          </a:p>
        </p:txBody>
      </p:sp>
      <p:sp>
        <p:nvSpPr>
          <p:cNvPr id="7" name="Text Placeholder 6">
            <a:extLst>
              <a:ext uri="{FF2B5EF4-FFF2-40B4-BE49-F238E27FC236}">
                <a16:creationId xmlns:a16="http://schemas.microsoft.com/office/drawing/2014/main" id="{227EC190-16B4-463C-AC75-71E8437CEAC6}"/>
              </a:ext>
            </a:extLst>
          </p:cNvPr>
          <p:cNvSpPr>
            <a:spLocks noGrp="1"/>
          </p:cNvSpPr>
          <p:nvPr>
            <p:ph type="body" sz="quarter" idx="10"/>
          </p:nvPr>
        </p:nvSpPr>
        <p:spPr/>
        <p:txBody>
          <a:bodyPr/>
          <a:lstStyle/>
          <a:p>
            <a:r>
              <a:rPr lang="en-GB" dirty="0"/>
              <a:t>*Such as advanced age, HCV, HCC, and older donor age;</a:t>
            </a:r>
          </a:p>
          <a:p>
            <a:r>
              <a:rPr lang="en-GB" baseline="30000" dirty="0"/>
              <a:t>†</a:t>
            </a:r>
            <a:r>
              <a:rPr lang="en-GB" dirty="0"/>
              <a:t>Type II is predominant in France and Spain</a:t>
            </a:r>
          </a:p>
          <a:p>
            <a:r>
              <a:rPr lang="en-GB" dirty="0"/>
              <a:t>EASL CPG LT. J Hepatol 2016;64:433–85</a:t>
            </a:r>
          </a:p>
        </p:txBody>
      </p:sp>
      <p:sp>
        <p:nvSpPr>
          <p:cNvPr id="6" name="Content Placeholder 5">
            <a:extLst>
              <a:ext uri="{FF2B5EF4-FFF2-40B4-BE49-F238E27FC236}">
                <a16:creationId xmlns:a16="http://schemas.microsoft.com/office/drawing/2014/main" id="{FB6478F3-5968-4FD7-A5DE-E94E12D9A0C5}"/>
              </a:ext>
            </a:extLst>
          </p:cNvPr>
          <p:cNvSpPr>
            <a:spLocks noGrp="1"/>
          </p:cNvSpPr>
          <p:nvPr>
            <p:ph sz="half" idx="1"/>
          </p:nvPr>
        </p:nvSpPr>
        <p:spPr>
          <a:prstGeom prst="rect">
            <a:avLst/>
          </a:prstGeom>
        </p:spPr>
        <p:txBody>
          <a:bodyPr>
            <a:noAutofit/>
          </a:bodyPr>
          <a:lstStyle/>
          <a:p>
            <a:r>
              <a:rPr lang="en-GB" dirty="0"/>
              <a:t>DCD is a strategy to increase number of viable grafts</a:t>
            </a:r>
          </a:p>
          <a:p>
            <a:pPr lvl="1"/>
            <a:r>
              <a:rPr lang="en-GB" dirty="0"/>
              <a:t>Recipients show mortality rates comparable to other risk predictors*</a:t>
            </a:r>
          </a:p>
        </p:txBody>
      </p:sp>
      <p:pic>
        <p:nvPicPr>
          <p:cNvPr id="8" name="Picture 7">
            <a:hlinkClick r:id="rId3" action="ppaction://hlinksldjump"/>
            <a:extLst>
              <a:ext uri="{FF2B5EF4-FFF2-40B4-BE49-F238E27FC236}">
                <a16:creationId xmlns:a16="http://schemas.microsoft.com/office/drawing/2014/main" id="{C940AC49-6843-43C5-A6EF-F52D7BF1FF6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CC60E63D-929D-4941-8CC9-2B1DB9C8D4CC}"/>
              </a:ext>
            </a:extLst>
          </p:cNvPr>
          <p:cNvGraphicFramePr>
            <a:graphicFrameLocks noGrp="1"/>
          </p:cNvGraphicFramePr>
          <p:nvPr>
            <p:extLst>
              <p:ext uri="{D42A27DB-BD31-4B8C-83A1-F6EECF244321}">
                <p14:modId xmlns:p14="http://schemas.microsoft.com/office/powerpoint/2010/main" val="2396550834"/>
              </p:ext>
            </p:extLst>
          </p:nvPr>
        </p:nvGraphicFramePr>
        <p:xfrm>
          <a:off x="694761" y="2276872"/>
          <a:ext cx="7406252" cy="3455280"/>
        </p:xfrm>
        <a:graphic>
          <a:graphicData uri="http://schemas.openxmlformats.org/drawingml/2006/table">
            <a:tbl>
              <a:tblPr firstRow="1" bandRow="1">
                <a:tableStyleId>{69012ECD-51FC-41F1-AA8D-1B2483CD663E}</a:tableStyleId>
              </a:tblPr>
              <a:tblGrid>
                <a:gridCol w="923656">
                  <a:extLst>
                    <a:ext uri="{9D8B030D-6E8A-4147-A177-3AD203B41FA5}">
                      <a16:colId xmlns:a16="http://schemas.microsoft.com/office/drawing/2014/main" val="3334094078"/>
                    </a:ext>
                  </a:extLst>
                </a:gridCol>
                <a:gridCol w="6482596">
                  <a:extLst>
                    <a:ext uri="{9D8B030D-6E8A-4147-A177-3AD203B41FA5}">
                      <a16:colId xmlns:a16="http://schemas.microsoft.com/office/drawing/2014/main" val="374873558"/>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Maastricht Criteria: categories of DCD</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sz="1400" dirty="0"/>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899493554"/>
                  </a:ext>
                </a:extLst>
              </a:tr>
              <a:tr h="0">
                <a:tc>
                  <a:txBody>
                    <a:bodyPr/>
                    <a:lstStyle/>
                    <a:p>
                      <a:r>
                        <a:rPr lang="en-GB" sz="1200" dirty="0"/>
                        <a:t>Category I</a:t>
                      </a:r>
                    </a:p>
                  </a:txBody>
                  <a:tcPr marL="45746" marR="4574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Dead on arrival. Tissue can be recovered from category I donors or any individuals who die in a hospital in a manner not suitable for solid organ recovery. There is no requirement for a precisely timed approach to tissue recovery</a:t>
                      </a:r>
                    </a:p>
                  </a:txBody>
                  <a:tcPr marL="45746" marR="4574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18409378"/>
                  </a:ext>
                </a:extLst>
              </a:tr>
              <a:tr h="0">
                <a:tc>
                  <a:txBody>
                    <a:bodyPr/>
                    <a:lstStyle/>
                    <a:p>
                      <a:r>
                        <a:rPr lang="en-GB" sz="1200" dirty="0"/>
                        <a:t>Category II</a:t>
                      </a:r>
                    </a:p>
                  </a:txBody>
                  <a:tcPr marL="45746" marR="4574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r>
                        <a:rPr lang="en-GB" sz="1200" dirty="0"/>
                        <a:t>Unsuccessful cardiopulmonary resuscitation. These are patients who suffer a witnessed cardiac arrest outside the hospital and undergo unsuccessful CPR. When CPR fails in a medically suitable organ donor, uncontrolled organ donation is an option</a:t>
                      </a:r>
                    </a:p>
                  </a:txBody>
                  <a:tcPr marL="45746" marR="4574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37515065"/>
                  </a:ext>
                </a:extLst>
              </a:tr>
              <a:tr h="0">
                <a:tc>
                  <a:txBody>
                    <a:bodyPr/>
                    <a:lstStyle/>
                    <a:p>
                      <a:r>
                        <a:rPr lang="en-GB" sz="1200" dirty="0"/>
                        <a:t>Category III</a:t>
                      </a:r>
                    </a:p>
                  </a:txBody>
                  <a:tcPr marL="45746" marR="45746">
                    <a:lnL w="38100" cap="flat" cmpd="sng" algn="ctr">
                      <a:solidFill>
                        <a:schemeClr val="accent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7DCBEC"/>
                    </a:solidFill>
                  </a:tcPr>
                </a:tc>
                <a:tc>
                  <a:txBody>
                    <a:bodyPr/>
                    <a:lstStyle/>
                    <a:p>
                      <a:r>
                        <a:rPr lang="en-GB" sz="1200" dirty="0"/>
                        <a:t>Awaiting cardiac arrest following withdrawal of care. With appropriate permission, organs may be recovered after death from patients with irreversible brain injury or respiratory failure in whom treatment is withdrawn. Death is declared after a predetermined period</a:t>
                      </a:r>
                    </a:p>
                  </a:txBody>
                  <a:tcPr marL="45746" marR="45746">
                    <a:lnL w="6350" cap="flat" cmpd="sng" algn="ctr">
                      <a:solidFill>
                        <a:schemeClr val="tx2"/>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7DCBEC"/>
                    </a:solidFill>
                  </a:tcPr>
                </a:tc>
                <a:extLst>
                  <a:ext uri="{0D108BD9-81ED-4DB2-BD59-A6C34878D82A}">
                    <a16:rowId xmlns:a16="http://schemas.microsoft.com/office/drawing/2014/main" val="1448312328"/>
                  </a:ext>
                </a:extLst>
              </a:tr>
              <a:tr h="0">
                <a:tc>
                  <a:txBody>
                    <a:bodyPr/>
                    <a:lstStyle/>
                    <a:p>
                      <a:r>
                        <a:rPr lang="en-GB" sz="1200" dirty="0"/>
                        <a:t>Category IV</a:t>
                      </a:r>
                    </a:p>
                  </a:txBody>
                  <a:tcPr marL="45746" marR="4574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Cardiac arrest after brain death. Rarely, a consented brain-dead donor has a cardiac arrest before scheduled organ recovery. Such category IV donors should either proceed as for a normal multiorgan retrieval – if this has already started – or should be managed as a category III donor as appropriate to the circumstances of cardiac arrest</a:t>
                      </a:r>
                    </a:p>
                  </a:txBody>
                  <a:tcPr marL="45746" marR="4574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61776729"/>
                  </a:ext>
                </a:extLst>
              </a:tr>
              <a:tr h="0">
                <a:tc>
                  <a:txBody>
                    <a:bodyPr/>
                    <a:lstStyle/>
                    <a:p>
                      <a:r>
                        <a:rPr lang="en-GB" sz="1200" dirty="0"/>
                        <a:t>Category V</a:t>
                      </a:r>
                    </a:p>
                  </a:txBody>
                  <a:tcPr marL="45746" marR="4574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200" dirty="0"/>
                        <a:t>Cardiac arrest in a hospital patient. Newly added in 2000, this category is made up of category II donors that originate in hospital. The distinction allows for improved tracking of the outcomes</a:t>
                      </a:r>
                    </a:p>
                  </a:txBody>
                  <a:tcPr marL="45746" marR="45746">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177448987"/>
                  </a:ext>
                </a:extLst>
              </a:tr>
            </a:tbl>
          </a:graphicData>
        </a:graphic>
      </p:graphicFrame>
      <p:sp>
        <p:nvSpPr>
          <p:cNvPr id="3" name="TextBox 2"/>
          <p:cNvSpPr txBox="1"/>
          <p:nvPr/>
        </p:nvSpPr>
        <p:spPr>
          <a:xfrm>
            <a:off x="1835696" y="5877554"/>
            <a:ext cx="5466561" cy="338554"/>
          </a:xfrm>
          <a:prstGeom prst="rect">
            <a:avLst/>
          </a:prstGeom>
          <a:solidFill>
            <a:srgbClr val="7DCBEC"/>
          </a:solidFill>
          <a:ln>
            <a:solidFill>
              <a:schemeClr val="accent1"/>
            </a:solidFill>
          </a:ln>
        </p:spPr>
        <p:txBody>
          <a:bodyPr wrap="none" rtlCol="0">
            <a:spAutoFit/>
          </a:bodyPr>
          <a:lstStyle/>
          <a:p>
            <a:r>
              <a:rPr lang="en-GB" sz="1600" dirty="0"/>
              <a:t>DCD is based on category III in most countries in Europe</a:t>
            </a:r>
            <a:r>
              <a:rPr lang="en-GB" sz="1600" baseline="30000" dirty="0"/>
              <a:t>†</a:t>
            </a:r>
            <a:endParaRPr lang="en-GB" sz="1600" dirty="0"/>
          </a:p>
        </p:txBody>
      </p:sp>
    </p:spTree>
    <p:extLst>
      <p:ext uri="{BB962C8B-B14F-4D97-AF65-F5344CB8AC3E}">
        <p14:creationId xmlns:p14="http://schemas.microsoft.com/office/powerpoint/2010/main" val="4199477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4E677D-CEE5-4F35-B995-51992C051E4D}"/>
              </a:ext>
            </a:extLst>
          </p:cNvPr>
          <p:cNvSpPr>
            <a:spLocks noGrp="1"/>
          </p:cNvSpPr>
          <p:nvPr>
            <p:ph type="title"/>
          </p:nvPr>
        </p:nvSpPr>
        <p:spPr/>
        <p:txBody>
          <a:bodyPr>
            <a:normAutofit fontScale="90000"/>
          </a:bodyPr>
          <a:lstStyle/>
          <a:p>
            <a:r>
              <a:rPr lang="en-GB" dirty="0"/>
              <a:t>ECD: older donors and donors with </a:t>
            </a:r>
            <a:br>
              <a:rPr lang="en-GB" dirty="0"/>
            </a:br>
            <a:r>
              <a:rPr lang="en-GB" dirty="0"/>
              <a:t>diabetes mellitus</a:t>
            </a:r>
          </a:p>
        </p:txBody>
      </p:sp>
      <p:sp>
        <p:nvSpPr>
          <p:cNvPr id="8" name="Text Placeholder 7">
            <a:extLst>
              <a:ext uri="{FF2B5EF4-FFF2-40B4-BE49-F238E27FC236}">
                <a16:creationId xmlns:a16="http://schemas.microsoft.com/office/drawing/2014/main" id="{E5120723-25AD-476A-BA2C-F52F217C4AAD}"/>
              </a:ext>
            </a:extLst>
          </p:cNvPr>
          <p:cNvSpPr>
            <a:spLocks noGrp="1"/>
          </p:cNvSpPr>
          <p:nvPr>
            <p:ph type="body" sz="quarter" idx="10"/>
          </p:nvPr>
        </p:nvSpPr>
        <p:spPr/>
        <p:txBody>
          <a:bodyPr/>
          <a:lstStyle/>
          <a:p>
            <a:r>
              <a:rPr lang="en-GB" dirty="0"/>
              <a:t>EASL CPG LT. J Hepatol 2016;64:433–85</a:t>
            </a:r>
          </a:p>
        </p:txBody>
      </p:sp>
      <p:sp>
        <p:nvSpPr>
          <p:cNvPr id="7" name="Content Placeholder 6">
            <a:extLst>
              <a:ext uri="{FF2B5EF4-FFF2-40B4-BE49-F238E27FC236}">
                <a16:creationId xmlns:a16="http://schemas.microsoft.com/office/drawing/2014/main" id="{A68A4908-55BD-4868-821F-D5023E0008B0}"/>
              </a:ext>
            </a:extLst>
          </p:cNvPr>
          <p:cNvSpPr>
            <a:spLocks noGrp="1"/>
          </p:cNvSpPr>
          <p:nvPr>
            <p:ph sz="half" idx="1"/>
          </p:nvPr>
        </p:nvSpPr>
        <p:spPr/>
        <p:txBody>
          <a:bodyPr/>
          <a:lstStyle/>
          <a:p>
            <a:r>
              <a:rPr lang="en-GB" dirty="0"/>
              <a:t>Recipients of livers from older donors are at increased risk of graft failure and mortality</a:t>
            </a:r>
          </a:p>
          <a:p>
            <a:pPr lvl="1"/>
            <a:r>
              <a:rPr lang="en-GB" dirty="0"/>
              <a:t>Increased vulnerability to ischaemia and diminished regeneration</a:t>
            </a:r>
          </a:p>
          <a:p>
            <a:r>
              <a:rPr lang="en-GB" dirty="0"/>
              <a:t>Recipients of livers from diabetes mellitus donors have poorer</a:t>
            </a:r>
            <a:br>
              <a:rPr lang="en-GB" dirty="0"/>
            </a:br>
            <a:r>
              <a:rPr lang="en-GB" dirty="0"/>
              <a:t>1- and 5-year graft survival</a:t>
            </a:r>
          </a:p>
        </p:txBody>
      </p:sp>
      <p:pic>
        <p:nvPicPr>
          <p:cNvPr id="5" name="Picture 4">
            <a:hlinkClick r:id="rId3" action="ppaction://hlinksldjump"/>
            <a:extLst>
              <a:ext uri="{FF2B5EF4-FFF2-40B4-BE49-F238E27FC236}">
                <a16:creationId xmlns:a16="http://schemas.microsoft.com/office/drawing/2014/main" id="{4B2ABADF-3794-4B5E-AA12-50AE6F111C7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56E9701E-8832-4E07-8BCD-55A04F588773}"/>
              </a:ext>
            </a:extLst>
          </p:cNvPr>
          <p:cNvGraphicFramePr>
            <a:graphicFrameLocks noGrp="1"/>
          </p:cNvGraphicFramePr>
          <p:nvPr>
            <p:extLst>
              <p:ext uri="{D42A27DB-BD31-4B8C-83A1-F6EECF244321}">
                <p14:modId xmlns:p14="http://schemas.microsoft.com/office/powerpoint/2010/main" val="3447298519"/>
              </p:ext>
            </p:extLst>
          </p:nvPr>
        </p:nvGraphicFramePr>
        <p:xfrm>
          <a:off x="684213" y="3645024"/>
          <a:ext cx="7416800" cy="155448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Utilization of livers from older donors is associated with increased risk of mortality and graft loss, especially in HCV-related patients. However, in selected patients excellent results can be achieved</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Utilization of livers from donors with diabetes mellitus might represent a good option only in HCV-negative recipients</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4120992803"/>
                  </a:ext>
                </a:extLst>
              </a:tr>
            </a:tbl>
          </a:graphicData>
        </a:graphic>
      </p:graphicFrame>
      <p:grpSp>
        <p:nvGrpSpPr>
          <p:cNvPr id="10" name="Group 9">
            <a:extLst>
              <a:ext uri="{FF2B5EF4-FFF2-40B4-BE49-F238E27FC236}">
                <a16:creationId xmlns:a16="http://schemas.microsoft.com/office/drawing/2014/main" id="{63AFB452-D403-49CF-93B1-7A072A3F4B1E}"/>
              </a:ext>
            </a:extLst>
          </p:cNvPr>
          <p:cNvGrpSpPr/>
          <p:nvPr/>
        </p:nvGrpSpPr>
        <p:grpSpPr>
          <a:xfrm>
            <a:off x="5880263" y="3645024"/>
            <a:ext cx="2111205" cy="276999"/>
            <a:chOff x="5845171" y="3212976"/>
            <a:chExt cx="2111205" cy="276999"/>
          </a:xfrm>
        </p:grpSpPr>
        <p:sp>
          <p:nvSpPr>
            <p:cNvPr id="11" name="Rectangle 10">
              <a:extLst>
                <a:ext uri="{FF2B5EF4-FFF2-40B4-BE49-F238E27FC236}">
                  <a16:creationId xmlns:a16="http://schemas.microsoft.com/office/drawing/2014/main" id="{5AD36984-9766-4A5C-9C16-3F59AFF70711}"/>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6C8DAAF3-00EA-49ED-A5BF-093D2A4D28DA}"/>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749120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ECD: donors with graft steatosis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Hepatic steatosis is associated with a range of post-LT</a:t>
            </a:r>
            <a:br>
              <a:rPr lang="en-GB" dirty="0"/>
            </a:br>
            <a:r>
              <a:rPr lang="en-GB" dirty="0"/>
              <a:t>complications</a:t>
            </a:r>
          </a:p>
          <a:p>
            <a:pPr lvl="1"/>
            <a:r>
              <a:rPr lang="en-GB" dirty="0"/>
              <a:t>Poor graft function in particular</a:t>
            </a:r>
          </a:p>
          <a:p>
            <a:r>
              <a:rPr lang="en-GB" dirty="0"/>
              <a:t>Steatosis is classified as mild, moderate or severe</a:t>
            </a:r>
          </a:p>
          <a:p>
            <a:pPr lvl="1"/>
            <a:r>
              <a:rPr lang="en-GB" b="1" dirty="0">
                <a:solidFill>
                  <a:srgbClr val="008000"/>
                </a:solidFill>
              </a:rPr>
              <a:t>Mild</a:t>
            </a:r>
            <a:r>
              <a:rPr lang="en-GB" dirty="0"/>
              <a:t> (10</a:t>
            </a:r>
            <a:r>
              <a:rPr lang="en-GB" dirty="0">
                <a:sym typeface="Symbol" panose="05050102010706020507" pitchFamily="18" charset="2"/>
              </a:rPr>
              <a:t>30% steatosis): suitable for transplantation</a:t>
            </a:r>
            <a:endParaRPr lang="en-GB" dirty="0"/>
          </a:p>
          <a:p>
            <a:pPr lvl="1"/>
            <a:r>
              <a:rPr lang="en-GB" b="1" dirty="0">
                <a:solidFill>
                  <a:srgbClr val="FF9900"/>
                </a:solidFill>
              </a:rPr>
              <a:t>Moderate</a:t>
            </a:r>
            <a:r>
              <a:rPr lang="en-GB" dirty="0"/>
              <a:t> (30</a:t>
            </a:r>
            <a:r>
              <a:rPr lang="en-GB" dirty="0">
                <a:sym typeface="Symbol" panose="05050102010706020507" pitchFamily="18" charset="2"/>
              </a:rPr>
              <a:t>60%): acceptable outcomes in select DR combinations</a:t>
            </a:r>
            <a:endParaRPr lang="en-GB" dirty="0"/>
          </a:p>
          <a:p>
            <a:pPr lvl="1"/>
            <a:r>
              <a:rPr lang="en-GB" b="1" dirty="0">
                <a:solidFill>
                  <a:srgbClr val="FF0000"/>
                </a:solidFill>
              </a:rPr>
              <a:t>Severe</a:t>
            </a:r>
            <a:r>
              <a:rPr lang="en-GB" dirty="0"/>
              <a:t> (&gt;60%): </a:t>
            </a:r>
            <a:r>
              <a:rPr lang="en-GB" dirty="0">
                <a:solidFill>
                  <a:srgbClr val="FF0000"/>
                </a:solidFill>
              </a:rPr>
              <a:t>unacceptable risk of graft failure</a:t>
            </a:r>
            <a:r>
              <a:rPr lang="en-GB" dirty="0"/>
              <a:t>, AKI, biliary complications and mortality</a:t>
            </a:r>
          </a:p>
        </p:txBody>
      </p:sp>
      <p:pic>
        <p:nvPicPr>
          <p:cNvPr id="6" name="Picture 5">
            <a:hlinkClick r:id="rId3" action="ppaction://hlinksldjump"/>
            <a:extLst>
              <a:ext uri="{FF2B5EF4-FFF2-40B4-BE49-F238E27FC236}">
                <a16:creationId xmlns:a16="http://schemas.microsoft.com/office/drawing/2014/main" id="{94E6188C-3929-4163-AB94-675172E6408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56E9701E-8832-4E07-8BCD-55A04F588773}"/>
              </a:ext>
            </a:extLst>
          </p:cNvPr>
          <p:cNvGraphicFramePr>
            <a:graphicFrameLocks noGrp="1"/>
          </p:cNvGraphicFramePr>
          <p:nvPr>
            <p:extLst>
              <p:ext uri="{D42A27DB-BD31-4B8C-83A1-F6EECF244321}">
                <p14:modId xmlns:p14="http://schemas.microsoft.com/office/powerpoint/2010/main" val="2615657615"/>
              </p:ext>
            </p:extLst>
          </p:nvPr>
        </p:nvGraphicFramePr>
        <p:xfrm>
          <a:off x="684213" y="4155969"/>
          <a:ext cx="7416800" cy="146304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Grafts with microsteatosis or mild macrosteatosis are considered suitable for transplantation. Livers with moderate macrovesicular steatosis may result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in acceptable outcomes in select donor-recipient combinations. </a:t>
                      </a:r>
                      <a:r>
                        <a:rPr lang="en-GB" sz="1400" b="1" dirty="0">
                          <a:solidFill>
                            <a:schemeClr val="accent1"/>
                          </a:solidFill>
                          <a:latin typeface="Arial" panose="020B0604020202020204" pitchFamily="34" charset="0"/>
                          <a:cs typeface="Arial" panose="020B0604020202020204" pitchFamily="34" charset="0"/>
                        </a:rPr>
                        <a:t>Grafts with severe macrosteatosis should not be used as they are associated with increased risks of graft loss and mortality</a:t>
                      </a:r>
                    </a:p>
                  </a:txBody>
                  <a:tcPr>
                    <a:lnL w="1270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7DCBEC"/>
                    </a:solidFill>
                  </a:tcPr>
                </a:tc>
                <a:extLst>
                  <a:ext uri="{0D108BD9-81ED-4DB2-BD59-A6C34878D82A}">
                    <a16:rowId xmlns:a16="http://schemas.microsoft.com/office/drawing/2014/main" val="3996597720"/>
                  </a:ext>
                </a:extLst>
              </a:tr>
            </a:tbl>
          </a:graphicData>
        </a:graphic>
      </p:graphicFrame>
      <p:grpSp>
        <p:nvGrpSpPr>
          <p:cNvPr id="8" name="Group 7">
            <a:extLst>
              <a:ext uri="{FF2B5EF4-FFF2-40B4-BE49-F238E27FC236}">
                <a16:creationId xmlns:a16="http://schemas.microsoft.com/office/drawing/2014/main" id="{63AFB452-D403-49CF-93B1-7A072A3F4B1E}"/>
              </a:ext>
            </a:extLst>
          </p:cNvPr>
          <p:cNvGrpSpPr/>
          <p:nvPr/>
        </p:nvGrpSpPr>
        <p:grpSpPr>
          <a:xfrm>
            <a:off x="5989187" y="4149080"/>
            <a:ext cx="2111205" cy="276999"/>
            <a:chOff x="5845171" y="3212976"/>
            <a:chExt cx="2111205" cy="276999"/>
          </a:xfrm>
        </p:grpSpPr>
        <p:sp>
          <p:nvSpPr>
            <p:cNvPr id="10" name="Rectangle 9">
              <a:extLst>
                <a:ext uri="{FF2B5EF4-FFF2-40B4-BE49-F238E27FC236}">
                  <a16:creationId xmlns:a16="http://schemas.microsoft.com/office/drawing/2014/main" id="{5AD36984-9766-4A5C-9C16-3F59AFF70711}"/>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6C8DAAF3-00EA-49ED-A5BF-093D2A4D28DA}"/>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677826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ECD: anti-HBc-positive donors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Anti-HBc-positive grafts are common in countries with endemic</a:t>
            </a:r>
            <a:br>
              <a:rPr lang="en-GB" dirty="0"/>
            </a:br>
            <a:r>
              <a:rPr lang="en-GB" dirty="0"/>
              <a:t>HBV infection</a:t>
            </a:r>
          </a:p>
          <a:p>
            <a:pPr lvl="1"/>
            <a:r>
              <a:rPr lang="en-GB" dirty="0"/>
              <a:t>Outcomes are better if transplanted into HBeAg-positive rather than</a:t>
            </a:r>
            <a:br>
              <a:rPr lang="en-GB" dirty="0"/>
            </a:br>
            <a:r>
              <a:rPr lang="en-GB" dirty="0"/>
              <a:t>HBeAg-negative individuals</a:t>
            </a:r>
          </a:p>
          <a:p>
            <a:r>
              <a:rPr lang="en-GB" dirty="0"/>
              <a:t>Viral replication may increase with post-LT immunosuppression</a:t>
            </a:r>
          </a:p>
          <a:p>
            <a:pPr lvl="1"/>
            <a:r>
              <a:rPr lang="en-GB" dirty="0"/>
              <a:t>Due to frequent occult HBV infection in the graft</a:t>
            </a:r>
          </a:p>
        </p:txBody>
      </p:sp>
      <p:pic>
        <p:nvPicPr>
          <p:cNvPr id="6" name="Picture 5">
            <a:hlinkClick r:id="rId3" action="ppaction://hlinksldjump"/>
            <a:extLst>
              <a:ext uri="{FF2B5EF4-FFF2-40B4-BE49-F238E27FC236}">
                <a16:creationId xmlns:a16="http://schemas.microsoft.com/office/drawing/2014/main" id="{94E6188C-3929-4163-AB94-675172E6408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56E9701E-8832-4E07-8BCD-55A04F588773}"/>
              </a:ext>
            </a:extLst>
          </p:cNvPr>
          <p:cNvGraphicFramePr>
            <a:graphicFrameLocks noGrp="1"/>
          </p:cNvGraphicFramePr>
          <p:nvPr>
            <p:extLst>
              <p:ext uri="{D42A27DB-BD31-4B8C-83A1-F6EECF244321}">
                <p14:modId xmlns:p14="http://schemas.microsoft.com/office/powerpoint/2010/main" val="811131432"/>
              </p:ext>
            </p:extLst>
          </p:nvPr>
        </p:nvGraphicFramePr>
        <p:xfrm>
          <a:off x="684213" y="3858651"/>
          <a:ext cx="7416800" cy="185928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Liver grafts from anti-HBc-positive donors should be preferentially directed to HBV-exposed liver transplant candidates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Prophylaxis of HBV recurrence in patients who received a liver from an </a:t>
                      </a:r>
                      <a:br>
                        <a:rPr lang="en-GB" sz="1400" b="0" dirty="0">
                          <a:solidFill>
                            <a:schemeClr val="tx1"/>
                          </a:solidFill>
                          <a:latin typeface="Arial" panose="020B0604020202020204" pitchFamily="34" charset="0"/>
                          <a:cs typeface="Arial" panose="020B0604020202020204" pitchFamily="34" charset="0"/>
                        </a:rPr>
                      </a:br>
                      <a:r>
                        <a:rPr lang="en-GB" sz="1400" b="0" dirty="0">
                          <a:solidFill>
                            <a:schemeClr val="tx1"/>
                          </a:solidFill>
                          <a:latin typeface="Arial" panose="020B0604020202020204" pitchFamily="34" charset="0"/>
                          <a:cs typeface="Arial" panose="020B0604020202020204" pitchFamily="34" charset="0"/>
                        </a:rPr>
                        <a:t>anti-HBc-positive donor should be initiated immediately after </a:t>
                      </a:r>
                      <a:r>
                        <a:rPr lang="en-GB" sz="1400" dirty="0"/>
                        <a:t>l</a:t>
                      </a:r>
                      <a:r>
                        <a:rPr lang="en-GB" sz="1400" dirty="0">
                          <a:latin typeface="Arial" panose="020B0604020202020204" pitchFamily="34" charset="0"/>
                          <a:cs typeface="Arial" panose="020B0604020202020204" pitchFamily="34" charset="0"/>
                        </a:rPr>
                        <a:t>iver transplantation</a:t>
                      </a:r>
                      <a:r>
                        <a:rPr lang="en-GB" sz="1400" b="0" dirty="0">
                          <a:solidFill>
                            <a:schemeClr val="tx1"/>
                          </a:solidFill>
                          <a:latin typeface="Arial" panose="020B0604020202020204" pitchFamily="34" charset="0"/>
                          <a:cs typeface="Arial" panose="020B0604020202020204" pitchFamily="34" charset="0"/>
                        </a:rPr>
                        <a:t> if recipients do not have anti-HBs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Lamivudine monotherapy is the most cost-effective treatment</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3"/>
                  </a:ext>
                </a:extLst>
              </a:tr>
            </a:tbl>
          </a:graphicData>
        </a:graphic>
      </p:graphicFrame>
      <p:grpSp>
        <p:nvGrpSpPr>
          <p:cNvPr id="8" name="Group 7">
            <a:extLst>
              <a:ext uri="{FF2B5EF4-FFF2-40B4-BE49-F238E27FC236}">
                <a16:creationId xmlns:a16="http://schemas.microsoft.com/office/drawing/2014/main" id="{63AFB452-D403-49CF-93B1-7A072A3F4B1E}"/>
              </a:ext>
            </a:extLst>
          </p:cNvPr>
          <p:cNvGrpSpPr/>
          <p:nvPr/>
        </p:nvGrpSpPr>
        <p:grpSpPr>
          <a:xfrm>
            <a:off x="6012160" y="3851762"/>
            <a:ext cx="2111205" cy="276999"/>
            <a:chOff x="5845171" y="3212976"/>
            <a:chExt cx="2111205" cy="276999"/>
          </a:xfrm>
        </p:grpSpPr>
        <p:sp>
          <p:nvSpPr>
            <p:cNvPr id="10" name="Rectangle 9">
              <a:extLst>
                <a:ext uri="{FF2B5EF4-FFF2-40B4-BE49-F238E27FC236}">
                  <a16:creationId xmlns:a16="http://schemas.microsoft.com/office/drawing/2014/main" id="{5AD36984-9766-4A5C-9C16-3F59AFF70711}"/>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6C8DAAF3-00EA-49ED-A5BF-093D2A4D28DA}"/>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970278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ECD: HCV-positive donors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Use of anti-HCV-positive grafts in recipients with HCV infection</a:t>
            </a:r>
            <a:br>
              <a:rPr lang="en-GB" dirty="0"/>
            </a:br>
            <a:r>
              <a:rPr lang="en-GB" dirty="0"/>
              <a:t>is commonplace and considered safe</a:t>
            </a:r>
          </a:p>
          <a:p>
            <a:pPr lvl="1"/>
            <a:r>
              <a:rPr lang="en-GB" dirty="0"/>
              <a:t>LT of HCV-positive grafts into negative recipients is avoided</a:t>
            </a:r>
          </a:p>
        </p:txBody>
      </p:sp>
      <p:pic>
        <p:nvPicPr>
          <p:cNvPr id="6" name="Picture 5">
            <a:hlinkClick r:id="rId3" action="ppaction://hlinksldjump"/>
            <a:extLst>
              <a:ext uri="{FF2B5EF4-FFF2-40B4-BE49-F238E27FC236}">
                <a16:creationId xmlns:a16="http://schemas.microsoft.com/office/drawing/2014/main" id="{94E6188C-3929-4163-AB94-675172E6408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12" name="Table 11">
            <a:extLst>
              <a:ext uri="{FF2B5EF4-FFF2-40B4-BE49-F238E27FC236}">
                <a16:creationId xmlns:a16="http://schemas.microsoft.com/office/drawing/2014/main" id="{6CCEB3E5-533A-44BD-B2C9-61FA39389B55}"/>
              </a:ext>
            </a:extLst>
          </p:cNvPr>
          <p:cNvGraphicFramePr>
            <a:graphicFrameLocks noGrp="1"/>
          </p:cNvGraphicFramePr>
          <p:nvPr>
            <p:extLst>
              <p:ext uri="{D42A27DB-BD31-4B8C-83A1-F6EECF244321}">
                <p14:modId xmlns:p14="http://schemas.microsoft.com/office/powerpoint/2010/main" val="508334064"/>
              </p:ext>
            </p:extLst>
          </p:nvPr>
        </p:nvGraphicFramePr>
        <p:xfrm>
          <a:off x="647259" y="2780928"/>
          <a:ext cx="7453754" cy="822960"/>
        </p:xfrm>
        <a:graphic>
          <a:graphicData uri="http://schemas.openxmlformats.org/drawingml/2006/table">
            <a:tbl>
              <a:tblPr firstRow="1" bandRow="1">
                <a:tableStyleId>{5C22544A-7EE6-4342-B048-85BDC9FD1C3A}</a:tableStyleId>
              </a:tblPr>
              <a:tblGrid>
                <a:gridCol w="6448753">
                  <a:extLst>
                    <a:ext uri="{9D8B030D-6E8A-4147-A177-3AD203B41FA5}">
                      <a16:colId xmlns:a16="http://schemas.microsoft.com/office/drawing/2014/main" val="20001"/>
                    </a:ext>
                  </a:extLst>
                </a:gridCol>
                <a:gridCol w="1005001">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The use of anti-HCV-positive grafts in recipients with HCV infection is generally considered safe, whereas it should be avoided in HCV-negative recipients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bl>
          </a:graphicData>
        </a:graphic>
      </p:graphicFrame>
      <p:grpSp>
        <p:nvGrpSpPr>
          <p:cNvPr id="13" name="Group 12">
            <a:extLst>
              <a:ext uri="{FF2B5EF4-FFF2-40B4-BE49-F238E27FC236}">
                <a16:creationId xmlns:a16="http://schemas.microsoft.com/office/drawing/2014/main" id="{A4530896-A245-4812-A3E4-88EF95871AE1}"/>
              </a:ext>
            </a:extLst>
          </p:cNvPr>
          <p:cNvGrpSpPr/>
          <p:nvPr/>
        </p:nvGrpSpPr>
        <p:grpSpPr>
          <a:xfrm>
            <a:off x="5980491" y="2786405"/>
            <a:ext cx="2111205" cy="276999"/>
            <a:chOff x="5845171" y="3212976"/>
            <a:chExt cx="2111205" cy="276999"/>
          </a:xfrm>
        </p:grpSpPr>
        <p:sp>
          <p:nvSpPr>
            <p:cNvPr id="14" name="Rectangle 13">
              <a:extLst>
                <a:ext uri="{FF2B5EF4-FFF2-40B4-BE49-F238E27FC236}">
                  <a16:creationId xmlns:a16="http://schemas.microsoft.com/office/drawing/2014/main" id="{6FC0C321-64B7-4A96-B76B-5AC9C455B250}"/>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5" name="TextBox 14">
              <a:extLst>
                <a:ext uri="{FF2B5EF4-FFF2-40B4-BE49-F238E27FC236}">
                  <a16:creationId xmlns:a16="http://schemas.microsoft.com/office/drawing/2014/main" id="{FD7DDC4B-4E80-474A-80B8-BD08AC6EA2C2}"/>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113562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3E23E3-F2CB-4D8B-814F-B26883432D61}"/>
              </a:ext>
            </a:extLst>
          </p:cNvPr>
          <p:cNvSpPr>
            <a:spLocks noGrp="1"/>
          </p:cNvSpPr>
          <p:nvPr>
            <p:ph type="title"/>
          </p:nvPr>
        </p:nvSpPr>
        <p:spPr/>
        <p:txBody>
          <a:bodyPr>
            <a:normAutofit/>
          </a:bodyPr>
          <a:lstStyle/>
          <a:p>
            <a:r>
              <a:rPr lang="en-GB" dirty="0"/>
              <a:t>Liver transplantation</a:t>
            </a:r>
          </a:p>
        </p:txBody>
      </p:sp>
      <p:sp>
        <p:nvSpPr>
          <p:cNvPr id="6" name="Text Placeholder 5">
            <a:extLst>
              <a:ext uri="{FF2B5EF4-FFF2-40B4-BE49-F238E27FC236}">
                <a16:creationId xmlns:a16="http://schemas.microsoft.com/office/drawing/2014/main" id="{29C68D60-9839-4710-ABEC-FB87ADA43082}"/>
              </a:ext>
            </a:extLst>
          </p:cNvPr>
          <p:cNvSpPr>
            <a:spLocks noGrp="1"/>
          </p:cNvSpPr>
          <p:nvPr>
            <p:ph type="body" sz="quarter" idx="10"/>
          </p:nvPr>
        </p:nvSpPr>
        <p:spPr/>
        <p:txBody>
          <a:bodyPr/>
          <a:lstStyle/>
          <a:p>
            <a:r>
              <a:rPr lang="en-GB" dirty="0"/>
              <a:t>EASL CPG LT. J Hepatol 2016;64:433–85</a:t>
            </a:r>
          </a:p>
        </p:txBody>
      </p:sp>
      <p:sp>
        <p:nvSpPr>
          <p:cNvPr id="8" name="Content Placeholder 7">
            <a:extLst>
              <a:ext uri="{FF2B5EF4-FFF2-40B4-BE49-F238E27FC236}">
                <a16:creationId xmlns:a16="http://schemas.microsoft.com/office/drawing/2014/main" id="{86E82600-9F97-4FB3-BC39-848BC292AFB7}"/>
              </a:ext>
            </a:extLst>
          </p:cNvPr>
          <p:cNvSpPr>
            <a:spLocks noGrp="1"/>
          </p:cNvSpPr>
          <p:nvPr>
            <p:ph sz="half" idx="1"/>
          </p:nvPr>
        </p:nvSpPr>
        <p:spPr/>
        <p:txBody>
          <a:bodyPr>
            <a:normAutofit/>
          </a:bodyPr>
          <a:lstStyle/>
          <a:p>
            <a:r>
              <a:rPr lang="en-GB" dirty="0"/>
              <a:t>To overcome a shortage of grafts, alternative strategies need to be</a:t>
            </a:r>
            <a:br>
              <a:rPr lang="en-GB" dirty="0"/>
            </a:br>
            <a:r>
              <a:rPr lang="en-GB" dirty="0"/>
              <a:t>developed</a:t>
            </a:r>
          </a:p>
          <a:p>
            <a:pPr lvl="1"/>
            <a:r>
              <a:rPr lang="en-GB" dirty="0"/>
              <a:t>Europe and USA: most common LT is ‘conventional’ or ‘standard’:</a:t>
            </a:r>
            <a:br>
              <a:rPr lang="en-GB" dirty="0"/>
            </a:br>
            <a:r>
              <a:rPr lang="en-GB" b="1" dirty="0"/>
              <a:t>Whole liver grafts</a:t>
            </a:r>
          </a:p>
          <a:p>
            <a:pPr lvl="1"/>
            <a:r>
              <a:rPr lang="en-GB" dirty="0"/>
              <a:t>Asia: </a:t>
            </a:r>
            <a:r>
              <a:rPr lang="en-GB" b="1" dirty="0"/>
              <a:t>partial grafts</a:t>
            </a:r>
            <a:r>
              <a:rPr lang="en-GB" dirty="0"/>
              <a:t> from living donors</a:t>
            </a:r>
          </a:p>
          <a:p>
            <a:pPr lvl="1"/>
            <a:endParaRPr lang="en-GB" dirty="0"/>
          </a:p>
          <a:p>
            <a:r>
              <a:rPr lang="en-GB" dirty="0"/>
              <a:t>Whole liver grafts</a:t>
            </a:r>
          </a:p>
          <a:p>
            <a:pPr lvl="1"/>
            <a:r>
              <a:rPr lang="en-GB" dirty="0"/>
              <a:t>Techniques differ depending on whether recipient IVC is preserved</a:t>
            </a:r>
          </a:p>
          <a:p>
            <a:pPr lvl="1"/>
            <a:endParaRPr lang="en-GB" dirty="0"/>
          </a:p>
          <a:p>
            <a:r>
              <a:rPr lang="en-GB" dirty="0"/>
              <a:t>Partial graft transplants</a:t>
            </a:r>
          </a:p>
          <a:p>
            <a:pPr lvl="1"/>
            <a:r>
              <a:rPr lang="en-GB" dirty="0"/>
              <a:t>Auxiliary LT</a:t>
            </a:r>
          </a:p>
          <a:p>
            <a:pPr lvl="1"/>
            <a:r>
              <a:rPr lang="en-GB" dirty="0"/>
              <a:t>Split LT</a:t>
            </a:r>
          </a:p>
          <a:p>
            <a:pPr lvl="1"/>
            <a:r>
              <a:rPr lang="en-GB" dirty="0"/>
              <a:t>Living donor LT</a:t>
            </a:r>
          </a:p>
        </p:txBody>
      </p:sp>
      <p:pic>
        <p:nvPicPr>
          <p:cNvPr id="13" name="Picture 12">
            <a:hlinkClick r:id="rId3" action="ppaction://hlinksldjump"/>
            <a:extLst>
              <a:ext uri="{FF2B5EF4-FFF2-40B4-BE49-F238E27FC236}">
                <a16:creationId xmlns:a16="http://schemas.microsoft.com/office/drawing/2014/main" id="{1E7CA1DD-D74B-40C5-9BD2-0AD8C54600A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spTree>
    <p:extLst>
      <p:ext uri="{BB962C8B-B14F-4D97-AF65-F5344CB8AC3E}">
        <p14:creationId xmlns:p14="http://schemas.microsoft.com/office/powerpoint/2010/main" val="1488697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6E82600-9F97-4FB3-BC39-848BC292AFB7}"/>
              </a:ext>
            </a:extLst>
          </p:cNvPr>
          <p:cNvSpPr>
            <a:spLocks noGrp="1"/>
          </p:cNvSpPr>
          <p:nvPr>
            <p:ph sz="half" idx="1"/>
          </p:nvPr>
        </p:nvSpPr>
        <p:spPr>
          <a:xfrm>
            <a:off x="319314" y="1340769"/>
            <a:ext cx="4324694" cy="4622400"/>
          </a:xfrm>
        </p:spPr>
        <p:txBody>
          <a:bodyPr>
            <a:noAutofit/>
          </a:bodyPr>
          <a:lstStyle/>
          <a:p>
            <a:r>
              <a:rPr lang="en-GB" dirty="0"/>
              <a:t>Most widely used in Europe</a:t>
            </a:r>
          </a:p>
          <a:p>
            <a:r>
              <a:rPr lang="en-GB" dirty="0"/>
              <a:t>Preserves recipient’s IVC</a:t>
            </a:r>
          </a:p>
          <a:p>
            <a:r>
              <a:rPr lang="en-GB" dirty="0"/>
              <a:t>Technique involves</a:t>
            </a:r>
          </a:p>
          <a:p>
            <a:pPr lvl="1"/>
            <a:r>
              <a:rPr lang="en-GB" dirty="0"/>
              <a:t>Anastomosis</a:t>
            </a:r>
          </a:p>
          <a:p>
            <a:pPr lvl="2"/>
            <a:r>
              <a:rPr lang="en-GB" dirty="0"/>
              <a:t>Donor’s suprahepatic IVC to recipient’s three hepatic veins</a:t>
            </a:r>
          </a:p>
          <a:p>
            <a:pPr lvl="1"/>
            <a:r>
              <a:rPr lang="en-GB" dirty="0"/>
              <a:t>Reconstruction</a:t>
            </a:r>
          </a:p>
          <a:p>
            <a:pPr lvl="2"/>
            <a:r>
              <a:rPr lang="en-GB" dirty="0"/>
              <a:t>Portal vein, hepatic artery and biliary tree</a:t>
            </a:r>
          </a:p>
        </p:txBody>
      </p:sp>
      <p:sp>
        <p:nvSpPr>
          <p:cNvPr id="4" name="Title 3">
            <a:extLst>
              <a:ext uri="{FF2B5EF4-FFF2-40B4-BE49-F238E27FC236}">
                <a16:creationId xmlns:a16="http://schemas.microsoft.com/office/drawing/2014/main" id="{E83E23E3-F2CB-4D8B-814F-B26883432D61}"/>
              </a:ext>
            </a:extLst>
          </p:cNvPr>
          <p:cNvSpPr>
            <a:spLocks noGrp="1"/>
          </p:cNvSpPr>
          <p:nvPr>
            <p:ph type="title"/>
          </p:nvPr>
        </p:nvSpPr>
        <p:spPr/>
        <p:txBody>
          <a:bodyPr>
            <a:normAutofit/>
          </a:bodyPr>
          <a:lstStyle/>
          <a:p>
            <a:r>
              <a:rPr lang="en-GB" dirty="0"/>
              <a:t>Liver transplantation: piggyback technique</a:t>
            </a:r>
          </a:p>
        </p:txBody>
      </p:sp>
      <p:sp>
        <p:nvSpPr>
          <p:cNvPr id="6" name="Text Placeholder 5">
            <a:extLst>
              <a:ext uri="{FF2B5EF4-FFF2-40B4-BE49-F238E27FC236}">
                <a16:creationId xmlns:a16="http://schemas.microsoft.com/office/drawing/2014/main" id="{29C68D60-9839-4710-ABEC-FB87ADA43082}"/>
              </a:ext>
            </a:extLst>
          </p:cNvPr>
          <p:cNvSpPr>
            <a:spLocks noGrp="1"/>
          </p:cNvSpPr>
          <p:nvPr>
            <p:ph type="body" sz="quarter" idx="10"/>
          </p:nvPr>
        </p:nvSpPr>
        <p:spPr/>
        <p:txBody>
          <a:bodyPr/>
          <a:lstStyle/>
          <a:p>
            <a:r>
              <a:rPr lang="en-GB" dirty="0"/>
              <a:t>EASL CPG LT. J Hepatol 2016;64:433–85</a:t>
            </a:r>
          </a:p>
        </p:txBody>
      </p:sp>
      <p:sp>
        <p:nvSpPr>
          <p:cNvPr id="11" name="TextBox 10">
            <a:extLst>
              <a:ext uri="{FF2B5EF4-FFF2-40B4-BE49-F238E27FC236}">
                <a16:creationId xmlns:a16="http://schemas.microsoft.com/office/drawing/2014/main" id="{CFA55062-30D1-459C-977E-3264142DB1E6}"/>
              </a:ext>
            </a:extLst>
          </p:cNvPr>
          <p:cNvSpPr txBox="1"/>
          <p:nvPr/>
        </p:nvSpPr>
        <p:spPr>
          <a:xfrm>
            <a:off x="4817256" y="1269792"/>
            <a:ext cx="3925696" cy="523220"/>
          </a:xfrm>
          <a:prstGeom prst="rect">
            <a:avLst/>
          </a:prstGeom>
          <a:noFill/>
        </p:spPr>
        <p:txBody>
          <a:bodyPr wrap="square" rtlCol="0">
            <a:spAutoFit/>
          </a:bodyPr>
          <a:lstStyle/>
          <a:p>
            <a:pPr algn="ctr"/>
            <a:r>
              <a:rPr lang="en-GB" sz="1400" b="1" dirty="0"/>
              <a:t>Liver transplantation with </a:t>
            </a:r>
            <a:br>
              <a:rPr lang="en-GB" sz="1400" b="1" dirty="0"/>
            </a:br>
            <a:r>
              <a:rPr lang="en-GB" sz="1400" b="1" dirty="0"/>
              <a:t>piggy-back technique</a:t>
            </a:r>
          </a:p>
        </p:txBody>
      </p:sp>
      <p:pic>
        <p:nvPicPr>
          <p:cNvPr id="12" name="Content Placeholder 9">
            <a:extLst>
              <a:ext uri="{FF2B5EF4-FFF2-40B4-BE49-F238E27FC236}">
                <a16:creationId xmlns:a16="http://schemas.microsoft.com/office/drawing/2014/main" id="{9A90F725-FF29-4B65-B3E2-DFB74963F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916832"/>
            <a:ext cx="3354460" cy="4131889"/>
          </a:xfrm>
          <a:prstGeom prst="rect">
            <a:avLst/>
          </a:prstGeom>
        </p:spPr>
      </p:pic>
      <p:pic>
        <p:nvPicPr>
          <p:cNvPr id="13" name="Picture 12">
            <a:hlinkClick r:id="rId4" action="ppaction://hlinksldjump"/>
            <a:extLst>
              <a:ext uri="{FF2B5EF4-FFF2-40B4-BE49-F238E27FC236}">
                <a16:creationId xmlns:a16="http://schemas.microsoft.com/office/drawing/2014/main" id="{1E7CA1DD-D74B-40C5-9BD2-0AD8C54600A6}"/>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sp>
        <p:nvSpPr>
          <p:cNvPr id="2" name="TextBox 1"/>
          <p:cNvSpPr txBox="1"/>
          <p:nvPr/>
        </p:nvSpPr>
        <p:spPr>
          <a:xfrm>
            <a:off x="5917839" y="2222396"/>
            <a:ext cx="441146" cy="276999"/>
          </a:xfrm>
          <a:prstGeom prst="rect">
            <a:avLst/>
          </a:prstGeom>
          <a:solidFill>
            <a:schemeClr val="bg1"/>
          </a:solidFill>
        </p:spPr>
        <p:txBody>
          <a:bodyPr wrap="none" rtlCol="0">
            <a:spAutoFit/>
          </a:bodyPr>
          <a:lstStyle/>
          <a:p>
            <a:r>
              <a:rPr lang="en-GB" sz="1200" dirty="0"/>
              <a:t>IVC</a:t>
            </a:r>
          </a:p>
        </p:txBody>
      </p:sp>
    </p:spTree>
    <p:extLst>
      <p:ext uri="{BB962C8B-B14F-4D97-AF65-F5344CB8AC3E}">
        <p14:creationId xmlns:p14="http://schemas.microsoft.com/office/powerpoint/2010/main" val="2166358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A470E-DA2D-42FE-99ED-0CA28E2AB798}"/>
              </a:ext>
            </a:extLst>
          </p:cNvPr>
          <p:cNvSpPr>
            <a:spLocks noGrp="1"/>
          </p:cNvSpPr>
          <p:nvPr>
            <p:ph type="title"/>
          </p:nvPr>
        </p:nvSpPr>
        <p:spPr/>
        <p:txBody>
          <a:bodyPr>
            <a:normAutofit/>
          </a:bodyPr>
          <a:lstStyle/>
          <a:p>
            <a:r>
              <a:rPr lang="en-GB" dirty="0"/>
              <a:t>Partial graft transplant: auxiliary LT</a:t>
            </a:r>
          </a:p>
        </p:txBody>
      </p:sp>
      <p:sp>
        <p:nvSpPr>
          <p:cNvPr id="8" name="Text Placeholder 7">
            <a:extLst>
              <a:ext uri="{FF2B5EF4-FFF2-40B4-BE49-F238E27FC236}">
                <a16:creationId xmlns:a16="http://schemas.microsoft.com/office/drawing/2014/main" id="{157BC36C-98B5-4D50-B204-7A058A758FA5}"/>
              </a:ext>
            </a:extLst>
          </p:cNvPr>
          <p:cNvSpPr>
            <a:spLocks noGrp="1"/>
          </p:cNvSpPr>
          <p:nvPr>
            <p:ph type="body" sz="quarter" idx="10"/>
          </p:nvPr>
        </p:nvSpPr>
        <p:spPr/>
        <p:txBody>
          <a:bodyPr/>
          <a:lstStyle/>
          <a:p>
            <a:r>
              <a:rPr lang="en-GB" dirty="0"/>
              <a:t>EASL CPG LT. J Hepatol 2016;64:433–85</a:t>
            </a:r>
          </a:p>
        </p:txBody>
      </p:sp>
      <p:sp>
        <p:nvSpPr>
          <p:cNvPr id="4" name="Content Placeholder 3">
            <a:extLst>
              <a:ext uri="{FF2B5EF4-FFF2-40B4-BE49-F238E27FC236}">
                <a16:creationId xmlns:a16="http://schemas.microsoft.com/office/drawing/2014/main" id="{F0FD5B3A-7950-4152-B654-94A244497DBD}"/>
              </a:ext>
            </a:extLst>
          </p:cNvPr>
          <p:cNvSpPr>
            <a:spLocks noGrp="1"/>
          </p:cNvSpPr>
          <p:nvPr>
            <p:ph sz="half" idx="1"/>
          </p:nvPr>
        </p:nvSpPr>
        <p:spPr/>
        <p:txBody>
          <a:bodyPr/>
          <a:lstStyle/>
          <a:p>
            <a:r>
              <a:rPr lang="en-GB" dirty="0"/>
              <a:t>Auxiliary LT may be performed orthotopically or heterotopically and provides an alternative in two situations:</a:t>
            </a:r>
          </a:p>
          <a:p>
            <a:pPr lvl="1"/>
            <a:r>
              <a:rPr lang="en-GB" dirty="0"/>
              <a:t>Patients with ALF</a:t>
            </a:r>
          </a:p>
          <a:p>
            <a:pPr lvl="2"/>
            <a:r>
              <a:rPr lang="en-GB" dirty="0"/>
              <a:t>Provide support to patient’s diseased liver while it recovers</a:t>
            </a:r>
          </a:p>
          <a:p>
            <a:pPr lvl="2"/>
            <a:r>
              <a:rPr lang="en-GB" dirty="0"/>
              <a:t>When native liver functions normally, graft is removed and immunosuppression is withdrawn</a:t>
            </a:r>
          </a:p>
          <a:p>
            <a:pPr lvl="1"/>
            <a:r>
              <a:rPr lang="en-GB" dirty="0"/>
              <a:t>Patients with functional congenital or metabolic disorders affecting a normal liver</a:t>
            </a:r>
          </a:p>
          <a:p>
            <a:pPr lvl="2"/>
            <a:r>
              <a:rPr lang="en-GB" dirty="0"/>
              <a:t>Allows correction of the metabolic disorder while avoiding a full LT</a:t>
            </a:r>
          </a:p>
          <a:p>
            <a:r>
              <a:rPr lang="en-GB" dirty="0"/>
              <a:t>Poorer outcomes are obtained in Budd–Chiari syndrome and </a:t>
            </a:r>
            <a:br>
              <a:rPr lang="en-GB" dirty="0"/>
            </a:br>
            <a:r>
              <a:rPr lang="en-GB" dirty="0"/>
              <a:t>Wilson disease</a:t>
            </a:r>
          </a:p>
          <a:p>
            <a:r>
              <a:rPr lang="en-GB" dirty="0"/>
              <a:t>Acute hepatitis B is a controversial indication</a:t>
            </a:r>
          </a:p>
          <a:p>
            <a:pPr lvl="1"/>
            <a:r>
              <a:rPr lang="en-GB" dirty="0"/>
              <a:t>Risk of graft reinfection</a:t>
            </a:r>
          </a:p>
        </p:txBody>
      </p:sp>
      <p:pic>
        <p:nvPicPr>
          <p:cNvPr id="6" name="Picture 5">
            <a:hlinkClick r:id="rId3" action="ppaction://hlinksldjump"/>
            <a:extLst>
              <a:ext uri="{FF2B5EF4-FFF2-40B4-BE49-F238E27FC236}">
                <a16:creationId xmlns:a16="http://schemas.microsoft.com/office/drawing/2014/main" id="{FE1A8890-2805-48E2-B003-2D77C1B30EF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spTree>
    <p:extLst>
      <p:ext uri="{BB962C8B-B14F-4D97-AF65-F5344CB8AC3E}">
        <p14:creationId xmlns:p14="http://schemas.microsoft.com/office/powerpoint/2010/main" val="2104554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713072F-EC87-4970-AE7C-74AD8DC5B31F}"/>
              </a:ext>
            </a:extLst>
          </p:cNvPr>
          <p:cNvSpPr>
            <a:spLocks noGrp="1"/>
          </p:cNvSpPr>
          <p:nvPr>
            <p:ph sz="half" idx="1"/>
          </p:nvPr>
        </p:nvSpPr>
        <p:spPr>
          <a:xfrm>
            <a:off x="319314" y="1340769"/>
            <a:ext cx="4252686" cy="4622400"/>
          </a:xfrm>
        </p:spPr>
        <p:txBody>
          <a:bodyPr>
            <a:normAutofit/>
          </a:bodyPr>
          <a:lstStyle/>
          <a:p>
            <a:r>
              <a:rPr lang="en-GB" dirty="0"/>
              <a:t>Involves dividing the donor liver into two parts:</a:t>
            </a:r>
          </a:p>
          <a:p>
            <a:pPr lvl="1"/>
            <a:r>
              <a:rPr lang="en-GB" dirty="0"/>
              <a:t>Adult</a:t>
            </a:r>
            <a:r>
              <a:rPr lang="en-GB" dirty="0">
                <a:sym typeface="Symbol" panose="05050102010706020507" pitchFamily="18" charset="2"/>
              </a:rPr>
              <a:t>–child</a:t>
            </a:r>
          </a:p>
          <a:p>
            <a:pPr lvl="2"/>
            <a:r>
              <a:rPr lang="en-GB" dirty="0"/>
              <a:t>Liver divided into</a:t>
            </a:r>
          </a:p>
          <a:p>
            <a:pPr lvl="3"/>
            <a:r>
              <a:rPr lang="en-GB" dirty="0"/>
              <a:t>Right lobe that includes segment IV</a:t>
            </a:r>
          </a:p>
          <a:p>
            <a:pPr lvl="3"/>
            <a:r>
              <a:rPr lang="en-GB" dirty="0"/>
              <a:t>Partial left graft that includes segments II and III </a:t>
            </a:r>
          </a:p>
          <a:p>
            <a:pPr lvl="1"/>
            <a:r>
              <a:rPr lang="en-GB" dirty="0"/>
              <a:t>Adult</a:t>
            </a:r>
            <a:r>
              <a:rPr lang="en-GB" dirty="0">
                <a:sym typeface="Symbol" panose="05050102010706020507" pitchFamily="18" charset="2"/>
              </a:rPr>
              <a:t>–adult</a:t>
            </a:r>
          </a:p>
          <a:p>
            <a:pPr lvl="2"/>
            <a:r>
              <a:rPr lang="en-GB" dirty="0">
                <a:sym typeface="Symbol" panose="05050102010706020507" pitchFamily="18" charset="2"/>
              </a:rPr>
              <a:t>Liver divided into</a:t>
            </a:r>
          </a:p>
          <a:p>
            <a:pPr lvl="3"/>
            <a:r>
              <a:rPr lang="en-GB" dirty="0"/>
              <a:t>Right lobe (segments V to VIII)</a:t>
            </a:r>
          </a:p>
          <a:p>
            <a:pPr lvl="3"/>
            <a:r>
              <a:rPr lang="en-GB" dirty="0"/>
              <a:t>Left lobe (segments I to IV)</a:t>
            </a:r>
          </a:p>
          <a:p>
            <a:endParaRPr lang="en-GB" dirty="0"/>
          </a:p>
        </p:txBody>
      </p:sp>
      <p:pic>
        <p:nvPicPr>
          <p:cNvPr id="8" name="Content Placeholder 7">
            <a:extLst>
              <a:ext uri="{FF2B5EF4-FFF2-40B4-BE49-F238E27FC236}">
                <a16:creationId xmlns:a16="http://schemas.microsoft.com/office/drawing/2014/main" id="{935FCE5C-5662-46F6-B023-ED42F086AF4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88024" y="2265057"/>
            <a:ext cx="4179888" cy="3096547"/>
          </a:xfrm>
          <a:prstGeom prst="rect">
            <a:avLst/>
          </a:prstGeom>
        </p:spPr>
      </p:pic>
      <p:sp>
        <p:nvSpPr>
          <p:cNvPr id="2" name="Title 1">
            <a:extLst>
              <a:ext uri="{FF2B5EF4-FFF2-40B4-BE49-F238E27FC236}">
                <a16:creationId xmlns:a16="http://schemas.microsoft.com/office/drawing/2014/main" id="{DA823FDC-CB1F-48CC-9246-66EDE8122410}"/>
              </a:ext>
            </a:extLst>
          </p:cNvPr>
          <p:cNvSpPr>
            <a:spLocks noGrp="1"/>
          </p:cNvSpPr>
          <p:nvPr>
            <p:ph type="title"/>
          </p:nvPr>
        </p:nvSpPr>
        <p:spPr/>
        <p:txBody>
          <a:bodyPr>
            <a:normAutofit/>
          </a:bodyPr>
          <a:lstStyle/>
          <a:p>
            <a:r>
              <a:rPr lang="en-GB" dirty="0"/>
              <a:t>Partial graft transplant: split LT</a:t>
            </a:r>
          </a:p>
        </p:txBody>
      </p:sp>
      <p:sp>
        <p:nvSpPr>
          <p:cNvPr id="3" name="Text Placeholder 2">
            <a:extLst>
              <a:ext uri="{FF2B5EF4-FFF2-40B4-BE49-F238E27FC236}">
                <a16:creationId xmlns:a16="http://schemas.microsoft.com/office/drawing/2014/main" id="{025FB507-2AF3-4097-8922-C1D87609F8C8}"/>
              </a:ext>
            </a:extLst>
          </p:cNvPr>
          <p:cNvSpPr>
            <a:spLocks noGrp="1"/>
          </p:cNvSpPr>
          <p:nvPr>
            <p:ph type="body" sz="quarter" idx="10"/>
          </p:nvPr>
        </p:nvSpPr>
        <p:spPr/>
        <p:txBody>
          <a:bodyPr/>
          <a:lstStyle/>
          <a:p>
            <a:r>
              <a:rPr lang="en-GB" dirty="0"/>
              <a:t>EASL CPG LT. J Hepatol 2016;64:433–85</a:t>
            </a:r>
          </a:p>
        </p:txBody>
      </p:sp>
      <p:sp>
        <p:nvSpPr>
          <p:cNvPr id="9" name="TextBox 8">
            <a:extLst>
              <a:ext uri="{FF2B5EF4-FFF2-40B4-BE49-F238E27FC236}">
                <a16:creationId xmlns:a16="http://schemas.microsoft.com/office/drawing/2014/main" id="{7F8C1D26-EFED-42D2-825B-BCF34210CA86}"/>
              </a:ext>
            </a:extLst>
          </p:cNvPr>
          <p:cNvSpPr txBox="1"/>
          <p:nvPr/>
        </p:nvSpPr>
        <p:spPr>
          <a:xfrm>
            <a:off x="4887949" y="1340769"/>
            <a:ext cx="3744416" cy="584775"/>
          </a:xfrm>
          <a:prstGeom prst="rect">
            <a:avLst/>
          </a:prstGeom>
          <a:noFill/>
        </p:spPr>
        <p:txBody>
          <a:bodyPr wrap="square" rtlCol="0">
            <a:spAutoFit/>
          </a:bodyPr>
          <a:lstStyle/>
          <a:p>
            <a:pPr algn="ctr"/>
            <a:r>
              <a:rPr lang="en-GB" sz="1600" b="1" dirty="0"/>
              <a:t>Split liver transplantation: </a:t>
            </a:r>
            <a:br>
              <a:rPr lang="en-GB" sz="1600" b="1" dirty="0"/>
            </a:br>
            <a:r>
              <a:rPr lang="en-GB" sz="1600" b="1" dirty="0"/>
              <a:t>adult and child as recipients</a:t>
            </a:r>
          </a:p>
        </p:txBody>
      </p:sp>
      <p:pic>
        <p:nvPicPr>
          <p:cNvPr id="10" name="Picture 9">
            <a:hlinkClick r:id="rId4" action="ppaction://hlinksldjump"/>
            <a:extLst>
              <a:ext uri="{FF2B5EF4-FFF2-40B4-BE49-F238E27FC236}">
                <a16:creationId xmlns:a16="http://schemas.microsoft.com/office/drawing/2014/main" id="{92CD6703-4E28-44DD-A35D-E4825260E1E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spTree>
    <p:extLst>
      <p:ext uri="{BB962C8B-B14F-4D97-AF65-F5344CB8AC3E}">
        <p14:creationId xmlns:p14="http://schemas.microsoft.com/office/powerpoint/2010/main" val="2083713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AC4F8B-8D95-4AA5-8043-7F7BAE48B2F8}"/>
              </a:ext>
            </a:extLst>
          </p:cNvPr>
          <p:cNvSpPr>
            <a:spLocks noGrp="1"/>
          </p:cNvSpPr>
          <p:nvPr>
            <p:ph sz="half" idx="1"/>
          </p:nvPr>
        </p:nvSpPr>
        <p:spPr>
          <a:xfrm>
            <a:off x="319314" y="1340769"/>
            <a:ext cx="4325772" cy="4622400"/>
          </a:xfrm>
        </p:spPr>
        <p:txBody>
          <a:bodyPr>
            <a:normAutofit/>
          </a:bodyPr>
          <a:lstStyle/>
          <a:p>
            <a:r>
              <a:rPr lang="en-GB" dirty="0"/>
              <a:t>In children</a:t>
            </a:r>
          </a:p>
          <a:p>
            <a:pPr lvl="1"/>
            <a:r>
              <a:rPr lang="en-GB" dirty="0"/>
              <a:t>Segments II and III of an adult donor liver are transplanted</a:t>
            </a:r>
          </a:p>
          <a:p>
            <a:pPr lvl="2"/>
            <a:r>
              <a:rPr lang="en-GB" dirty="0"/>
              <a:t>Limited use in Europe</a:t>
            </a:r>
          </a:p>
          <a:p>
            <a:pPr lvl="2"/>
            <a:r>
              <a:rPr lang="en-GB" dirty="0"/>
              <a:t>More widely used in Asia</a:t>
            </a:r>
          </a:p>
          <a:p>
            <a:r>
              <a:rPr lang="en-GB" dirty="0"/>
              <a:t>In adults</a:t>
            </a:r>
          </a:p>
          <a:p>
            <a:pPr lvl="1"/>
            <a:r>
              <a:rPr lang="en-GB" dirty="0"/>
              <a:t>Living donation generally uses donor’s right liver lobe</a:t>
            </a:r>
          </a:p>
          <a:p>
            <a:pPr lvl="2"/>
            <a:r>
              <a:rPr lang="en-GB" dirty="0"/>
              <a:t>Segments V to VIII</a:t>
            </a:r>
          </a:p>
          <a:p>
            <a:endParaRPr lang="en-GB" dirty="0"/>
          </a:p>
          <a:p>
            <a:r>
              <a:rPr lang="en-GB" dirty="0"/>
              <a:t>Technically difficult</a:t>
            </a:r>
          </a:p>
          <a:p>
            <a:pPr lvl="1"/>
            <a:r>
              <a:rPr lang="en-GB" dirty="0"/>
              <a:t>Recipient outcomes are good</a:t>
            </a:r>
          </a:p>
          <a:p>
            <a:pPr lvl="1"/>
            <a:r>
              <a:rPr lang="en-GB" dirty="0"/>
              <a:t>Significant donor morbidity</a:t>
            </a:r>
          </a:p>
          <a:p>
            <a:pPr lvl="2"/>
            <a:r>
              <a:rPr lang="en-GB" dirty="0"/>
              <a:t>Estimated mortality rate ~0.18%</a:t>
            </a:r>
          </a:p>
        </p:txBody>
      </p:sp>
      <p:sp>
        <p:nvSpPr>
          <p:cNvPr id="3" name="Content Placeholder 2">
            <a:extLst>
              <a:ext uri="{FF2B5EF4-FFF2-40B4-BE49-F238E27FC236}">
                <a16:creationId xmlns:a16="http://schemas.microsoft.com/office/drawing/2014/main" id="{5D1E12E7-1FF4-42C8-A521-68D6114263CF}"/>
              </a:ext>
            </a:extLst>
          </p:cNvPr>
          <p:cNvSpPr>
            <a:spLocks noGrp="1"/>
          </p:cNvSpPr>
          <p:nvPr>
            <p:ph sz="half" idx="2"/>
          </p:nvPr>
        </p:nvSpPr>
        <p:spPr/>
        <p:txBody>
          <a:bodyPr>
            <a:normAutofit/>
          </a:bodyPr>
          <a:lstStyle/>
          <a:p>
            <a:pPr marL="0" indent="0" algn="ctr">
              <a:buNone/>
            </a:pPr>
            <a:r>
              <a:rPr lang="en-GB" sz="1600" b="1" dirty="0"/>
              <a:t>Adult living donor transplantation</a:t>
            </a:r>
          </a:p>
          <a:p>
            <a:pPr marL="0" indent="0" algn="ctr">
              <a:buNone/>
            </a:pPr>
            <a:endParaRPr lang="en-GB" sz="1400" b="1" dirty="0"/>
          </a:p>
        </p:txBody>
      </p:sp>
      <p:sp>
        <p:nvSpPr>
          <p:cNvPr id="4" name="Title 3">
            <a:extLst>
              <a:ext uri="{FF2B5EF4-FFF2-40B4-BE49-F238E27FC236}">
                <a16:creationId xmlns:a16="http://schemas.microsoft.com/office/drawing/2014/main" id="{99E44E1D-9632-4A1A-9D69-09DD936BBC87}"/>
              </a:ext>
            </a:extLst>
          </p:cNvPr>
          <p:cNvSpPr>
            <a:spLocks noGrp="1"/>
          </p:cNvSpPr>
          <p:nvPr>
            <p:ph type="title"/>
          </p:nvPr>
        </p:nvSpPr>
        <p:spPr/>
        <p:txBody>
          <a:bodyPr>
            <a:normAutofit/>
          </a:bodyPr>
          <a:lstStyle/>
          <a:p>
            <a:r>
              <a:rPr lang="en-GB" dirty="0"/>
              <a:t>Partial graft transplant: living donor LT</a:t>
            </a:r>
          </a:p>
        </p:txBody>
      </p:sp>
      <p:sp>
        <p:nvSpPr>
          <p:cNvPr id="6" name="Text Placeholder 5">
            <a:extLst>
              <a:ext uri="{FF2B5EF4-FFF2-40B4-BE49-F238E27FC236}">
                <a16:creationId xmlns:a16="http://schemas.microsoft.com/office/drawing/2014/main" id="{B4282053-2F98-4521-AEB8-11D2544CE9CA}"/>
              </a:ext>
            </a:extLst>
          </p:cNvPr>
          <p:cNvSpPr>
            <a:spLocks noGrp="1"/>
          </p:cNvSpPr>
          <p:nvPr>
            <p:ph type="body" sz="quarter" idx="10"/>
          </p:nvPr>
        </p:nvSpPr>
        <p:spPr/>
        <p:txBody>
          <a:bodyPr/>
          <a:lstStyle/>
          <a:p>
            <a:r>
              <a:rPr lang="en-GB" dirty="0"/>
              <a:t>EASL CPG LT. J Hepatol 2016;64:433–85</a:t>
            </a:r>
          </a:p>
        </p:txBody>
      </p:sp>
      <p:pic>
        <p:nvPicPr>
          <p:cNvPr id="7" name="Picture 6">
            <a:extLst>
              <a:ext uri="{FF2B5EF4-FFF2-40B4-BE49-F238E27FC236}">
                <a16:creationId xmlns:a16="http://schemas.microsoft.com/office/drawing/2014/main" id="{8AFFF33B-BF1B-4908-A5AD-3CB3C8BA7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859" y="1988840"/>
            <a:ext cx="4241093" cy="3641808"/>
          </a:xfrm>
          <a:prstGeom prst="rect">
            <a:avLst/>
          </a:prstGeom>
        </p:spPr>
      </p:pic>
      <p:pic>
        <p:nvPicPr>
          <p:cNvPr id="8" name="Picture 7">
            <a:hlinkClick r:id="rId4" action="ppaction://hlinksldjump"/>
            <a:extLst>
              <a:ext uri="{FF2B5EF4-FFF2-40B4-BE49-F238E27FC236}">
                <a16:creationId xmlns:a16="http://schemas.microsoft.com/office/drawing/2014/main" id="{54698DBA-13CB-46CF-BFBD-83DCCB8C55F9}"/>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spTree>
    <p:extLst>
      <p:ext uri="{BB962C8B-B14F-4D97-AF65-F5344CB8AC3E}">
        <p14:creationId xmlns:p14="http://schemas.microsoft.com/office/powerpoint/2010/main" val="3041709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ADCC989-9C8D-4EFB-AD00-1D9B00CDE730}"/>
              </a:ext>
            </a:extLst>
          </p:cNvPr>
          <p:cNvSpPr>
            <a:spLocks noGrp="1"/>
          </p:cNvSpPr>
          <p:nvPr>
            <p:ph sz="half" idx="1"/>
          </p:nvPr>
        </p:nvSpPr>
        <p:spPr>
          <a:xfrm>
            <a:off x="319314" y="1340769"/>
            <a:ext cx="3892646" cy="4622400"/>
          </a:xfrm>
        </p:spPr>
        <p:txBody>
          <a:bodyPr>
            <a:normAutofit/>
          </a:bodyPr>
          <a:lstStyle/>
          <a:p>
            <a:pPr lvl="0">
              <a:defRPr/>
            </a:pPr>
            <a:r>
              <a:rPr lang="it-IT" b="1" dirty="0">
                <a:solidFill>
                  <a:srgbClr val="000000"/>
                </a:solidFill>
                <a:latin typeface="Arial" panose="020B0604020202020204" pitchFamily="34" charset="0"/>
                <a:cs typeface="Arial" panose="020B0604020202020204" pitchFamily="34" charset="0"/>
              </a:rPr>
              <a:t>Chair:</a:t>
            </a:r>
          </a:p>
          <a:p>
            <a:pPr lvl="1">
              <a:defRPr/>
            </a:pPr>
            <a:r>
              <a:rPr lang="it-IT" dirty="0">
                <a:solidFill>
                  <a:srgbClr val="000000"/>
                </a:solidFill>
                <a:latin typeface="Arial" panose="020B0604020202020204" pitchFamily="34" charset="0"/>
                <a:cs typeface="Arial" panose="020B0604020202020204" pitchFamily="34" charset="0"/>
              </a:rPr>
              <a:t>Patrizia Burra</a:t>
            </a:r>
          </a:p>
          <a:p>
            <a:pPr>
              <a:defRPr/>
            </a:pPr>
            <a:endParaRPr lang="it-IT" b="1" dirty="0">
              <a:solidFill>
                <a:srgbClr val="000000"/>
              </a:solidFill>
              <a:latin typeface="Arial" panose="020B0604020202020204" pitchFamily="34" charset="0"/>
              <a:cs typeface="Arial" panose="020B0604020202020204" pitchFamily="34" charset="0"/>
            </a:endParaRPr>
          </a:p>
          <a:p>
            <a:pPr>
              <a:defRPr/>
            </a:pPr>
            <a:r>
              <a:rPr lang="it-IT" b="1" dirty="0">
                <a:solidFill>
                  <a:srgbClr val="000000"/>
                </a:solidFill>
                <a:latin typeface="Arial" panose="020B0604020202020204" pitchFamily="34" charset="0"/>
                <a:cs typeface="Arial" panose="020B0604020202020204" pitchFamily="34" charset="0"/>
              </a:rPr>
              <a:t>Panel members:</a:t>
            </a:r>
          </a:p>
          <a:p>
            <a:pPr lvl="1">
              <a:defRPr/>
            </a:pPr>
            <a:r>
              <a:rPr lang="it-IT" dirty="0">
                <a:solidFill>
                  <a:srgbClr val="000000"/>
                </a:solidFill>
                <a:latin typeface="Arial" panose="020B0604020202020204" pitchFamily="34" charset="0"/>
                <a:cs typeface="Arial" panose="020B0604020202020204" pitchFamily="34" charset="0"/>
              </a:rPr>
              <a:t>Andrew </a:t>
            </a:r>
            <a:r>
              <a:rPr lang="it-IT">
                <a:solidFill>
                  <a:srgbClr val="000000"/>
                </a:solidFill>
                <a:latin typeface="Arial" panose="020B0604020202020204" pitchFamily="34" charset="0"/>
                <a:cs typeface="Arial" panose="020B0604020202020204" pitchFamily="34" charset="0"/>
              </a:rPr>
              <a:t>Burroughs,* Ivo </a:t>
            </a:r>
            <a:r>
              <a:rPr lang="it-IT" dirty="0">
                <a:solidFill>
                  <a:srgbClr val="000000"/>
                </a:solidFill>
                <a:latin typeface="Arial" panose="020B0604020202020204" pitchFamily="34" charset="0"/>
                <a:cs typeface="Arial" panose="020B0604020202020204" pitchFamily="34" charset="0"/>
              </a:rPr>
              <a:t>Graziadei, Jacques Pirenne, Juan Carlos Valdecasas, Paolo Muiesan, Didier Samuel, Xavier Forns</a:t>
            </a:r>
          </a:p>
        </p:txBody>
      </p:sp>
      <p:sp>
        <p:nvSpPr>
          <p:cNvPr id="4" name="Title 3">
            <a:extLst>
              <a:ext uri="{FF2B5EF4-FFF2-40B4-BE49-F238E27FC236}">
                <a16:creationId xmlns:a16="http://schemas.microsoft.com/office/drawing/2014/main" id="{945F7DC3-65DB-47AC-B901-69EDFF410167}"/>
              </a:ext>
            </a:extLst>
          </p:cNvPr>
          <p:cNvSpPr>
            <a:spLocks noGrp="1"/>
          </p:cNvSpPr>
          <p:nvPr>
            <p:ph type="title"/>
          </p:nvPr>
        </p:nvSpPr>
        <p:spPr/>
        <p:txBody>
          <a:bodyPr>
            <a:noAutofit/>
          </a:bodyPr>
          <a:lstStyle/>
          <a:p>
            <a:r>
              <a:rPr lang="en-GB" dirty="0"/>
              <a:t>Guideline panel</a:t>
            </a:r>
          </a:p>
        </p:txBody>
      </p:sp>
      <p:sp>
        <p:nvSpPr>
          <p:cNvPr id="3" name="Text Placeholder 2">
            <a:extLst>
              <a:ext uri="{FF2B5EF4-FFF2-40B4-BE49-F238E27FC236}">
                <a16:creationId xmlns:a16="http://schemas.microsoft.com/office/drawing/2014/main" id="{081CC80D-6DB5-4CF0-9C99-AAD6F8628D6E}"/>
              </a:ext>
            </a:extLst>
          </p:cNvPr>
          <p:cNvSpPr>
            <a:spLocks noGrp="1"/>
          </p:cNvSpPr>
          <p:nvPr>
            <p:ph type="body" sz="quarter" idx="10"/>
          </p:nvPr>
        </p:nvSpPr>
        <p:spPr/>
        <p:txBody>
          <a:bodyPr/>
          <a:lstStyle/>
          <a:p>
            <a:r>
              <a:rPr lang="en-GB" dirty="0"/>
              <a:t>*</a:t>
            </a:r>
            <a:r>
              <a:rPr lang="en-US" dirty="0"/>
              <a:t>Andrew Burroughs passed away during the preparation of this guideline,</a:t>
            </a:r>
            <a:br>
              <a:rPr lang="en-US" dirty="0"/>
            </a:br>
            <a:r>
              <a:rPr lang="en-US" dirty="0"/>
              <a:t>Giacomo </a:t>
            </a:r>
            <a:r>
              <a:rPr lang="en-US" dirty="0" err="1"/>
              <a:t>Germani</a:t>
            </a:r>
            <a:r>
              <a:rPr lang="en-US" dirty="0"/>
              <a:t> and Emmanuel </a:t>
            </a:r>
            <a:r>
              <a:rPr lang="en-US" dirty="0" err="1"/>
              <a:t>Tsochatzis</a:t>
            </a:r>
            <a:r>
              <a:rPr lang="en-US" dirty="0"/>
              <a:t> contributed to its completion</a:t>
            </a:r>
            <a:endParaRPr lang="en-GB" dirty="0"/>
          </a:p>
          <a:p>
            <a:r>
              <a:rPr lang="en-GB" dirty="0"/>
              <a:t>EASL CPG LT. J </a:t>
            </a:r>
            <a:r>
              <a:rPr lang="en-GB" dirty="0" err="1"/>
              <a:t>Hepatol</a:t>
            </a:r>
            <a:r>
              <a:rPr lang="en-GB" dirty="0"/>
              <a:t> 2016;64:433–85</a:t>
            </a:r>
          </a:p>
        </p:txBody>
      </p:sp>
      <p:pic>
        <p:nvPicPr>
          <p:cNvPr id="8" name="Picture 7">
            <a:extLst>
              <a:ext uri="{FF2B5EF4-FFF2-40B4-BE49-F238E27FC236}">
                <a16:creationId xmlns:a16="http://schemas.microsoft.com/office/drawing/2014/main" id="{7CD2BDA4-2680-4D64-8AF8-55E0013DB7D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4733226" y="1486465"/>
            <a:ext cx="3266248" cy="4318800"/>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8890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EDD8D96-3B55-42B0-95DC-A3CD45DBDC53}"/>
              </a:ext>
            </a:extLst>
          </p:cNvPr>
          <p:cNvSpPr>
            <a:spLocks noGrp="1"/>
          </p:cNvSpPr>
          <p:nvPr>
            <p:ph sz="half" idx="1"/>
          </p:nvPr>
        </p:nvSpPr>
        <p:spPr>
          <a:xfrm>
            <a:off x="319314" y="1340769"/>
            <a:ext cx="3604614" cy="4622400"/>
          </a:xfrm>
        </p:spPr>
        <p:txBody>
          <a:bodyPr>
            <a:normAutofit/>
          </a:bodyPr>
          <a:lstStyle/>
          <a:p>
            <a:r>
              <a:rPr lang="en-GB" dirty="0"/>
              <a:t>Patient </a:t>
            </a:r>
            <a:r>
              <a:rPr lang="en-GB" b="1" dirty="0">
                <a:solidFill>
                  <a:schemeClr val="accent1"/>
                </a:solidFill>
              </a:rPr>
              <a:t>survival has improved </a:t>
            </a:r>
            <a:r>
              <a:rPr lang="en-GB" dirty="0"/>
              <a:t>greatly</a:t>
            </a:r>
          </a:p>
          <a:p>
            <a:pPr lvl="1"/>
            <a:r>
              <a:rPr lang="en-GB" dirty="0"/>
              <a:t>After nearly 100,000 LT:</a:t>
            </a:r>
          </a:p>
          <a:p>
            <a:pPr lvl="2"/>
            <a:r>
              <a:rPr lang="en-GB" dirty="0"/>
              <a:t>1-year survival: ~90%</a:t>
            </a:r>
          </a:p>
          <a:p>
            <a:pPr lvl="2"/>
            <a:r>
              <a:rPr lang="en-GB" dirty="0"/>
              <a:t>5-year survival: ~70%</a:t>
            </a:r>
          </a:p>
          <a:p>
            <a:endParaRPr lang="en-GB" b="1" dirty="0">
              <a:solidFill>
                <a:schemeClr val="accent1"/>
              </a:solidFill>
            </a:endParaRPr>
          </a:p>
          <a:p>
            <a:r>
              <a:rPr lang="en-GB" b="1" dirty="0">
                <a:solidFill>
                  <a:schemeClr val="accent1"/>
                </a:solidFill>
              </a:rPr>
              <a:t>Side effects are an issue</a:t>
            </a:r>
          </a:p>
          <a:p>
            <a:pPr lvl="1"/>
            <a:r>
              <a:rPr lang="en-GB" dirty="0"/>
              <a:t>Diabetes</a:t>
            </a:r>
          </a:p>
          <a:p>
            <a:pPr lvl="1"/>
            <a:r>
              <a:rPr lang="en-GB" dirty="0"/>
              <a:t>Chronic renal failure</a:t>
            </a:r>
          </a:p>
          <a:p>
            <a:pPr lvl="1"/>
            <a:r>
              <a:rPr lang="en-GB" dirty="0"/>
              <a:t>Hyperlipidaemia</a:t>
            </a:r>
          </a:p>
          <a:p>
            <a:pPr lvl="1"/>
            <a:r>
              <a:rPr lang="en-GB" dirty="0"/>
              <a:t>Atherosclerosis</a:t>
            </a:r>
          </a:p>
          <a:p>
            <a:pPr lvl="1"/>
            <a:r>
              <a:rPr lang="en-GB" i="1" dirty="0"/>
              <a:t>De novo </a:t>
            </a:r>
            <a:r>
              <a:rPr lang="en-GB" dirty="0"/>
              <a:t>malignancy</a:t>
            </a:r>
          </a:p>
        </p:txBody>
      </p:sp>
      <p:pic>
        <p:nvPicPr>
          <p:cNvPr id="8" name="Content Placeholder 7">
            <a:extLst>
              <a:ext uri="{FF2B5EF4-FFF2-40B4-BE49-F238E27FC236}">
                <a16:creationId xmlns:a16="http://schemas.microsoft.com/office/drawing/2014/main" id="{91521387-28E6-491B-BABE-3A2E546F31B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29999" y="2060848"/>
            <a:ext cx="4612953" cy="3557972"/>
          </a:xfrm>
          <a:prstGeom prst="rect">
            <a:avLst/>
          </a:prstGeom>
        </p:spPr>
      </p:pic>
      <p:sp>
        <p:nvSpPr>
          <p:cNvPr id="2" name="Title 1">
            <a:extLst>
              <a:ext uri="{FF2B5EF4-FFF2-40B4-BE49-F238E27FC236}">
                <a16:creationId xmlns:a16="http://schemas.microsoft.com/office/drawing/2014/main" id="{9044DBD5-0B69-4CEF-8F2D-718F1F3AFD39}"/>
              </a:ext>
            </a:extLst>
          </p:cNvPr>
          <p:cNvSpPr>
            <a:spLocks noGrp="1"/>
          </p:cNvSpPr>
          <p:nvPr>
            <p:ph type="title"/>
          </p:nvPr>
        </p:nvSpPr>
        <p:spPr/>
        <p:txBody>
          <a:bodyPr/>
          <a:lstStyle/>
          <a:p>
            <a:r>
              <a:rPr lang="en-GB" dirty="0"/>
              <a:t>Graft and patient survival in Europe</a:t>
            </a:r>
          </a:p>
        </p:txBody>
      </p:sp>
      <p:sp>
        <p:nvSpPr>
          <p:cNvPr id="7" name="Text Placeholder 6">
            <a:extLst>
              <a:ext uri="{FF2B5EF4-FFF2-40B4-BE49-F238E27FC236}">
                <a16:creationId xmlns:a16="http://schemas.microsoft.com/office/drawing/2014/main" id="{F3C141A2-CDBC-49F9-BFBF-08C4B30B8E1B}"/>
              </a:ext>
            </a:extLst>
          </p:cNvPr>
          <p:cNvSpPr>
            <a:spLocks noGrp="1"/>
          </p:cNvSpPr>
          <p:nvPr>
            <p:ph type="body" sz="quarter" idx="10"/>
          </p:nvPr>
        </p:nvSpPr>
        <p:spPr/>
        <p:txBody>
          <a:bodyPr/>
          <a:lstStyle/>
          <a:p>
            <a:r>
              <a:rPr lang="en-GB" dirty="0"/>
              <a:t>1. Adam R, et al. J Hepatol. 2012;57:675–88;</a:t>
            </a:r>
          </a:p>
          <a:p>
            <a:r>
              <a:rPr lang="en-GB" dirty="0"/>
              <a:t>EASL CPG LT. J Hepatol 2016;64:433–85</a:t>
            </a:r>
          </a:p>
        </p:txBody>
      </p:sp>
      <p:sp>
        <p:nvSpPr>
          <p:cNvPr id="9" name="TextBox 8">
            <a:extLst>
              <a:ext uri="{FF2B5EF4-FFF2-40B4-BE49-F238E27FC236}">
                <a16:creationId xmlns:a16="http://schemas.microsoft.com/office/drawing/2014/main" id="{89BA3635-CECA-45D9-8988-2FB3853212E9}"/>
              </a:ext>
            </a:extLst>
          </p:cNvPr>
          <p:cNvSpPr txBox="1"/>
          <p:nvPr/>
        </p:nvSpPr>
        <p:spPr>
          <a:xfrm>
            <a:off x="4860032" y="1484784"/>
            <a:ext cx="3528392" cy="523220"/>
          </a:xfrm>
          <a:prstGeom prst="rect">
            <a:avLst/>
          </a:prstGeom>
          <a:noFill/>
        </p:spPr>
        <p:txBody>
          <a:bodyPr wrap="square" rtlCol="0">
            <a:spAutoFit/>
          </a:bodyPr>
          <a:lstStyle/>
          <a:p>
            <a:pPr algn="ctr"/>
            <a:r>
              <a:rPr lang="en-GB" sz="1400" b="1" dirty="0"/>
              <a:t>Patient survival according to year of liver transplantation</a:t>
            </a:r>
            <a:r>
              <a:rPr lang="en-GB" sz="1400" b="1" baseline="30000" dirty="0"/>
              <a:t>1</a:t>
            </a:r>
          </a:p>
        </p:txBody>
      </p:sp>
      <p:pic>
        <p:nvPicPr>
          <p:cNvPr id="10" name="Picture 9">
            <a:hlinkClick r:id="rId4" action="ppaction://hlinksldjump"/>
            <a:extLst>
              <a:ext uri="{FF2B5EF4-FFF2-40B4-BE49-F238E27FC236}">
                <a16:creationId xmlns:a16="http://schemas.microsoft.com/office/drawing/2014/main" id="{8D42B8A2-F3F9-4F01-A135-9DA11B6FCC61}"/>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sp>
        <p:nvSpPr>
          <p:cNvPr id="11" name="TextBox 10"/>
          <p:cNvSpPr txBox="1"/>
          <p:nvPr/>
        </p:nvSpPr>
        <p:spPr>
          <a:xfrm>
            <a:off x="714842" y="5445224"/>
            <a:ext cx="2892137" cy="830997"/>
          </a:xfrm>
          <a:prstGeom prst="rect">
            <a:avLst/>
          </a:prstGeom>
          <a:solidFill>
            <a:srgbClr val="7DCBEC"/>
          </a:solidFill>
          <a:ln>
            <a:solidFill>
              <a:schemeClr val="accent1"/>
            </a:solidFill>
          </a:ln>
        </p:spPr>
        <p:txBody>
          <a:bodyPr wrap="none" rtlCol="0">
            <a:spAutoFit/>
          </a:bodyPr>
          <a:lstStyle/>
          <a:p>
            <a:pPr algn="ctr"/>
            <a:r>
              <a:rPr lang="en-GB" sz="1600" dirty="0"/>
              <a:t>Important to reduce long-term</a:t>
            </a:r>
            <a:br>
              <a:rPr lang="en-GB" sz="1600" dirty="0"/>
            </a:br>
            <a:r>
              <a:rPr lang="en-GB" sz="1600" dirty="0"/>
              <a:t>issues associated with</a:t>
            </a:r>
            <a:br>
              <a:rPr lang="en-GB" sz="1600" dirty="0"/>
            </a:br>
            <a:r>
              <a:rPr lang="en-GB" sz="1600" dirty="0"/>
              <a:t>immunosuppression</a:t>
            </a:r>
          </a:p>
        </p:txBody>
      </p:sp>
    </p:spTree>
    <p:extLst>
      <p:ext uri="{BB962C8B-B14F-4D97-AF65-F5344CB8AC3E}">
        <p14:creationId xmlns:p14="http://schemas.microsoft.com/office/powerpoint/2010/main" val="901839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ED9B-6ADE-495F-993C-3826968CE4B0}"/>
              </a:ext>
            </a:extLst>
          </p:cNvPr>
          <p:cNvSpPr>
            <a:spLocks noGrp="1"/>
          </p:cNvSpPr>
          <p:nvPr>
            <p:ph type="title"/>
          </p:nvPr>
        </p:nvSpPr>
        <p:spPr/>
        <p:txBody>
          <a:bodyPr>
            <a:noAutofit/>
          </a:bodyPr>
          <a:lstStyle/>
          <a:p>
            <a:r>
              <a:rPr lang="en-GB" dirty="0"/>
              <a:t>Probability of survival post-LT</a:t>
            </a:r>
          </a:p>
        </p:txBody>
      </p:sp>
      <p:sp>
        <p:nvSpPr>
          <p:cNvPr id="4" name="Text Placeholder 3">
            <a:extLst>
              <a:ext uri="{FF2B5EF4-FFF2-40B4-BE49-F238E27FC236}">
                <a16:creationId xmlns:a16="http://schemas.microsoft.com/office/drawing/2014/main" id="{090FBD37-DEA6-4D9B-9C54-74B9AFF06966}"/>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Data from the European Registry (1998</a:t>
            </a:r>
            <a:r>
              <a:rPr lang="en-GB" dirty="0">
                <a:sym typeface="Symbol" panose="05050102010706020507" pitchFamily="18" charset="2"/>
              </a:rPr>
              <a:t>2012)</a:t>
            </a:r>
            <a:endParaRPr lang="en-GB" dirty="0"/>
          </a:p>
        </p:txBody>
      </p:sp>
      <p:pic>
        <p:nvPicPr>
          <p:cNvPr id="6" name="Picture 5">
            <a:hlinkClick r:id="rId3" action="ppaction://hlinksldjump"/>
            <a:extLst>
              <a:ext uri="{FF2B5EF4-FFF2-40B4-BE49-F238E27FC236}">
                <a16:creationId xmlns:a16="http://schemas.microsoft.com/office/drawing/2014/main" id="{BBDE0CEA-F5FA-463C-9CC2-B487BBE9016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45012706-B787-406F-84BF-31EAFF404A8A}"/>
              </a:ext>
            </a:extLst>
          </p:cNvPr>
          <p:cNvGraphicFramePr>
            <a:graphicFrameLocks noGrp="1"/>
          </p:cNvGraphicFramePr>
          <p:nvPr>
            <p:extLst>
              <p:ext uri="{D42A27DB-BD31-4B8C-83A1-F6EECF244321}">
                <p14:modId xmlns:p14="http://schemas.microsoft.com/office/powerpoint/2010/main" val="3054613513"/>
              </p:ext>
            </p:extLst>
          </p:nvPr>
        </p:nvGraphicFramePr>
        <p:xfrm>
          <a:off x="684213" y="2060848"/>
          <a:ext cx="7416800" cy="3710160"/>
        </p:xfrm>
        <a:graphic>
          <a:graphicData uri="http://schemas.openxmlformats.org/drawingml/2006/table">
            <a:tbl>
              <a:tblPr firstRow="1" bandRow="1">
                <a:tableStyleId>{69012ECD-51FC-41F1-AA8D-1B2483CD663E}</a:tableStyleId>
              </a:tblPr>
              <a:tblGrid>
                <a:gridCol w="1981499">
                  <a:extLst>
                    <a:ext uri="{9D8B030D-6E8A-4147-A177-3AD203B41FA5}">
                      <a16:colId xmlns:a16="http://schemas.microsoft.com/office/drawing/2014/main" val="3334094078"/>
                    </a:ext>
                  </a:extLst>
                </a:gridCol>
                <a:gridCol w="1171826">
                  <a:extLst>
                    <a:ext uri="{9D8B030D-6E8A-4147-A177-3AD203B41FA5}">
                      <a16:colId xmlns:a16="http://schemas.microsoft.com/office/drawing/2014/main" val="676838393"/>
                    </a:ext>
                  </a:extLst>
                </a:gridCol>
                <a:gridCol w="1171826">
                  <a:extLst>
                    <a:ext uri="{9D8B030D-6E8A-4147-A177-3AD203B41FA5}">
                      <a16:colId xmlns:a16="http://schemas.microsoft.com/office/drawing/2014/main" val="374873558"/>
                    </a:ext>
                  </a:extLst>
                </a:gridCol>
                <a:gridCol w="1732824">
                  <a:extLst>
                    <a:ext uri="{9D8B030D-6E8A-4147-A177-3AD203B41FA5}">
                      <a16:colId xmlns:a16="http://schemas.microsoft.com/office/drawing/2014/main" val="1847770717"/>
                    </a:ext>
                  </a:extLst>
                </a:gridCol>
                <a:gridCol w="1358825">
                  <a:extLst>
                    <a:ext uri="{9D8B030D-6E8A-4147-A177-3AD203B41FA5}">
                      <a16:colId xmlns:a16="http://schemas.microsoft.com/office/drawing/2014/main" val="2051069106"/>
                    </a:ext>
                  </a:extLst>
                </a:gridCol>
              </a:tblGrid>
              <a:tr h="197431">
                <a:tc>
                  <a:txBody>
                    <a:bodyPr/>
                    <a:lstStyle/>
                    <a:p>
                      <a:pPr marL="0" indent="0">
                        <a:buFont typeface="Arial" panose="020B0604020202020204" pitchFamily="34" charset="0"/>
                        <a:buNone/>
                      </a:pPr>
                      <a:r>
                        <a:rPr lang="en-GB" sz="1400" dirty="0"/>
                        <a:t>Primary indication </a:t>
                      </a:r>
                      <a:br>
                        <a:rPr lang="en-GB" sz="1400" dirty="0"/>
                      </a:br>
                      <a:r>
                        <a:rPr lang="en-GB" sz="1400" dirty="0"/>
                        <a:t>of LT</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indent="0" algn="ctr">
                        <a:buFont typeface="Arial" panose="020B0604020202020204" pitchFamily="34" charset="0"/>
                        <a:buNone/>
                      </a:pPr>
                      <a:r>
                        <a:rPr lang="en-GB" sz="1400" dirty="0"/>
                        <a:t>Number</a:t>
                      </a:r>
                    </a:p>
                    <a:p>
                      <a:pPr marL="0" indent="0" algn="ctr">
                        <a:buFont typeface="Arial" panose="020B0604020202020204" pitchFamily="34" charset="0"/>
                        <a:buNone/>
                      </a:pPr>
                      <a:r>
                        <a:rPr lang="en-GB" sz="1400" dirty="0"/>
                        <a:t>of patients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indent="0" algn="ctr">
                        <a:buFont typeface="Arial" panose="020B0604020202020204" pitchFamily="34" charset="0"/>
                        <a:buNone/>
                      </a:pPr>
                      <a:r>
                        <a:rPr lang="en-GB" sz="1400" dirty="0"/>
                        <a:t>Size within group, %</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indent="0" algn="ctr">
                        <a:buFont typeface="Arial" panose="020B0604020202020204" pitchFamily="34" charset="0"/>
                        <a:buNone/>
                      </a:pPr>
                      <a:r>
                        <a:rPr lang="en-GB" sz="1400" dirty="0"/>
                        <a:t>5-year </a:t>
                      </a:r>
                      <a:br>
                        <a:rPr lang="en-GB" sz="1400" dirty="0"/>
                      </a:br>
                      <a:r>
                        <a:rPr lang="en-GB" sz="1400" dirty="0"/>
                        <a:t>survival, %</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indent="0" algn="ctr">
                        <a:buFont typeface="Arial" panose="020B0604020202020204" pitchFamily="34" charset="0"/>
                        <a:buNone/>
                      </a:pPr>
                      <a:r>
                        <a:rPr lang="en-GB" sz="1400" dirty="0"/>
                        <a:t>10-year </a:t>
                      </a:r>
                      <a:br>
                        <a:rPr lang="en-GB" sz="1400" dirty="0"/>
                      </a:br>
                      <a:r>
                        <a:rPr lang="en-GB" sz="1400" dirty="0"/>
                        <a:t>survival, %</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899493554"/>
                  </a:ext>
                </a:extLst>
              </a:tr>
              <a:tr h="429402">
                <a:tc>
                  <a:txBody>
                    <a:bodyPr/>
                    <a:lstStyle/>
                    <a:p>
                      <a:pPr marL="0" indent="0">
                        <a:buFont typeface="Arial" panose="020B0604020202020204" pitchFamily="34" charset="0"/>
                        <a:buNone/>
                      </a:pPr>
                      <a:r>
                        <a:rPr lang="en-GB" sz="1400" dirty="0"/>
                        <a:t>Chronic liver diseases</a:t>
                      </a:r>
                    </a:p>
                    <a:p>
                      <a:pPr marL="0" indent="92075">
                        <a:buFont typeface="Arial" panose="020B0604020202020204" pitchFamily="34" charset="0"/>
                        <a:buNone/>
                      </a:pPr>
                      <a:r>
                        <a:rPr lang="en-GB" sz="1400" dirty="0"/>
                        <a:t>Alcoholic cirrhosis</a:t>
                      </a:r>
                    </a:p>
                    <a:p>
                      <a:pPr marL="0" indent="92075">
                        <a:buFont typeface="Arial" panose="020B0604020202020204" pitchFamily="34" charset="0"/>
                        <a:buNone/>
                      </a:pPr>
                      <a:r>
                        <a:rPr lang="en-GB" sz="1400" dirty="0"/>
                        <a:t>HCV-related cirrhosis</a:t>
                      </a:r>
                    </a:p>
                    <a:p>
                      <a:pPr marL="0"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HBV-related cirrhosis</a:t>
                      </a:r>
                    </a:p>
                    <a:p>
                      <a:pPr marL="0"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HDV-related cirrhosis</a:t>
                      </a:r>
                    </a:p>
                    <a:p>
                      <a:pPr marL="0" indent="92075">
                        <a:buFont typeface="Arial" panose="020B0604020202020204" pitchFamily="34" charset="0"/>
                        <a:buNone/>
                      </a:pPr>
                      <a:r>
                        <a:rPr lang="en-GB" sz="1400" dirty="0"/>
                        <a:t>PBC</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400" dirty="0"/>
                        <a:t>66,808</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400" dirty="0"/>
                    </a:p>
                    <a:p>
                      <a:pPr marL="0" indent="0" algn="ctr">
                        <a:buFont typeface="Arial" panose="020B0604020202020204" pitchFamily="34" charset="0"/>
                        <a:buNone/>
                      </a:pPr>
                      <a:r>
                        <a:rPr lang="en-GB" sz="1400" dirty="0"/>
                        <a:t>27.6</a:t>
                      </a:r>
                    </a:p>
                    <a:p>
                      <a:pPr marL="0" indent="0" algn="ctr">
                        <a:buFont typeface="Arial" panose="020B0604020202020204" pitchFamily="34" charset="0"/>
                        <a:buNone/>
                      </a:pPr>
                      <a:r>
                        <a:rPr lang="en-GB" sz="1400" dirty="0"/>
                        <a:t>18.9</a:t>
                      </a:r>
                    </a:p>
                    <a:p>
                      <a:pPr marL="0" indent="0" algn="ctr">
                        <a:buFont typeface="Arial" panose="020B0604020202020204" pitchFamily="34" charset="0"/>
                        <a:buNone/>
                      </a:pPr>
                      <a:r>
                        <a:rPr lang="en-GB" sz="1400" dirty="0"/>
                        <a:t>7.2</a:t>
                      </a:r>
                    </a:p>
                    <a:p>
                      <a:pPr marL="0" indent="0" algn="ctr">
                        <a:buFont typeface="Arial" panose="020B0604020202020204" pitchFamily="34" charset="0"/>
                        <a:buNone/>
                      </a:pPr>
                      <a:r>
                        <a:rPr lang="en-GB" sz="1400" dirty="0"/>
                        <a:t>2.3</a:t>
                      </a:r>
                    </a:p>
                    <a:p>
                      <a:pPr marL="0" indent="0" algn="ctr">
                        <a:buFont typeface="Arial" panose="020B0604020202020204" pitchFamily="34" charset="0"/>
                        <a:buNone/>
                      </a:pPr>
                      <a:r>
                        <a:rPr lang="en-GB" sz="1400" dirty="0"/>
                        <a:t>7.5</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400" dirty="0"/>
                        <a:t>74</a:t>
                      </a:r>
                    </a:p>
                    <a:p>
                      <a:pPr marL="0" indent="0" algn="ctr">
                        <a:buFont typeface="Arial" panose="020B0604020202020204" pitchFamily="34" charset="0"/>
                        <a:buNone/>
                      </a:pPr>
                      <a:r>
                        <a:rPr lang="en-GB" sz="1400" dirty="0"/>
                        <a:t>74</a:t>
                      </a:r>
                    </a:p>
                    <a:p>
                      <a:pPr marL="0" indent="0" algn="ctr">
                        <a:buFont typeface="Arial" panose="020B0604020202020204" pitchFamily="34" charset="0"/>
                        <a:buNone/>
                      </a:pPr>
                      <a:r>
                        <a:rPr lang="en-GB" sz="1400" dirty="0"/>
                        <a:t>65</a:t>
                      </a:r>
                    </a:p>
                    <a:p>
                      <a:pPr marL="0" indent="0" algn="ctr">
                        <a:buFont typeface="Arial" panose="020B0604020202020204" pitchFamily="34" charset="0"/>
                        <a:buNone/>
                      </a:pPr>
                      <a:r>
                        <a:rPr lang="en-GB" sz="1400" dirty="0"/>
                        <a:t>75</a:t>
                      </a:r>
                    </a:p>
                    <a:p>
                      <a:pPr marL="0" indent="0" algn="ctr">
                        <a:buFont typeface="Arial" panose="020B0604020202020204" pitchFamily="34" charset="0"/>
                        <a:buNone/>
                      </a:pPr>
                      <a:r>
                        <a:rPr lang="en-GB" sz="1400" dirty="0"/>
                        <a:t>89</a:t>
                      </a:r>
                    </a:p>
                    <a:p>
                      <a:pPr marL="0" indent="0" algn="ctr">
                        <a:buFont typeface="Arial" panose="020B0604020202020204" pitchFamily="34" charset="0"/>
                        <a:buNone/>
                      </a:pPr>
                      <a:r>
                        <a:rPr lang="en-GB" sz="1400" dirty="0"/>
                        <a:t>80</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400" dirty="0"/>
                        <a:t>64</a:t>
                      </a:r>
                    </a:p>
                    <a:p>
                      <a:pPr marL="0" indent="0" algn="ctr">
                        <a:buFont typeface="Arial" panose="020B0604020202020204" pitchFamily="34" charset="0"/>
                        <a:buNone/>
                      </a:pPr>
                      <a:r>
                        <a:rPr lang="en-GB" sz="1400" dirty="0"/>
                        <a:t>60</a:t>
                      </a:r>
                    </a:p>
                    <a:p>
                      <a:pPr marL="0" indent="0" algn="ctr">
                        <a:buFont typeface="Arial" panose="020B0604020202020204" pitchFamily="34" charset="0"/>
                        <a:buNone/>
                      </a:pPr>
                      <a:r>
                        <a:rPr lang="en-GB" sz="1400" dirty="0"/>
                        <a:t>53</a:t>
                      </a:r>
                    </a:p>
                    <a:p>
                      <a:pPr marL="0" indent="0" algn="ctr">
                        <a:buFont typeface="Arial" panose="020B0604020202020204" pitchFamily="34" charset="0"/>
                        <a:buNone/>
                      </a:pPr>
                      <a:r>
                        <a:rPr lang="en-GB" sz="1400" dirty="0"/>
                        <a:t>69</a:t>
                      </a:r>
                    </a:p>
                    <a:p>
                      <a:pPr marL="0" indent="0" algn="ctr">
                        <a:buFont typeface="Arial" panose="020B0604020202020204" pitchFamily="34" charset="0"/>
                        <a:buNone/>
                      </a:pPr>
                      <a:r>
                        <a:rPr lang="en-GB" sz="1400" dirty="0"/>
                        <a:t>85</a:t>
                      </a:r>
                    </a:p>
                    <a:p>
                      <a:pPr marL="0" indent="0" algn="ctr">
                        <a:buFont typeface="Arial" panose="020B0604020202020204" pitchFamily="34" charset="0"/>
                        <a:buNone/>
                      </a:pPr>
                      <a:r>
                        <a:rPr lang="en-GB" sz="1400" dirty="0"/>
                        <a:t>72</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18409378"/>
                  </a:ext>
                </a:extLst>
              </a:tr>
              <a:tr h="295082">
                <a:tc>
                  <a:txBody>
                    <a:bodyPr/>
                    <a:lstStyle/>
                    <a:p>
                      <a:pPr marL="0" indent="0">
                        <a:buFont typeface="Arial" panose="020B0604020202020204" pitchFamily="34" charset="0"/>
                        <a:buNone/>
                      </a:pPr>
                      <a:r>
                        <a:rPr lang="en-GB" sz="1400" dirty="0"/>
                        <a:t>Malignant tumours</a:t>
                      </a:r>
                    </a:p>
                    <a:p>
                      <a:pPr marL="0" indent="92075">
                        <a:buFont typeface="Arial" panose="020B0604020202020204" pitchFamily="34" charset="0"/>
                        <a:buNone/>
                      </a:pPr>
                      <a:r>
                        <a:rPr lang="en-GB" sz="1400" dirty="0"/>
                        <a:t>HCC</a:t>
                      </a:r>
                    </a:p>
                    <a:p>
                      <a:pPr marL="0" indent="92075">
                        <a:buFont typeface="Arial" panose="020B0604020202020204" pitchFamily="34" charset="0"/>
                        <a:buNone/>
                      </a:pPr>
                      <a:r>
                        <a:rPr lang="en-GB" sz="1400" dirty="0"/>
                        <a:t>CCA</a:t>
                      </a:r>
                    </a:p>
                    <a:p>
                      <a:pPr marL="0" indent="92075">
                        <a:buFont typeface="Arial" panose="020B0604020202020204" pitchFamily="34" charset="0"/>
                        <a:buNone/>
                      </a:pPr>
                      <a:r>
                        <a:rPr lang="en-GB" sz="1400" dirty="0"/>
                        <a:t>Metastases</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400" dirty="0"/>
                        <a:t>15,197</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dirty="0"/>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86.5</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2.8</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3.9</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60</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63</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31</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49</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47</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49</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23</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31</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37515065"/>
                  </a:ext>
                </a:extLst>
              </a:tr>
              <a:tr h="0">
                <a:tc>
                  <a:txBody>
                    <a:bodyPr/>
                    <a:lstStyle/>
                    <a:p>
                      <a:pPr marL="0" indent="0">
                        <a:buFont typeface="Arial" panose="020B0604020202020204" pitchFamily="34" charset="0"/>
                        <a:buNone/>
                      </a:pPr>
                      <a:r>
                        <a:rPr lang="en-GB" sz="1400" dirty="0"/>
                        <a:t>Acute liver diseases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400" dirty="0"/>
                        <a:t>7,585</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400" dirty="0"/>
                        <a:t>64</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400" dirty="0"/>
                        <a:t>59</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48312328"/>
                  </a:ext>
                </a:extLst>
              </a:tr>
              <a:tr h="0">
                <a:tc>
                  <a:txBody>
                    <a:bodyPr/>
                    <a:lstStyle/>
                    <a:p>
                      <a:pPr marL="0" indent="0">
                        <a:buFont typeface="Arial" panose="020B0604020202020204" pitchFamily="34" charset="0"/>
                        <a:buNone/>
                      </a:pPr>
                      <a:r>
                        <a:rPr lang="en-GB" sz="1400" dirty="0"/>
                        <a:t>Metabolic diseases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400" dirty="0"/>
                        <a:t>5,699</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400" dirty="0"/>
                        <a:t>79</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400" dirty="0"/>
                        <a:t>71</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21695809"/>
                  </a:ext>
                </a:extLst>
              </a:tr>
              <a:tr h="0">
                <a:tc>
                  <a:txBody>
                    <a:bodyPr/>
                    <a:lstStyle/>
                    <a:p>
                      <a:pPr marL="0" indent="0">
                        <a:buFont typeface="Arial" panose="020B0604020202020204" pitchFamily="34" charset="0"/>
                        <a:buNone/>
                      </a:pPr>
                      <a:r>
                        <a:rPr lang="en-GB" sz="1400" dirty="0"/>
                        <a:t>Benign tumours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400" dirty="0"/>
                        <a:t>1,317</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400" dirty="0"/>
                        <a:t>83</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lgn="ctr">
                        <a:buFont typeface="Arial" panose="020B0604020202020204" pitchFamily="34" charset="0"/>
                        <a:buNone/>
                      </a:pPr>
                      <a:r>
                        <a:rPr lang="en-GB" sz="1400" dirty="0"/>
                        <a:t>76</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4231992"/>
                  </a:ext>
                </a:extLst>
              </a:tr>
            </a:tbl>
          </a:graphicData>
        </a:graphic>
      </p:graphicFrame>
    </p:spTree>
    <p:extLst>
      <p:ext uri="{BB962C8B-B14F-4D97-AF65-F5344CB8AC3E}">
        <p14:creationId xmlns:p14="http://schemas.microsoft.com/office/powerpoint/2010/main" val="2702352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3C2F-E4BB-4E82-BA36-1EB36747D621}"/>
              </a:ext>
            </a:extLst>
          </p:cNvPr>
          <p:cNvSpPr>
            <a:spLocks noGrp="1"/>
          </p:cNvSpPr>
          <p:nvPr>
            <p:ph type="title"/>
          </p:nvPr>
        </p:nvSpPr>
        <p:spPr/>
        <p:txBody>
          <a:bodyPr/>
          <a:lstStyle/>
          <a:p>
            <a:r>
              <a:rPr lang="en-GB" dirty="0"/>
              <a:t>Surgical complications</a:t>
            </a:r>
          </a:p>
        </p:txBody>
      </p:sp>
      <p:sp>
        <p:nvSpPr>
          <p:cNvPr id="4" name="Text Placeholder 3">
            <a:extLst>
              <a:ext uri="{FF2B5EF4-FFF2-40B4-BE49-F238E27FC236}">
                <a16:creationId xmlns:a16="http://schemas.microsoft.com/office/drawing/2014/main" id="{499D4044-CA37-49A7-98E6-DE684E113B05}"/>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Although complications post-LT have been significantly reduced, </a:t>
            </a:r>
            <a:br>
              <a:rPr lang="en-GB" dirty="0"/>
            </a:br>
            <a:r>
              <a:rPr lang="en-GB" dirty="0"/>
              <a:t>they still have a major impact on short- and long-term prognoses</a:t>
            </a:r>
          </a:p>
        </p:txBody>
      </p:sp>
      <p:pic>
        <p:nvPicPr>
          <p:cNvPr id="6" name="Picture 5">
            <a:hlinkClick r:id="rId3" action="ppaction://hlinksldjump"/>
            <a:extLst>
              <a:ext uri="{FF2B5EF4-FFF2-40B4-BE49-F238E27FC236}">
                <a16:creationId xmlns:a16="http://schemas.microsoft.com/office/drawing/2014/main" id="{F3BB656B-E186-48CA-98B8-6C694DDE2C9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15CB7C84-7C1F-417E-BA28-112CD0166BFB}"/>
              </a:ext>
            </a:extLst>
          </p:cNvPr>
          <p:cNvGraphicFramePr>
            <a:graphicFrameLocks noGrp="1"/>
          </p:cNvGraphicFramePr>
          <p:nvPr>
            <p:extLst>
              <p:ext uri="{D42A27DB-BD31-4B8C-83A1-F6EECF244321}">
                <p14:modId xmlns:p14="http://schemas.microsoft.com/office/powerpoint/2010/main" val="3574122110"/>
              </p:ext>
            </p:extLst>
          </p:nvPr>
        </p:nvGraphicFramePr>
        <p:xfrm>
          <a:off x="684213" y="2204864"/>
          <a:ext cx="7416800" cy="3566160"/>
        </p:xfrm>
        <a:graphic>
          <a:graphicData uri="http://schemas.openxmlformats.org/drawingml/2006/table">
            <a:tbl>
              <a:tblPr firstRow="1" bandRow="1">
                <a:tableStyleId>{69012ECD-51FC-41F1-AA8D-1B2483CD663E}</a:tableStyleId>
              </a:tblPr>
              <a:tblGrid>
                <a:gridCol w="1066376">
                  <a:extLst>
                    <a:ext uri="{9D8B030D-6E8A-4147-A177-3AD203B41FA5}">
                      <a16:colId xmlns:a16="http://schemas.microsoft.com/office/drawing/2014/main" val="3334094078"/>
                    </a:ext>
                  </a:extLst>
                </a:gridCol>
                <a:gridCol w="4981651">
                  <a:extLst>
                    <a:ext uri="{9D8B030D-6E8A-4147-A177-3AD203B41FA5}">
                      <a16:colId xmlns:a16="http://schemas.microsoft.com/office/drawing/2014/main" val="676838393"/>
                    </a:ext>
                  </a:extLst>
                </a:gridCol>
                <a:gridCol w="1368773">
                  <a:extLst>
                    <a:ext uri="{9D8B030D-6E8A-4147-A177-3AD203B41FA5}">
                      <a16:colId xmlns:a16="http://schemas.microsoft.com/office/drawing/2014/main" val="20002"/>
                    </a:ext>
                  </a:extLst>
                </a:gridCol>
              </a:tblGrid>
              <a:tr h="192568">
                <a:tc>
                  <a:txBody>
                    <a:bodyPr/>
                    <a:lstStyle/>
                    <a:p>
                      <a:r>
                        <a:rPr lang="en-GB" sz="1400" dirty="0"/>
                        <a:t>Type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Complication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400" dirty="0"/>
                        <a:t>Incidence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899493554"/>
                  </a:ext>
                </a:extLst>
              </a:tr>
              <a:tr h="192568">
                <a:tc gridSpan="3">
                  <a:txBody>
                    <a:bodyPr/>
                    <a:lstStyle/>
                    <a:p>
                      <a:pPr algn="l"/>
                      <a:r>
                        <a:rPr lang="en-GB" sz="1400" dirty="0"/>
                        <a:t>Vascular</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hMerge="1">
                  <a:txBody>
                    <a:bodyPr/>
                    <a:lstStyle/>
                    <a:p>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818409378"/>
                  </a:ext>
                </a:extLst>
              </a:tr>
              <a:tr h="327366">
                <a:tc>
                  <a:txBody>
                    <a:bodyPr/>
                    <a:lstStyle/>
                    <a:p>
                      <a:pPr marL="0" indent="0" algn="l"/>
                      <a:r>
                        <a:rPr lang="en-GB" sz="1400" dirty="0"/>
                        <a:t>Arterial</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Hepatic artery thrombosis, most commonly presenting as graft dysfunction </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1–7%</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37515065"/>
                  </a:ext>
                </a:extLst>
              </a:tr>
              <a:tr h="192568">
                <a:tc rowSpan="2">
                  <a:txBody>
                    <a:bodyPr/>
                    <a:lstStyle/>
                    <a:p>
                      <a:pPr marL="0" indent="0"/>
                      <a:r>
                        <a:rPr lang="en-GB" sz="1400" dirty="0"/>
                        <a:t>Venous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Outflow obstruction by IVC anastomosis stenosis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1–6%</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21695809"/>
                  </a:ext>
                </a:extLst>
              </a:tr>
              <a:tr h="192568">
                <a:tc vMerge="1">
                  <a:txBody>
                    <a:bodyPr/>
                    <a:lstStyle/>
                    <a:p>
                      <a:endParaRPr lang="en-GB"/>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Portal vein thrombosis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2–26%</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296221193"/>
                  </a:ext>
                </a:extLst>
              </a:tr>
              <a:tr h="19256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Biliary tract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hMerge="1">
                  <a:txBody>
                    <a:bodyPr/>
                    <a:lstStyle/>
                    <a:p>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pPr algn="ct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192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Leakage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Very rarely</a:t>
                      </a:r>
                      <a:r>
                        <a:rPr lang="en-GB" sz="1400" baseline="0" dirty="0"/>
                        <a:t> embolism or tubules or reoperation are required</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~5%</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098508270"/>
                  </a:ext>
                </a:extLst>
              </a:tr>
              <a:tr h="245982">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Ischaemic bile duct injuries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In patients receiving a DCD graft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15–37%</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4041500842"/>
                  </a:ext>
                </a:extLst>
              </a:tr>
              <a:tr h="227468">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Recurrence</a:t>
                      </a:r>
                      <a:r>
                        <a:rPr lang="en-GB" sz="1400" baseline="0" dirty="0"/>
                        <a:t> of PSC</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20–30%</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8"/>
                  </a:ext>
                </a:extLst>
              </a:tr>
              <a:tr h="227468">
                <a:tc vMerge="1">
                  <a:txBody>
                    <a:bodyPr/>
                    <a:lstStyle/>
                    <a:p>
                      <a:endParaRPr lang="en-GB"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Anastomotic stenosis (overall)</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4–9%</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9"/>
                  </a:ext>
                </a:extLst>
              </a:tr>
              <a:tr h="192568">
                <a:tc vMerge="1">
                  <a:txBody>
                    <a:bodyPr/>
                    <a:lstStyle/>
                    <a:p>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Anastomotic stenosis (partial liver grafts)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dirty="0"/>
                        <a:t>5–50%</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522630851"/>
                  </a:ext>
                </a:extLst>
              </a:tr>
            </a:tbl>
          </a:graphicData>
        </a:graphic>
      </p:graphicFrame>
    </p:spTree>
    <p:extLst>
      <p:ext uri="{BB962C8B-B14F-4D97-AF65-F5344CB8AC3E}">
        <p14:creationId xmlns:p14="http://schemas.microsoft.com/office/powerpoint/2010/main" val="2354774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93FED9-38FA-4113-B105-685CFE896265}"/>
              </a:ext>
            </a:extLst>
          </p:cNvPr>
          <p:cNvSpPr>
            <a:spLocks noGrp="1"/>
          </p:cNvSpPr>
          <p:nvPr>
            <p:ph sz="half" idx="1"/>
          </p:nvPr>
        </p:nvSpPr>
        <p:spPr>
          <a:xfrm>
            <a:off x="319314" y="1340769"/>
            <a:ext cx="3892646" cy="4622400"/>
          </a:xfrm>
        </p:spPr>
        <p:txBody>
          <a:bodyPr>
            <a:noAutofit/>
          </a:bodyPr>
          <a:lstStyle/>
          <a:p>
            <a:r>
              <a:rPr lang="en-GB" dirty="0"/>
              <a:t>Graft loss in 7–10% of adults</a:t>
            </a:r>
          </a:p>
          <a:p>
            <a:r>
              <a:rPr lang="en-GB" dirty="0"/>
              <a:t>Two types:</a:t>
            </a:r>
          </a:p>
          <a:p>
            <a:pPr lvl="1"/>
            <a:r>
              <a:rPr lang="en-GB" dirty="0"/>
              <a:t>Early</a:t>
            </a:r>
          </a:p>
          <a:p>
            <a:pPr lvl="2"/>
            <a:r>
              <a:rPr lang="en-GB" dirty="0"/>
              <a:t>Hepatic artery thrombosis or primary graft non-function</a:t>
            </a:r>
          </a:p>
          <a:p>
            <a:pPr lvl="1"/>
            <a:r>
              <a:rPr lang="en-GB" dirty="0"/>
              <a:t>Late</a:t>
            </a:r>
          </a:p>
          <a:p>
            <a:pPr lvl="2"/>
            <a:r>
              <a:rPr lang="en-GB" dirty="0"/>
              <a:t>IC, chronic rejection or primary disease recurrence</a:t>
            </a:r>
          </a:p>
          <a:p>
            <a:r>
              <a:rPr lang="en-GB" dirty="0"/>
              <a:t>Re-transplantation is the only option</a:t>
            </a:r>
          </a:p>
          <a:p>
            <a:pPr lvl="1"/>
            <a:r>
              <a:rPr lang="en-GB" dirty="0"/>
              <a:t>High morbidity and mortality compared with initial LT</a:t>
            </a:r>
          </a:p>
          <a:p>
            <a:pPr lvl="1"/>
            <a:r>
              <a:rPr lang="en-GB" dirty="0"/>
              <a:t>Significantly lower patient and graft survival</a:t>
            </a:r>
            <a:r>
              <a:rPr lang="en-GB" baseline="30000" dirty="0"/>
              <a:t>1</a:t>
            </a:r>
          </a:p>
          <a:p>
            <a:endParaRPr lang="en-GB" dirty="0"/>
          </a:p>
        </p:txBody>
      </p:sp>
      <p:sp>
        <p:nvSpPr>
          <p:cNvPr id="7" name="Title 6">
            <a:extLst>
              <a:ext uri="{FF2B5EF4-FFF2-40B4-BE49-F238E27FC236}">
                <a16:creationId xmlns:a16="http://schemas.microsoft.com/office/drawing/2014/main" id="{FA691A98-8E15-4462-9BE0-99F0C0ACE9CE}"/>
              </a:ext>
            </a:extLst>
          </p:cNvPr>
          <p:cNvSpPr>
            <a:spLocks noGrp="1"/>
          </p:cNvSpPr>
          <p:nvPr>
            <p:ph type="title"/>
          </p:nvPr>
        </p:nvSpPr>
        <p:spPr/>
        <p:txBody>
          <a:bodyPr>
            <a:normAutofit/>
          </a:bodyPr>
          <a:lstStyle/>
          <a:p>
            <a:r>
              <a:rPr lang="en-GB" dirty="0"/>
              <a:t>Re-transplantation</a:t>
            </a:r>
          </a:p>
        </p:txBody>
      </p:sp>
      <p:sp>
        <p:nvSpPr>
          <p:cNvPr id="9" name="Text Placeholder 8">
            <a:extLst>
              <a:ext uri="{FF2B5EF4-FFF2-40B4-BE49-F238E27FC236}">
                <a16:creationId xmlns:a16="http://schemas.microsoft.com/office/drawing/2014/main" id="{042B0708-792A-403C-B5D6-EF9B96A7EA90}"/>
              </a:ext>
            </a:extLst>
          </p:cNvPr>
          <p:cNvSpPr>
            <a:spLocks noGrp="1"/>
          </p:cNvSpPr>
          <p:nvPr>
            <p:ph type="body" sz="quarter" idx="10"/>
          </p:nvPr>
        </p:nvSpPr>
        <p:spPr/>
        <p:txBody>
          <a:bodyPr/>
          <a:lstStyle/>
          <a:p>
            <a:r>
              <a:rPr lang="en-GB" dirty="0"/>
              <a:t>1. Adapted from ELTR. Available at: http://www.eltr.org/Mortality-and-retransplantation.html. Accessed 26.01.18;</a:t>
            </a:r>
            <a:br>
              <a:rPr lang="en-GB" dirty="0"/>
            </a:br>
            <a:r>
              <a:rPr lang="en-GB" dirty="0"/>
              <a:t>EASL CPG LT. J Hepatol 2016;64:433–85</a:t>
            </a:r>
          </a:p>
        </p:txBody>
      </p:sp>
      <p:pic>
        <p:nvPicPr>
          <p:cNvPr id="8" name="Picture 7">
            <a:hlinkClick r:id="rId3" action="ppaction://hlinksldjump"/>
            <a:extLst>
              <a:ext uri="{FF2B5EF4-FFF2-40B4-BE49-F238E27FC236}">
                <a16:creationId xmlns:a16="http://schemas.microsoft.com/office/drawing/2014/main" id="{553D47C1-915F-444F-AC6D-C6FF254706A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pSp>
        <p:nvGrpSpPr>
          <p:cNvPr id="110" name="Data">
            <a:extLst>
              <a:ext uri="{FF2B5EF4-FFF2-40B4-BE49-F238E27FC236}">
                <a16:creationId xmlns:a16="http://schemas.microsoft.com/office/drawing/2014/main" id="{7C50BD05-DC78-46D0-BFA7-D46AC8FC0A38}"/>
              </a:ext>
            </a:extLst>
          </p:cNvPr>
          <p:cNvGrpSpPr/>
          <p:nvPr/>
        </p:nvGrpSpPr>
        <p:grpSpPr>
          <a:xfrm>
            <a:off x="4998720" y="4058285"/>
            <a:ext cx="3552825" cy="1249680"/>
            <a:chOff x="4998720" y="4078605"/>
            <a:chExt cx="3552825" cy="1249680"/>
          </a:xfrm>
        </p:grpSpPr>
        <p:sp>
          <p:nvSpPr>
            <p:cNvPr id="105" name="1">
              <a:extLst>
                <a:ext uri="{FF2B5EF4-FFF2-40B4-BE49-F238E27FC236}">
                  <a16:creationId xmlns:a16="http://schemas.microsoft.com/office/drawing/2014/main" id="{B939FA41-32E0-4BE4-9201-54BCFB7237B1}"/>
                </a:ext>
              </a:extLst>
            </p:cNvPr>
            <p:cNvSpPr/>
            <p:nvPr/>
          </p:nvSpPr>
          <p:spPr>
            <a:xfrm>
              <a:off x="5000625" y="4078605"/>
              <a:ext cx="3547110" cy="1022985"/>
            </a:xfrm>
            <a:custGeom>
              <a:avLst/>
              <a:gdLst>
                <a:gd name="connsiteX0" fmla="*/ 0 w 3547110"/>
                <a:gd name="connsiteY0" fmla="*/ 0 h 1022985"/>
                <a:gd name="connsiteX1" fmla="*/ 34290 w 3547110"/>
                <a:gd name="connsiteY1" fmla="*/ 209550 h 1022985"/>
                <a:gd name="connsiteX2" fmla="*/ 123825 w 3547110"/>
                <a:gd name="connsiteY2" fmla="*/ 314325 h 1022985"/>
                <a:gd name="connsiteX3" fmla="*/ 333375 w 3547110"/>
                <a:gd name="connsiteY3" fmla="*/ 401955 h 1022985"/>
                <a:gd name="connsiteX4" fmla="*/ 1215390 w 3547110"/>
                <a:gd name="connsiteY4" fmla="*/ 600075 h 1022985"/>
                <a:gd name="connsiteX5" fmla="*/ 3547110 w 3547110"/>
                <a:gd name="connsiteY5" fmla="*/ 1022985 h 1022985"/>
                <a:gd name="connsiteX0" fmla="*/ 0 w 3547110"/>
                <a:gd name="connsiteY0" fmla="*/ 0 h 1022985"/>
                <a:gd name="connsiteX1" fmla="*/ 34290 w 3547110"/>
                <a:gd name="connsiteY1" fmla="*/ 209550 h 1022985"/>
                <a:gd name="connsiteX2" fmla="*/ 123825 w 3547110"/>
                <a:gd name="connsiteY2" fmla="*/ 314325 h 1022985"/>
                <a:gd name="connsiteX3" fmla="*/ 333375 w 3547110"/>
                <a:gd name="connsiteY3" fmla="*/ 401955 h 1022985"/>
                <a:gd name="connsiteX4" fmla="*/ 1215390 w 3547110"/>
                <a:gd name="connsiteY4" fmla="*/ 600075 h 1022985"/>
                <a:gd name="connsiteX5" fmla="*/ 3547110 w 3547110"/>
                <a:gd name="connsiteY5" fmla="*/ 1022985 h 102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7110" h="1022985">
                  <a:moveTo>
                    <a:pt x="0" y="0"/>
                  </a:moveTo>
                  <a:cubicBezTo>
                    <a:pt x="6826" y="78581"/>
                    <a:pt x="13653" y="157163"/>
                    <a:pt x="34290" y="209550"/>
                  </a:cubicBezTo>
                  <a:cubicBezTo>
                    <a:pt x="54928" y="261938"/>
                    <a:pt x="73977" y="282257"/>
                    <a:pt x="123825" y="314325"/>
                  </a:cubicBezTo>
                  <a:cubicBezTo>
                    <a:pt x="173673" y="346393"/>
                    <a:pt x="233362" y="373380"/>
                    <a:pt x="333375" y="401955"/>
                  </a:cubicBezTo>
                  <a:cubicBezTo>
                    <a:pt x="433388" y="430530"/>
                    <a:pt x="679767" y="496570"/>
                    <a:pt x="1215390" y="600075"/>
                  </a:cubicBezTo>
                  <a:cubicBezTo>
                    <a:pt x="1751013" y="703580"/>
                    <a:pt x="2649061" y="863282"/>
                    <a:pt x="3547110" y="1022985"/>
                  </a:cubicBezTo>
                </a:path>
              </a:pathLst>
            </a:custGeom>
            <a:noFill/>
            <a:ln w="285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2">
              <a:extLst>
                <a:ext uri="{FF2B5EF4-FFF2-40B4-BE49-F238E27FC236}">
                  <a16:creationId xmlns:a16="http://schemas.microsoft.com/office/drawing/2014/main" id="{DD28BC48-D9AC-4681-B2C7-B8893D91AD31}"/>
                </a:ext>
              </a:extLst>
            </p:cNvPr>
            <p:cNvSpPr/>
            <p:nvPr/>
          </p:nvSpPr>
          <p:spPr>
            <a:xfrm>
              <a:off x="4998720" y="4082415"/>
              <a:ext cx="3552825" cy="1245870"/>
            </a:xfrm>
            <a:custGeom>
              <a:avLst/>
              <a:gdLst>
                <a:gd name="connsiteX0" fmla="*/ 0 w 3552825"/>
                <a:gd name="connsiteY0" fmla="*/ 0 h 1245870"/>
                <a:gd name="connsiteX1" fmla="*/ 41910 w 3552825"/>
                <a:gd name="connsiteY1" fmla="*/ 476250 h 1245870"/>
                <a:gd name="connsiteX2" fmla="*/ 163830 w 3552825"/>
                <a:gd name="connsiteY2" fmla="*/ 653415 h 1245870"/>
                <a:gd name="connsiteX3" fmla="*/ 584835 w 3552825"/>
                <a:gd name="connsiteY3" fmla="*/ 786765 h 1245870"/>
                <a:gd name="connsiteX4" fmla="*/ 668655 w 3552825"/>
                <a:gd name="connsiteY4" fmla="*/ 809625 h 1245870"/>
                <a:gd name="connsiteX5" fmla="*/ 842010 w 3552825"/>
                <a:gd name="connsiteY5" fmla="*/ 849630 h 1245870"/>
                <a:gd name="connsiteX6" fmla="*/ 1000125 w 3552825"/>
                <a:gd name="connsiteY6" fmla="*/ 883920 h 1245870"/>
                <a:gd name="connsiteX7" fmla="*/ 1076325 w 3552825"/>
                <a:gd name="connsiteY7" fmla="*/ 899160 h 1245870"/>
                <a:gd name="connsiteX8" fmla="*/ 1211580 w 3552825"/>
                <a:gd name="connsiteY8" fmla="*/ 920115 h 1245870"/>
                <a:gd name="connsiteX9" fmla="*/ 1318260 w 3552825"/>
                <a:gd name="connsiteY9" fmla="*/ 929640 h 1245870"/>
                <a:gd name="connsiteX10" fmla="*/ 1400175 w 3552825"/>
                <a:gd name="connsiteY10" fmla="*/ 950595 h 1245870"/>
                <a:gd name="connsiteX11" fmla="*/ 1487805 w 3552825"/>
                <a:gd name="connsiteY11" fmla="*/ 962025 h 1245870"/>
                <a:gd name="connsiteX12" fmla="*/ 1565910 w 3552825"/>
                <a:gd name="connsiteY12" fmla="*/ 975360 h 1245870"/>
                <a:gd name="connsiteX13" fmla="*/ 1632585 w 3552825"/>
                <a:gd name="connsiteY13" fmla="*/ 982980 h 1245870"/>
                <a:gd name="connsiteX14" fmla="*/ 1838325 w 3552825"/>
                <a:gd name="connsiteY14" fmla="*/ 1017270 h 1245870"/>
                <a:gd name="connsiteX15" fmla="*/ 2371725 w 3552825"/>
                <a:gd name="connsiteY15" fmla="*/ 1087755 h 1245870"/>
                <a:gd name="connsiteX16" fmla="*/ 2731770 w 3552825"/>
                <a:gd name="connsiteY16" fmla="*/ 1135380 h 1245870"/>
                <a:gd name="connsiteX17" fmla="*/ 2800350 w 3552825"/>
                <a:gd name="connsiteY17" fmla="*/ 1152525 h 1245870"/>
                <a:gd name="connsiteX18" fmla="*/ 2872740 w 3552825"/>
                <a:gd name="connsiteY18" fmla="*/ 1152525 h 1245870"/>
                <a:gd name="connsiteX19" fmla="*/ 3129915 w 3552825"/>
                <a:gd name="connsiteY19" fmla="*/ 1200150 h 1245870"/>
                <a:gd name="connsiteX20" fmla="*/ 3442335 w 3552825"/>
                <a:gd name="connsiteY20" fmla="*/ 1228725 h 1245870"/>
                <a:gd name="connsiteX21" fmla="*/ 3484245 w 3552825"/>
                <a:gd name="connsiteY21" fmla="*/ 1240155 h 1245870"/>
                <a:gd name="connsiteX22" fmla="*/ 3552825 w 3552825"/>
                <a:gd name="connsiteY22" fmla="*/ 1245870 h 1245870"/>
                <a:gd name="connsiteX0" fmla="*/ 0 w 3552825"/>
                <a:gd name="connsiteY0" fmla="*/ 0 h 1245870"/>
                <a:gd name="connsiteX1" fmla="*/ 41910 w 3552825"/>
                <a:gd name="connsiteY1" fmla="*/ 476250 h 1245870"/>
                <a:gd name="connsiteX2" fmla="*/ 163830 w 3552825"/>
                <a:gd name="connsiteY2" fmla="*/ 653415 h 1245870"/>
                <a:gd name="connsiteX3" fmla="*/ 584835 w 3552825"/>
                <a:gd name="connsiteY3" fmla="*/ 786765 h 1245870"/>
                <a:gd name="connsiteX4" fmla="*/ 668655 w 3552825"/>
                <a:gd name="connsiteY4" fmla="*/ 809625 h 1245870"/>
                <a:gd name="connsiteX5" fmla="*/ 842010 w 3552825"/>
                <a:gd name="connsiteY5" fmla="*/ 849630 h 1245870"/>
                <a:gd name="connsiteX6" fmla="*/ 1000125 w 3552825"/>
                <a:gd name="connsiteY6" fmla="*/ 883920 h 1245870"/>
                <a:gd name="connsiteX7" fmla="*/ 1076325 w 3552825"/>
                <a:gd name="connsiteY7" fmla="*/ 899160 h 1245870"/>
                <a:gd name="connsiteX8" fmla="*/ 1211580 w 3552825"/>
                <a:gd name="connsiteY8" fmla="*/ 920115 h 1245870"/>
                <a:gd name="connsiteX9" fmla="*/ 1318260 w 3552825"/>
                <a:gd name="connsiteY9" fmla="*/ 929640 h 1245870"/>
                <a:gd name="connsiteX10" fmla="*/ 1400175 w 3552825"/>
                <a:gd name="connsiteY10" fmla="*/ 950595 h 1245870"/>
                <a:gd name="connsiteX11" fmla="*/ 1487805 w 3552825"/>
                <a:gd name="connsiteY11" fmla="*/ 962025 h 1245870"/>
                <a:gd name="connsiteX12" fmla="*/ 1565910 w 3552825"/>
                <a:gd name="connsiteY12" fmla="*/ 975360 h 1245870"/>
                <a:gd name="connsiteX13" fmla="*/ 1632585 w 3552825"/>
                <a:gd name="connsiteY13" fmla="*/ 982980 h 1245870"/>
                <a:gd name="connsiteX14" fmla="*/ 1838325 w 3552825"/>
                <a:gd name="connsiteY14" fmla="*/ 1017270 h 1245870"/>
                <a:gd name="connsiteX15" fmla="*/ 2371725 w 3552825"/>
                <a:gd name="connsiteY15" fmla="*/ 1087755 h 1245870"/>
                <a:gd name="connsiteX16" fmla="*/ 2731770 w 3552825"/>
                <a:gd name="connsiteY16" fmla="*/ 1135380 h 1245870"/>
                <a:gd name="connsiteX17" fmla="*/ 2800350 w 3552825"/>
                <a:gd name="connsiteY17" fmla="*/ 1152525 h 1245870"/>
                <a:gd name="connsiteX18" fmla="*/ 2887980 w 3552825"/>
                <a:gd name="connsiteY18" fmla="*/ 1158240 h 1245870"/>
                <a:gd name="connsiteX19" fmla="*/ 3129915 w 3552825"/>
                <a:gd name="connsiteY19" fmla="*/ 1200150 h 1245870"/>
                <a:gd name="connsiteX20" fmla="*/ 3442335 w 3552825"/>
                <a:gd name="connsiteY20" fmla="*/ 1228725 h 1245870"/>
                <a:gd name="connsiteX21" fmla="*/ 3484245 w 3552825"/>
                <a:gd name="connsiteY21" fmla="*/ 1240155 h 1245870"/>
                <a:gd name="connsiteX22" fmla="*/ 3552825 w 3552825"/>
                <a:gd name="connsiteY22" fmla="*/ 1245870 h 1245870"/>
                <a:gd name="connsiteX0" fmla="*/ 0 w 3552825"/>
                <a:gd name="connsiteY0" fmla="*/ 0 h 1245870"/>
                <a:gd name="connsiteX1" fmla="*/ 41910 w 3552825"/>
                <a:gd name="connsiteY1" fmla="*/ 476250 h 1245870"/>
                <a:gd name="connsiteX2" fmla="*/ 163830 w 3552825"/>
                <a:gd name="connsiteY2" fmla="*/ 653415 h 1245870"/>
                <a:gd name="connsiteX3" fmla="*/ 584835 w 3552825"/>
                <a:gd name="connsiteY3" fmla="*/ 786765 h 1245870"/>
                <a:gd name="connsiteX4" fmla="*/ 668655 w 3552825"/>
                <a:gd name="connsiteY4" fmla="*/ 809625 h 1245870"/>
                <a:gd name="connsiteX5" fmla="*/ 842010 w 3552825"/>
                <a:gd name="connsiteY5" fmla="*/ 849630 h 1245870"/>
                <a:gd name="connsiteX6" fmla="*/ 1000125 w 3552825"/>
                <a:gd name="connsiteY6" fmla="*/ 883920 h 1245870"/>
                <a:gd name="connsiteX7" fmla="*/ 1076325 w 3552825"/>
                <a:gd name="connsiteY7" fmla="*/ 899160 h 1245870"/>
                <a:gd name="connsiteX8" fmla="*/ 1211580 w 3552825"/>
                <a:gd name="connsiteY8" fmla="*/ 920115 h 1245870"/>
                <a:gd name="connsiteX9" fmla="*/ 1318260 w 3552825"/>
                <a:gd name="connsiteY9" fmla="*/ 929640 h 1245870"/>
                <a:gd name="connsiteX10" fmla="*/ 1400175 w 3552825"/>
                <a:gd name="connsiteY10" fmla="*/ 950595 h 1245870"/>
                <a:gd name="connsiteX11" fmla="*/ 1487805 w 3552825"/>
                <a:gd name="connsiteY11" fmla="*/ 962025 h 1245870"/>
                <a:gd name="connsiteX12" fmla="*/ 1565910 w 3552825"/>
                <a:gd name="connsiteY12" fmla="*/ 975360 h 1245870"/>
                <a:gd name="connsiteX13" fmla="*/ 1632585 w 3552825"/>
                <a:gd name="connsiteY13" fmla="*/ 982980 h 1245870"/>
                <a:gd name="connsiteX14" fmla="*/ 1838325 w 3552825"/>
                <a:gd name="connsiteY14" fmla="*/ 1017270 h 1245870"/>
                <a:gd name="connsiteX15" fmla="*/ 2371725 w 3552825"/>
                <a:gd name="connsiteY15" fmla="*/ 1087755 h 1245870"/>
                <a:gd name="connsiteX16" fmla="*/ 2731770 w 3552825"/>
                <a:gd name="connsiteY16" fmla="*/ 1135380 h 1245870"/>
                <a:gd name="connsiteX17" fmla="*/ 2807970 w 3552825"/>
                <a:gd name="connsiteY17" fmla="*/ 1148715 h 1245870"/>
                <a:gd name="connsiteX18" fmla="*/ 2887980 w 3552825"/>
                <a:gd name="connsiteY18" fmla="*/ 1158240 h 1245870"/>
                <a:gd name="connsiteX19" fmla="*/ 3129915 w 3552825"/>
                <a:gd name="connsiteY19" fmla="*/ 1200150 h 1245870"/>
                <a:gd name="connsiteX20" fmla="*/ 3442335 w 3552825"/>
                <a:gd name="connsiteY20" fmla="*/ 1228725 h 1245870"/>
                <a:gd name="connsiteX21" fmla="*/ 3484245 w 3552825"/>
                <a:gd name="connsiteY21" fmla="*/ 1240155 h 1245870"/>
                <a:gd name="connsiteX22" fmla="*/ 3552825 w 3552825"/>
                <a:gd name="connsiteY22" fmla="*/ 1245870 h 124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2825" h="1245870">
                  <a:moveTo>
                    <a:pt x="0" y="0"/>
                  </a:moveTo>
                  <a:cubicBezTo>
                    <a:pt x="7302" y="183674"/>
                    <a:pt x="14605" y="367348"/>
                    <a:pt x="41910" y="476250"/>
                  </a:cubicBezTo>
                  <a:cubicBezTo>
                    <a:pt x="69215" y="585153"/>
                    <a:pt x="73343" y="601663"/>
                    <a:pt x="163830" y="653415"/>
                  </a:cubicBezTo>
                  <a:cubicBezTo>
                    <a:pt x="254317" y="705167"/>
                    <a:pt x="500698" y="760730"/>
                    <a:pt x="584835" y="786765"/>
                  </a:cubicBezTo>
                  <a:cubicBezTo>
                    <a:pt x="668973" y="812800"/>
                    <a:pt x="625793" y="799148"/>
                    <a:pt x="668655" y="809625"/>
                  </a:cubicBezTo>
                  <a:cubicBezTo>
                    <a:pt x="711517" y="820102"/>
                    <a:pt x="842010" y="849630"/>
                    <a:pt x="842010" y="849630"/>
                  </a:cubicBezTo>
                  <a:lnTo>
                    <a:pt x="1000125" y="883920"/>
                  </a:lnTo>
                  <a:cubicBezTo>
                    <a:pt x="1039177" y="892175"/>
                    <a:pt x="1041083" y="893128"/>
                    <a:pt x="1076325" y="899160"/>
                  </a:cubicBezTo>
                  <a:cubicBezTo>
                    <a:pt x="1111568" y="905193"/>
                    <a:pt x="1171258" y="915035"/>
                    <a:pt x="1211580" y="920115"/>
                  </a:cubicBezTo>
                  <a:cubicBezTo>
                    <a:pt x="1251902" y="925195"/>
                    <a:pt x="1286828" y="924560"/>
                    <a:pt x="1318260" y="929640"/>
                  </a:cubicBezTo>
                  <a:cubicBezTo>
                    <a:pt x="1349692" y="934720"/>
                    <a:pt x="1371918" y="945198"/>
                    <a:pt x="1400175" y="950595"/>
                  </a:cubicBezTo>
                  <a:cubicBezTo>
                    <a:pt x="1428432" y="955992"/>
                    <a:pt x="1460182" y="957897"/>
                    <a:pt x="1487805" y="962025"/>
                  </a:cubicBezTo>
                  <a:cubicBezTo>
                    <a:pt x="1515428" y="966153"/>
                    <a:pt x="1541780" y="971867"/>
                    <a:pt x="1565910" y="975360"/>
                  </a:cubicBezTo>
                  <a:cubicBezTo>
                    <a:pt x="1590040" y="978853"/>
                    <a:pt x="1587182" y="975995"/>
                    <a:pt x="1632585" y="982980"/>
                  </a:cubicBezTo>
                  <a:cubicBezTo>
                    <a:pt x="1677988" y="989965"/>
                    <a:pt x="1838325" y="1017270"/>
                    <a:pt x="1838325" y="1017270"/>
                  </a:cubicBezTo>
                  <a:lnTo>
                    <a:pt x="2371725" y="1087755"/>
                  </a:lnTo>
                  <a:lnTo>
                    <a:pt x="2731770" y="1135380"/>
                  </a:lnTo>
                  <a:cubicBezTo>
                    <a:pt x="2804477" y="1145540"/>
                    <a:pt x="2781935" y="1144905"/>
                    <a:pt x="2807970" y="1148715"/>
                  </a:cubicBezTo>
                  <a:cubicBezTo>
                    <a:pt x="2834005" y="1152525"/>
                    <a:pt x="2834322" y="1149667"/>
                    <a:pt x="2887980" y="1158240"/>
                  </a:cubicBezTo>
                  <a:cubicBezTo>
                    <a:pt x="2941638" y="1166813"/>
                    <a:pt x="3037523" y="1188403"/>
                    <a:pt x="3129915" y="1200150"/>
                  </a:cubicBezTo>
                  <a:cubicBezTo>
                    <a:pt x="3222307" y="1211897"/>
                    <a:pt x="3383280" y="1222058"/>
                    <a:pt x="3442335" y="1228725"/>
                  </a:cubicBezTo>
                  <a:cubicBezTo>
                    <a:pt x="3501390" y="1235393"/>
                    <a:pt x="3465830" y="1237298"/>
                    <a:pt x="3484245" y="1240155"/>
                  </a:cubicBezTo>
                  <a:cubicBezTo>
                    <a:pt x="3502660" y="1243012"/>
                    <a:pt x="3527742" y="1244441"/>
                    <a:pt x="3552825" y="1245870"/>
                  </a:cubicBezTo>
                </a:path>
              </a:pathLst>
            </a:custGeom>
            <a:noFill/>
            <a:ln w="285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3">
              <a:extLst>
                <a:ext uri="{FF2B5EF4-FFF2-40B4-BE49-F238E27FC236}">
                  <a16:creationId xmlns:a16="http://schemas.microsoft.com/office/drawing/2014/main" id="{04F9E95C-2042-409E-A4D1-D87488CEC725}"/>
                </a:ext>
              </a:extLst>
            </p:cNvPr>
            <p:cNvSpPr/>
            <p:nvPr/>
          </p:nvSpPr>
          <p:spPr>
            <a:xfrm>
              <a:off x="5008245" y="4080510"/>
              <a:ext cx="3539490" cy="1169670"/>
            </a:xfrm>
            <a:custGeom>
              <a:avLst/>
              <a:gdLst>
                <a:gd name="connsiteX0" fmla="*/ 0 w 3539490"/>
                <a:gd name="connsiteY0" fmla="*/ 0 h 1169670"/>
                <a:gd name="connsiteX1" fmla="*/ 38100 w 3539490"/>
                <a:gd name="connsiteY1" fmla="*/ 592455 h 1169670"/>
                <a:gd name="connsiteX2" fmla="*/ 211455 w 3539490"/>
                <a:gd name="connsiteY2" fmla="*/ 762000 h 1169670"/>
                <a:gd name="connsiteX3" fmla="*/ 398145 w 3539490"/>
                <a:gd name="connsiteY3" fmla="*/ 836295 h 1169670"/>
                <a:gd name="connsiteX4" fmla="*/ 497205 w 3539490"/>
                <a:gd name="connsiteY4" fmla="*/ 847725 h 1169670"/>
                <a:gd name="connsiteX5" fmla="*/ 571500 w 3539490"/>
                <a:gd name="connsiteY5" fmla="*/ 868680 h 1169670"/>
                <a:gd name="connsiteX6" fmla="*/ 742950 w 3539490"/>
                <a:gd name="connsiteY6" fmla="*/ 901065 h 1169670"/>
                <a:gd name="connsiteX7" fmla="*/ 1146810 w 3539490"/>
                <a:gd name="connsiteY7" fmla="*/ 977265 h 1169670"/>
                <a:gd name="connsiteX8" fmla="*/ 1276350 w 3539490"/>
                <a:gd name="connsiteY8" fmla="*/ 986790 h 1169670"/>
                <a:gd name="connsiteX9" fmla="*/ 1344930 w 3539490"/>
                <a:gd name="connsiteY9" fmla="*/ 1002030 h 1169670"/>
                <a:gd name="connsiteX10" fmla="*/ 1613535 w 3539490"/>
                <a:gd name="connsiteY10" fmla="*/ 1038225 h 1169670"/>
                <a:gd name="connsiteX11" fmla="*/ 1805940 w 3539490"/>
                <a:gd name="connsiteY11" fmla="*/ 1055370 h 1169670"/>
                <a:gd name="connsiteX12" fmla="*/ 1931670 w 3539490"/>
                <a:gd name="connsiteY12" fmla="*/ 1083945 h 1169670"/>
                <a:gd name="connsiteX13" fmla="*/ 2259330 w 3539490"/>
                <a:gd name="connsiteY13" fmla="*/ 1102995 h 1169670"/>
                <a:gd name="connsiteX14" fmla="*/ 3059430 w 3539490"/>
                <a:gd name="connsiteY14" fmla="*/ 1141095 h 1169670"/>
                <a:gd name="connsiteX15" fmla="*/ 3169920 w 3539490"/>
                <a:gd name="connsiteY15" fmla="*/ 1150620 h 1169670"/>
                <a:gd name="connsiteX16" fmla="*/ 3261360 w 3539490"/>
                <a:gd name="connsiteY16" fmla="*/ 1160145 h 1169670"/>
                <a:gd name="connsiteX17" fmla="*/ 3539490 w 3539490"/>
                <a:gd name="connsiteY17" fmla="*/ 1169670 h 116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39490" h="1169670">
                  <a:moveTo>
                    <a:pt x="0" y="0"/>
                  </a:moveTo>
                  <a:cubicBezTo>
                    <a:pt x="1429" y="232727"/>
                    <a:pt x="2858" y="465455"/>
                    <a:pt x="38100" y="592455"/>
                  </a:cubicBezTo>
                  <a:cubicBezTo>
                    <a:pt x="73342" y="719455"/>
                    <a:pt x="151448" y="721360"/>
                    <a:pt x="211455" y="762000"/>
                  </a:cubicBezTo>
                  <a:cubicBezTo>
                    <a:pt x="271463" y="802640"/>
                    <a:pt x="350520" y="822008"/>
                    <a:pt x="398145" y="836295"/>
                  </a:cubicBezTo>
                  <a:cubicBezTo>
                    <a:pt x="445770" y="850582"/>
                    <a:pt x="468313" y="842328"/>
                    <a:pt x="497205" y="847725"/>
                  </a:cubicBezTo>
                  <a:cubicBezTo>
                    <a:pt x="526097" y="853122"/>
                    <a:pt x="530543" y="859790"/>
                    <a:pt x="571500" y="868680"/>
                  </a:cubicBezTo>
                  <a:cubicBezTo>
                    <a:pt x="612457" y="877570"/>
                    <a:pt x="742950" y="901065"/>
                    <a:pt x="742950" y="901065"/>
                  </a:cubicBezTo>
                  <a:lnTo>
                    <a:pt x="1146810" y="977265"/>
                  </a:lnTo>
                  <a:cubicBezTo>
                    <a:pt x="1235710" y="991553"/>
                    <a:pt x="1243330" y="982662"/>
                    <a:pt x="1276350" y="986790"/>
                  </a:cubicBezTo>
                  <a:cubicBezTo>
                    <a:pt x="1309370" y="990918"/>
                    <a:pt x="1288733" y="993458"/>
                    <a:pt x="1344930" y="1002030"/>
                  </a:cubicBezTo>
                  <a:cubicBezTo>
                    <a:pt x="1401127" y="1010602"/>
                    <a:pt x="1536700" y="1029335"/>
                    <a:pt x="1613535" y="1038225"/>
                  </a:cubicBezTo>
                  <a:cubicBezTo>
                    <a:pt x="1690370" y="1047115"/>
                    <a:pt x="1752918" y="1047750"/>
                    <a:pt x="1805940" y="1055370"/>
                  </a:cubicBezTo>
                  <a:cubicBezTo>
                    <a:pt x="1858962" y="1062990"/>
                    <a:pt x="1856105" y="1076008"/>
                    <a:pt x="1931670" y="1083945"/>
                  </a:cubicBezTo>
                  <a:cubicBezTo>
                    <a:pt x="2007235" y="1091882"/>
                    <a:pt x="2259330" y="1102995"/>
                    <a:pt x="2259330" y="1102995"/>
                  </a:cubicBezTo>
                  <a:lnTo>
                    <a:pt x="3059430" y="1141095"/>
                  </a:lnTo>
                  <a:cubicBezTo>
                    <a:pt x="3211195" y="1149032"/>
                    <a:pt x="3169920" y="1150620"/>
                    <a:pt x="3169920" y="1150620"/>
                  </a:cubicBezTo>
                  <a:cubicBezTo>
                    <a:pt x="3203575" y="1153795"/>
                    <a:pt x="3199765" y="1156970"/>
                    <a:pt x="3261360" y="1160145"/>
                  </a:cubicBezTo>
                  <a:cubicBezTo>
                    <a:pt x="3322955" y="1163320"/>
                    <a:pt x="3431222" y="1166495"/>
                    <a:pt x="3539490" y="1169670"/>
                  </a:cubicBezTo>
                </a:path>
              </a:pathLst>
            </a:custGeom>
            <a:noFill/>
            <a:ln w="28575">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4">
              <a:extLst>
                <a:ext uri="{FF2B5EF4-FFF2-40B4-BE49-F238E27FC236}">
                  <a16:creationId xmlns:a16="http://schemas.microsoft.com/office/drawing/2014/main" id="{EE7726DC-F021-43AB-BC7D-843DAC3C533D}"/>
                </a:ext>
              </a:extLst>
            </p:cNvPr>
            <p:cNvSpPr/>
            <p:nvPr/>
          </p:nvSpPr>
          <p:spPr>
            <a:xfrm>
              <a:off x="5006340" y="4078605"/>
              <a:ext cx="3539490" cy="1230630"/>
            </a:xfrm>
            <a:custGeom>
              <a:avLst/>
              <a:gdLst>
                <a:gd name="connsiteX0" fmla="*/ 0 w 3539490"/>
                <a:gd name="connsiteY0" fmla="*/ 0 h 1230630"/>
                <a:gd name="connsiteX1" fmla="*/ 36195 w 3539490"/>
                <a:gd name="connsiteY1" fmla="*/ 611505 h 1230630"/>
                <a:gd name="connsiteX2" fmla="*/ 108585 w 3539490"/>
                <a:gd name="connsiteY2" fmla="*/ 790575 h 1230630"/>
                <a:gd name="connsiteX3" fmla="*/ 150495 w 3539490"/>
                <a:gd name="connsiteY3" fmla="*/ 861060 h 1230630"/>
                <a:gd name="connsiteX4" fmla="*/ 194310 w 3539490"/>
                <a:gd name="connsiteY4" fmla="*/ 878205 h 1230630"/>
                <a:gd name="connsiteX5" fmla="*/ 234315 w 3539490"/>
                <a:gd name="connsiteY5" fmla="*/ 922020 h 1230630"/>
                <a:gd name="connsiteX6" fmla="*/ 287655 w 3539490"/>
                <a:gd name="connsiteY6" fmla="*/ 935355 h 1230630"/>
                <a:gd name="connsiteX7" fmla="*/ 356235 w 3539490"/>
                <a:gd name="connsiteY7" fmla="*/ 973455 h 1230630"/>
                <a:gd name="connsiteX8" fmla="*/ 533400 w 3539490"/>
                <a:gd name="connsiteY8" fmla="*/ 981075 h 1230630"/>
                <a:gd name="connsiteX9" fmla="*/ 588645 w 3539490"/>
                <a:gd name="connsiteY9" fmla="*/ 979170 h 1230630"/>
                <a:gd name="connsiteX10" fmla="*/ 630555 w 3539490"/>
                <a:gd name="connsiteY10" fmla="*/ 992505 h 1230630"/>
                <a:gd name="connsiteX11" fmla="*/ 687705 w 3539490"/>
                <a:gd name="connsiteY11" fmla="*/ 992505 h 1230630"/>
                <a:gd name="connsiteX12" fmla="*/ 748665 w 3539490"/>
                <a:gd name="connsiteY12" fmla="*/ 1030605 h 1230630"/>
                <a:gd name="connsiteX13" fmla="*/ 830580 w 3539490"/>
                <a:gd name="connsiteY13" fmla="*/ 1042035 h 1230630"/>
                <a:gd name="connsiteX14" fmla="*/ 862965 w 3539490"/>
                <a:gd name="connsiteY14" fmla="*/ 1040130 h 1230630"/>
                <a:gd name="connsiteX15" fmla="*/ 923925 w 3539490"/>
                <a:gd name="connsiteY15" fmla="*/ 1059180 h 1230630"/>
                <a:gd name="connsiteX16" fmla="*/ 1062990 w 3539490"/>
                <a:gd name="connsiteY16" fmla="*/ 1074420 h 1230630"/>
                <a:gd name="connsiteX17" fmla="*/ 1651635 w 3539490"/>
                <a:gd name="connsiteY17" fmla="*/ 1078230 h 1230630"/>
                <a:gd name="connsiteX18" fmla="*/ 1784985 w 3539490"/>
                <a:gd name="connsiteY18" fmla="*/ 1085850 h 1230630"/>
                <a:gd name="connsiteX19" fmla="*/ 1861185 w 3539490"/>
                <a:gd name="connsiteY19" fmla="*/ 1110615 h 1230630"/>
                <a:gd name="connsiteX20" fmla="*/ 1933575 w 3539490"/>
                <a:gd name="connsiteY20" fmla="*/ 1129665 h 1230630"/>
                <a:gd name="connsiteX21" fmla="*/ 1994535 w 3539490"/>
                <a:gd name="connsiteY21" fmla="*/ 1162050 h 1230630"/>
                <a:gd name="connsiteX22" fmla="*/ 2080260 w 3539490"/>
                <a:gd name="connsiteY22" fmla="*/ 1175385 h 1230630"/>
                <a:gd name="connsiteX23" fmla="*/ 2434590 w 3539490"/>
                <a:gd name="connsiteY23" fmla="*/ 1171575 h 1230630"/>
                <a:gd name="connsiteX24" fmla="*/ 2503170 w 3539490"/>
                <a:gd name="connsiteY24" fmla="*/ 1209675 h 1230630"/>
                <a:gd name="connsiteX25" fmla="*/ 2617470 w 3539490"/>
                <a:gd name="connsiteY25" fmla="*/ 1221105 h 1230630"/>
                <a:gd name="connsiteX26" fmla="*/ 3539490 w 3539490"/>
                <a:gd name="connsiteY26" fmla="*/ 1230630 h 1230630"/>
                <a:gd name="connsiteX0" fmla="*/ 0 w 3539490"/>
                <a:gd name="connsiteY0" fmla="*/ 0 h 1230630"/>
                <a:gd name="connsiteX1" fmla="*/ 36195 w 3539490"/>
                <a:gd name="connsiteY1" fmla="*/ 611505 h 1230630"/>
                <a:gd name="connsiteX2" fmla="*/ 108585 w 3539490"/>
                <a:gd name="connsiteY2" fmla="*/ 790575 h 1230630"/>
                <a:gd name="connsiteX3" fmla="*/ 150495 w 3539490"/>
                <a:gd name="connsiteY3" fmla="*/ 861060 h 1230630"/>
                <a:gd name="connsiteX4" fmla="*/ 194310 w 3539490"/>
                <a:gd name="connsiteY4" fmla="*/ 878205 h 1230630"/>
                <a:gd name="connsiteX5" fmla="*/ 234315 w 3539490"/>
                <a:gd name="connsiteY5" fmla="*/ 922020 h 1230630"/>
                <a:gd name="connsiteX6" fmla="*/ 287655 w 3539490"/>
                <a:gd name="connsiteY6" fmla="*/ 935355 h 1230630"/>
                <a:gd name="connsiteX7" fmla="*/ 356235 w 3539490"/>
                <a:gd name="connsiteY7" fmla="*/ 973455 h 1230630"/>
                <a:gd name="connsiteX8" fmla="*/ 533400 w 3539490"/>
                <a:gd name="connsiteY8" fmla="*/ 981075 h 1230630"/>
                <a:gd name="connsiteX9" fmla="*/ 588645 w 3539490"/>
                <a:gd name="connsiteY9" fmla="*/ 979170 h 1230630"/>
                <a:gd name="connsiteX10" fmla="*/ 630555 w 3539490"/>
                <a:gd name="connsiteY10" fmla="*/ 992505 h 1230630"/>
                <a:gd name="connsiteX11" fmla="*/ 687705 w 3539490"/>
                <a:gd name="connsiteY11" fmla="*/ 992505 h 1230630"/>
                <a:gd name="connsiteX12" fmla="*/ 748665 w 3539490"/>
                <a:gd name="connsiteY12" fmla="*/ 1030605 h 1230630"/>
                <a:gd name="connsiteX13" fmla="*/ 830580 w 3539490"/>
                <a:gd name="connsiteY13" fmla="*/ 1042035 h 1230630"/>
                <a:gd name="connsiteX14" fmla="*/ 862965 w 3539490"/>
                <a:gd name="connsiteY14" fmla="*/ 1043940 h 1230630"/>
                <a:gd name="connsiteX15" fmla="*/ 923925 w 3539490"/>
                <a:gd name="connsiteY15" fmla="*/ 1059180 h 1230630"/>
                <a:gd name="connsiteX16" fmla="*/ 1062990 w 3539490"/>
                <a:gd name="connsiteY16" fmla="*/ 1074420 h 1230630"/>
                <a:gd name="connsiteX17" fmla="*/ 1651635 w 3539490"/>
                <a:gd name="connsiteY17" fmla="*/ 1078230 h 1230630"/>
                <a:gd name="connsiteX18" fmla="*/ 1784985 w 3539490"/>
                <a:gd name="connsiteY18" fmla="*/ 1085850 h 1230630"/>
                <a:gd name="connsiteX19" fmla="*/ 1861185 w 3539490"/>
                <a:gd name="connsiteY19" fmla="*/ 1110615 h 1230630"/>
                <a:gd name="connsiteX20" fmla="*/ 1933575 w 3539490"/>
                <a:gd name="connsiteY20" fmla="*/ 1129665 h 1230630"/>
                <a:gd name="connsiteX21" fmla="*/ 1994535 w 3539490"/>
                <a:gd name="connsiteY21" fmla="*/ 1162050 h 1230630"/>
                <a:gd name="connsiteX22" fmla="*/ 2080260 w 3539490"/>
                <a:gd name="connsiteY22" fmla="*/ 1175385 h 1230630"/>
                <a:gd name="connsiteX23" fmla="*/ 2434590 w 3539490"/>
                <a:gd name="connsiteY23" fmla="*/ 1171575 h 1230630"/>
                <a:gd name="connsiteX24" fmla="*/ 2503170 w 3539490"/>
                <a:gd name="connsiteY24" fmla="*/ 1209675 h 1230630"/>
                <a:gd name="connsiteX25" fmla="*/ 2617470 w 3539490"/>
                <a:gd name="connsiteY25" fmla="*/ 1221105 h 1230630"/>
                <a:gd name="connsiteX26" fmla="*/ 3539490 w 3539490"/>
                <a:gd name="connsiteY26" fmla="*/ 1230630 h 123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39490" h="1230630">
                  <a:moveTo>
                    <a:pt x="0" y="0"/>
                  </a:moveTo>
                  <a:cubicBezTo>
                    <a:pt x="9049" y="239871"/>
                    <a:pt x="18098" y="479743"/>
                    <a:pt x="36195" y="611505"/>
                  </a:cubicBezTo>
                  <a:cubicBezTo>
                    <a:pt x="54292" y="743267"/>
                    <a:pt x="89535" y="748982"/>
                    <a:pt x="108585" y="790575"/>
                  </a:cubicBezTo>
                  <a:cubicBezTo>
                    <a:pt x="127635" y="832168"/>
                    <a:pt x="136208" y="846455"/>
                    <a:pt x="150495" y="861060"/>
                  </a:cubicBezTo>
                  <a:cubicBezTo>
                    <a:pt x="164783" y="875665"/>
                    <a:pt x="180340" y="868045"/>
                    <a:pt x="194310" y="878205"/>
                  </a:cubicBezTo>
                  <a:cubicBezTo>
                    <a:pt x="208280" y="888365"/>
                    <a:pt x="218758" y="912495"/>
                    <a:pt x="234315" y="922020"/>
                  </a:cubicBezTo>
                  <a:cubicBezTo>
                    <a:pt x="249872" y="931545"/>
                    <a:pt x="267335" y="926783"/>
                    <a:pt x="287655" y="935355"/>
                  </a:cubicBezTo>
                  <a:cubicBezTo>
                    <a:pt x="307975" y="943928"/>
                    <a:pt x="315278" y="965835"/>
                    <a:pt x="356235" y="973455"/>
                  </a:cubicBezTo>
                  <a:cubicBezTo>
                    <a:pt x="397192" y="981075"/>
                    <a:pt x="494665" y="980123"/>
                    <a:pt x="533400" y="981075"/>
                  </a:cubicBezTo>
                  <a:cubicBezTo>
                    <a:pt x="572135" y="982028"/>
                    <a:pt x="572453" y="977265"/>
                    <a:pt x="588645" y="979170"/>
                  </a:cubicBezTo>
                  <a:cubicBezTo>
                    <a:pt x="604837" y="981075"/>
                    <a:pt x="614045" y="990283"/>
                    <a:pt x="630555" y="992505"/>
                  </a:cubicBezTo>
                  <a:cubicBezTo>
                    <a:pt x="647065" y="994727"/>
                    <a:pt x="668020" y="986155"/>
                    <a:pt x="687705" y="992505"/>
                  </a:cubicBezTo>
                  <a:cubicBezTo>
                    <a:pt x="707390" y="998855"/>
                    <a:pt x="724853" y="1022350"/>
                    <a:pt x="748665" y="1030605"/>
                  </a:cubicBezTo>
                  <a:cubicBezTo>
                    <a:pt x="772477" y="1038860"/>
                    <a:pt x="811530" y="1039813"/>
                    <a:pt x="830580" y="1042035"/>
                  </a:cubicBezTo>
                  <a:cubicBezTo>
                    <a:pt x="849630" y="1044257"/>
                    <a:pt x="847408" y="1041083"/>
                    <a:pt x="862965" y="1043940"/>
                  </a:cubicBezTo>
                  <a:cubicBezTo>
                    <a:pt x="878523" y="1046798"/>
                    <a:pt x="890588" y="1054100"/>
                    <a:pt x="923925" y="1059180"/>
                  </a:cubicBezTo>
                  <a:cubicBezTo>
                    <a:pt x="957262" y="1064260"/>
                    <a:pt x="941705" y="1071245"/>
                    <a:pt x="1062990" y="1074420"/>
                  </a:cubicBezTo>
                  <a:cubicBezTo>
                    <a:pt x="1184275" y="1077595"/>
                    <a:pt x="1531303" y="1076325"/>
                    <a:pt x="1651635" y="1078230"/>
                  </a:cubicBezTo>
                  <a:cubicBezTo>
                    <a:pt x="1771967" y="1080135"/>
                    <a:pt x="1750060" y="1080452"/>
                    <a:pt x="1784985" y="1085850"/>
                  </a:cubicBezTo>
                  <a:cubicBezTo>
                    <a:pt x="1819910" y="1091248"/>
                    <a:pt x="1836420" y="1103313"/>
                    <a:pt x="1861185" y="1110615"/>
                  </a:cubicBezTo>
                  <a:cubicBezTo>
                    <a:pt x="1885950" y="1117918"/>
                    <a:pt x="1911350" y="1121092"/>
                    <a:pt x="1933575" y="1129665"/>
                  </a:cubicBezTo>
                  <a:cubicBezTo>
                    <a:pt x="1955800" y="1138238"/>
                    <a:pt x="1970088" y="1154430"/>
                    <a:pt x="1994535" y="1162050"/>
                  </a:cubicBezTo>
                  <a:cubicBezTo>
                    <a:pt x="2018982" y="1169670"/>
                    <a:pt x="2006918" y="1173798"/>
                    <a:pt x="2080260" y="1175385"/>
                  </a:cubicBezTo>
                  <a:cubicBezTo>
                    <a:pt x="2153602" y="1176972"/>
                    <a:pt x="2364105" y="1165860"/>
                    <a:pt x="2434590" y="1171575"/>
                  </a:cubicBezTo>
                  <a:cubicBezTo>
                    <a:pt x="2505075" y="1177290"/>
                    <a:pt x="2472690" y="1201420"/>
                    <a:pt x="2503170" y="1209675"/>
                  </a:cubicBezTo>
                  <a:cubicBezTo>
                    <a:pt x="2533650" y="1217930"/>
                    <a:pt x="2617470" y="1221105"/>
                    <a:pt x="2617470" y="1221105"/>
                  </a:cubicBezTo>
                  <a:lnTo>
                    <a:pt x="3539490" y="1230630"/>
                  </a:lnTo>
                </a:path>
              </a:pathLst>
            </a:custGeom>
            <a:noFill/>
            <a:ln w="28575">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3" name="Data">
            <a:extLst>
              <a:ext uri="{FF2B5EF4-FFF2-40B4-BE49-F238E27FC236}">
                <a16:creationId xmlns:a16="http://schemas.microsoft.com/office/drawing/2014/main" id="{986BA099-515A-44E7-ACDF-A1156ABE3013}"/>
              </a:ext>
            </a:extLst>
          </p:cNvPr>
          <p:cNvGrpSpPr/>
          <p:nvPr/>
        </p:nvGrpSpPr>
        <p:grpSpPr>
          <a:xfrm>
            <a:off x="4994910" y="1651635"/>
            <a:ext cx="3554730" cy="1087755"/>
            <a:chOff x="4994910" y="1735455"/>
            <a:chExt cx="3554730" cy="1087755"/>
          </a:xfrm>
        </p:grpSpPr>
        <p:sp>
          <p:nvSpPr>
            <p:cNvPr id="98" name="1">
              <a:extLst>
                <a:ext uri="{FF2B5EF4-FFF2-40B4-BE49-F238E27FC236}">
                  <a16:creationId xmlns:a16="http://schemas.microsoft.com/office/drawing/2014/main" id="{D639E0FF-0275-4FB3-9760-453F78B047DE}"/>
                </a:ext>
              </a:extLst>
            </p:cNvPr>
            <p:cNvSpPr/>
            <p:nvPr/>
          </p:nvSpPr>
          <p:spPr>
            <a:xfrm>
              <a:off x="4996815" y="1735455"/>
              <a:ext cx="3550920" cy="925830"/>
            </a:xfrm>
            <a:custGeom>
              <a:avLst/>
              <a:gdLst>
                <a:gd name="connsiteX0" fmla="*/ 0 w 3550920"/>
                <a:gd name="connsiteY0" fmla="*/ 0 h 925830"/>
                <a:gd name="connsiteX1" fmla="*/ 19050 w 3550920"/>
                <a:gd name="connsiteY1" fmla="*/ 118110 h 925830"/>
                <a:gd name="connsiteX2" fmla="*/ 51435 w 3550920"/>
                <a:gd name="connsiteY2" fmla="*/ 171450 h 925830"/>
                <a:gd name="connsiteX3" fmla="*/ 160020 w 3550920"/>
                <a:gd name="connsiteY3" fmla="*/ 247650 h 925830"/>
                <a:gd name="connsiteX4" fmla="*/ 400050 w 3550920"/>
                <a:gd name="connsiteY4" fmla="*/ 329565 h 925830"/>
                <a:gd name="connsiteX5" fmla="*/ 1245870 w 3550920"/>
                <a:gd name="connsiteY5" fmla="*/ 510540 h 925830"/>
                <a:gd name="connsiteX6" fmla="*/ 3550920 w 3550920"/>
                <a:gd name="connsiteY6" fmla="*/ 925830 h 925830"/>
                <a:gd name="connsiteX0" fmla="*/ 0 w 3550920"/>
                <a:gd name="connsiteY0" fmla="*/ 0 h 925830"/>
                <a:gd name="connsiteX1" fmla="*/ 19050 w 3550920"/>
                <a:gd name="connsiteY1" fmla="*/ 118110 h 925830"/>
                <a:gd name="connsiteX2" fmla="*/ 51435 w 3550920"/>
                <a:gd name="connsiteY2" fmla="*/ 171450 h 925830"/>
                <a:gd name="connsiteX3" fmla="*/ 160020 w 3550920"/>
                <a:gd name="connsiteY3" fmla="*/ 247650 h 925830"/>
                <a:gd name="connsiteX4" fmla="*/ 400050 w 3550920"/>
                <a:gd name="connsiteY4" fmla="*/ 329565 h 925830"/>
                <a:gd name="connsiteX5" fmla="*/ 1245870 w 3550920"/>
                <a:gd name="connsiteY5" fmla="*/ 510540 h 925830"/>
                <a:gd name="connsiteX6" fmla="*/ 3550920 w 3550920"/>
                <a:gd name="connsiteY6" fmla="*/ 925830 h 925830"/>
                <a:gd name="connsiteX0" fmla="*/ 0 w 3550920"/>
                <a:gd name="connsiteY0" fmla="*/ 0 h 925830"/>
                <a:gd name="connsiteX1" fmla="*/ 19050 w 3550920"/>
                <a:gd name="connsiteY1" fmla="*/ 118110 h 925830"/>
                <a:gd name="connsiteX2" fmla="*/ 51435 w 3550920"/>
                <a:gd name="connsiteY2" fmla="*/ 171450 h 925830"/>
                <a:gd name="connsiteX3" fmla="*/ 160020 w 3550920"/>
                <a:gd name="connsiteY3" fmla="*/ 247650 h 925830"/>
                <a:gd name="connsiteX4" fmla="*/ 400050 w 3550920"/>
                <a:gd name="connsiteY4" fmla="*/ 329565 h 925830"/>
                <a:gd name="connsiteX5" fmla="*/ 1245870 w 3550920"/>
                <a:gd name="connsiteY5" fmla="*/ 510540 h 925830"/>
                <a:gd name="connsiteX6" fmla="*/ 3550920 w 3550920"/>
                <a:gd name="connsiteY6" fmla="*/ 925830 h 925830"/>
                <a:gd name="connsiteX0" fmla="*/ 0 w 3550920"/>
                <a:gd name="connsiteY0" fmla="*/ 0 h 925830"/>
                <a:gd name="connsiteX1" fmla="*/ 19050 w 3550920"/>
                <a:gd name="connsiteY1" fmla="*/ 118110 h 925830"/>
                <a:gd name="connsiteX2" fmla="*/ 51435 w 3550920"/>
                <a:gd name="connsiteY2" fmla="*/ 171450 h 925830"/>
                <a:gd name="connsiteX3" fmla="*/ 160020 w 3550920"/>
                <a:gd name="connsiteY3" fmla="*/ 247650 h 925830"/>
                <a:gd name="connsiteX4" fmla="*/ 400050 w 3550920"/>
                <a:gd name="connsiteY4" fmla="*/ 329565 h 925830"/>
                <a:gd name="connsiteX5" fmla="*/ 1245870 w 3550920"/>
                <a:gd name="connsiteY5" fmla="*/ 510540 h 925830"/>
                <a:gd name="connsiteX6" fmla="*/ 3550920 w 3550920"/>
                <a:gd name="connsiteY6" fmla="*/ 925830 h 925830"/>
                <a:gd name="connsiteX0" fmla="*/ 0 w 3550920"/>
                <a:gd name="connsiteY0" fmla="*/ 0 h 925830"/>
                <a:gd name="connsiteX1" fmla="*/ 19050 w 3550920"/>
                <a:gd name="connsiteY1" fmla="*/ 118110 h 925830"/>
                <a:gd name="connsiteX2" fmla="*/ 51435 w 3550920"/>
                <a:gd name="connsiteY2" fmla="*/ 171450 h 925830"/>
                <a:gd name="connsiteX3" fmla="*/ 160020 w 3550920"/>
                <a:gd name="connsiteY3" fmla="*/ 247650 h 925830"/>
                <a:gd name="connsiteX4" fmla="*/ 400050 w 3550920"/>
                <a:gd name="connsiteY4" fmla="*/ 329565 h 925830"/>
                <a:gd name="connsiteX5" fmla="*/ 1245870 w 3550920"/>
                <a:gd name="connsiteY5" fmla="*/ 510540 h 925830"/>
                <a:gd name="connsiteX6" fmla="*/ 3550920 w 3550920"/>
                <a:gd name="connsiteY6" fmla="*/ 925830 h 925830"/>
                <a:gd name="connsiteX0" fmla="*/ 0 w 3550920"/>
                <a:gd name="connsiteY0" fmla="*/ 0 h 925830"/>
                <a:gd name="connsiteX1" fmla="*/ 19050 w 3550920"/>
                <a:gd name="connsiteY1" fmla="*/ 118110 h 925830"/>
                <a:gd name="connsiteX2" fmla="*/ 51435 w 3550920"/>
                <a:gd name="connsiteY2" fmla="*/ 171450 h 925830"/>
                <a:gd name="connsiteX3" fmla="*/ 160020 w 3550920"/>
                <a:gd name="connsiteY3" fmla="*/ 247650 h 925830"/>
                <a:gd name="connsiteX4" fmla="*/ 400050 w 3550920"/>
                <a:gd name="connsiteY4" fmla="*/ 329565 h 925830"/>
                <a:gd name="connsiteX5" fmla="*/ 1245870 w 3550920"/>
                <a:gd name="connsiteY5" fmla="*/ 510540 h 925830"/>
                <a:gd name="connsiteX6" fmla="*/ 3550920 w 3550920"/>
                <a:gd name="connsiteY6" fmla="*/ 925830 h 925830"/>
                <a:gd name="connsiteX0" fmla="*/ 0 w 3550920"/>
                <a:gd name="connsiteY0" fmla="*/ 0 h 925830"/>
                <a:gd name="connsiteX1" fmla="*/ 19050 w 3550920"/>
                <a:gd name="connsiteY1" fmla="*/ 118110 h 925830"/>
                <a:gd name="connsiteX2" fmla="*/ 51435 w 3550920"/>
                <a:gd name="connsiteY2" fmla="*/ 171450 h 925830"/>
                <a:gd name="connsiteX3" fmla="*/ 160020 w 3550920"/>
                <a:gd name="connsiteY3" fmla="*/ 247650 h 925830"/>
                <a:gd name="connsiteX4" fmla="*/ 400050 w 3550920"/>
                <a:gd name="connsiteY4" fmla="*/ 329565 h 925830"/>
                <a:gd name="connsiteX5" fmla="*/ 1245870 w 3550920"/>
                <a:gd name="connsiteY5" fmla="*/ 510540 h 925830"/>
                <a:gd name="connsiteX6" fmla="*/ 3550920 w 3550920"/>
                <a:gd name="connsiteY6" fmla="*/ 925830 h 925830"/>
                <a:gd name="connsiteX0" fmla="*/ 0 w 3550920"/>
                <a:gd name="connsiteY0" fmla="*/ 0 h 925830"/>
                <a:gd name="connsiteX1" fmla="*/ 19050 w 3550920"/>
                <a:gd name="connsiteY1" fmla="*/ 118110 h 925830"/>
                <a:gd name="connsiteX2" fmla="*/ 51435 w 3550920"/>
                <a:gd name="connsiteY2" fmla="*/ 171450 h 925830"/>
                <a:gd name="connsiteX3" fmla="*/ 160020 w 3550920"/>
                <a:gd name="connsiteY3" fmla="*/ 247650 h 925830"/>
                <a:gd name="connsiteX4" fmla="*/ 400050 w 3550920"/>
                <a:gd name="connsiteY4" fmla="*/ 329565 h 925830"/>
                <a:gd name="connsiteX5" fmla="*/ 1245870 w 3550920"/>
                <a:gd name="connsiteY5" fmla="*/ 510540 h 925830"/>
                <a:gd name="connsiteX6" fmla="*/ 3550920 w 3550920"/>
                <a:gd name="connsiteY6" fmla="*/ 925830 h 92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920" h="925830">
                  <a:moveTo>
                    <a:pt x="0" y="0"/>
                  </a:moveTo>
                  <a:cubicBezTo>
                    <a:pt x="6350" y="39370"/>
                    <a:pt x="12700" y="103505"/>
                    <a:pt x="19050" y="118110"/>
                  </a:cubicBezTo>
                  <a:cubicBezTo>
                    <a:pt x="27940" y="141605"/>
                    <a:pt x="40640" y="153670"/>
                    <a:pt x="51435" y="171450"/>
                  </a:cubicBezTo>
                  <a:cubicBezTo>
                    <a:pt x="62865" y="191135"/>
                    <a:pt x="123825" y="222250"/>
                    <a:pt x="160020" y="247650"/>
                  </a:cubicBezTo>
                  <a:cubicBezTo>
                    <a:pt x="186690" y="261620"/>
                    <a:pt x="360045" y="319405"/>
                    <a:pt x="400050" y="329565"/>
                  </a:cubicBezTo>
                  <a:cubicBezTo>
                    <a:pt x="459105" y="344170"/>
                    <a:pt x="963930" y="450215"/>
                    <a:pt x="1245870" y="510540"/>
                  </a:cubicBezTo>
                  <a:lnTo>
                    <a:pt x="3550920" y="925830"/>
                  </a:lnTo>
                </a:path>
              </a:pathLst>
            </a:custGeom>
            <a:noFill/>
            <a:ln w="285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2">
              <a:extLst>
                <a:ext uri="{FF2B5EF4-FFF2-40B4-BE49-F238E27FC236}">
                  <a16:creationId xmlns:a16="http://schemas.microsoft.com/office/drawing/2014/main" id="{DD313AE8-18BF-4AA2-98F0-53C90CD512AD}"/>
                </a:ext>
              </a:extLst>
            </p:cNvPr>
            <p:cNvSpPr/>
            <p:nvPr/>
          </p:nvSpPr>
          <p:spPr>
            <a:xfrm>
              <a:off x="4996815" y="1737360"/>
              <a:ext cx="3552825" cy="1085850"/>
            </a:xfrm>
            <a:custGeom>
              <a:avLst/>
              <a:gdLst>
                <a:gd name="connsiteX0" fmla="*/ 0 w 3552825"/>
                <a:gd name="connsiteY0" fmla="*/ 0 h 1085850"/>
                <a:gd name="connsiteX1" fmla="*/ 32385 w 3552825"/>
                <a:gd name="connsiteY1" fmla="*/ 257175 h 1085850"/>
                <a:gd name="connsiteX2" fmla="*/ 93345 w 3552825"/>
                <a:gd name="connsiteY2" fmla="*/ 365760 h 1085850"/>
                <a:gd name="connsiteX3" fmla="*/ 160020 w 3552825"/>
                <a:gd name="connsiteY3" fmla="*/ 436245 h 1085850"/>
                <a:gd name="connsiteX4" fmla="*/ 243840 w 3552825"/>
                <a:gd name="connsiteY4" fmla="*/ 487680 h 1085850"/>
                <a:gd name="connsiteX5" fmla="*/ 619125 w 3552825"/>
                <a:gd name="connsiteY5" fmla="*/ 603885 h 1085850"/>
                <a:gd name="connsiteX6" fmla="*/ 672465 w 3552825"/>
                <a:gd name="connsiteY6" fmla="*/ 617220 h 1085850"/>
                <a:gd name="connsiteX7" fmla="*/ 739140 w 3552825"/>
                <a:gd name="connsiteY7" fmla="*/ 638175 h 1085850"/>
                <a:gd name="connsiteX8" fmla="*/ 876300 w 3552825"/>
                <a:gd name="connsiteY8" fmla="*/ 666750 h 1085850"/>
                <a:gd name="connsiteX9" fmla="*/ 979170 w 3552825"/>
                <a:gd name="connsiteY9" fmla="*/ 683895 h 1085850"/>
                <a:gd name="connsiteX10" fmla="*/ 1083945 w 3552825"/>
                <a:gd name="connsiteY10" fmla="*/ 704850 h 1085850"/>
                <a:gd name="connsiteX11" fmla="*/ 1162050 w 3552825"/>
                <a:gd name="connsiteY11" fmla="*/ 712470 h 1085850"/>
                <a:gd name="connsiteX12" fmla="*/ 1807845 w 3552825"/>
                <a:gd name="connsiteY12" fmla="*/ 834390 h 1085850"/>
                <a:gd name="connsiteX13" fmla="*/ 1931670 w 3552825"/>
                <a:gd name="connsiteY13" fmla="*/ 847725 h 1085850"/>
                <a:gd name="connsiteX14" fmla="*/ 2167890 w 3552825"/>
                <a:gd name="connsiteY14" fmla="*/ 887730 h 1085850"/>
                <a:gd name="connsiteX15" fmla="*/ 2282190 w 3552825"/>
                <a:gd name="connsiteY15" fmla="*/ 895350 h 1085850"/>
                <a:gd name="connsiteX16" fmla="*/ 2962275 w 3552825"/>
                <a:gd name="connsiteY16" fmla="*/ 1000125 h 1085850"/>
                <a:gd name="connsiteX17" fmla="*/ 3552825 w 3552825"/>
                <a:gd name="connsiteY17" fmla="*/ 1085850 h 1085850"/>
                <a:gd name="connsiteX0" fmla="*/ 0 w 3552825"/>
                <a:gd name="connsiteY0" fmla="*/ 0 h 1085850"/>
                <a:gd name="connsiteX1" fmla="*/ 32385 w 3552825"/>
                <a:gd name="connsiteY1" fmla="*/ 257175 h 1085850"/>
                <a:gd name="connsiteX2" fmla="*/ 93345 w 3552825"/>
                <a:gd name="connsiteY2" fmla="*/ 365760 h 1085850"/>
                <a:gd name="connsiteX3" fmla="*/ 160020 w 3552825"/>
                <a:gd name="connsiteY3" fmla="*/ 436245 h 1085850"/>
                <a:gd name="connsiteX4" fmla="*/ 243840 w 3552825"/>
                <a:gd name="connsiteY4" fmla="*/ 487680 h 1085850"/>
                <a:gd name="connsiteX5" fmla="*/ 619125 w 3552825"/>
                <a:gd name="connsiteY5" fmla="*/ 603885 h 1085850"/>
                <a:gd name="connsiteX6" fmla="*/ 672465 w 3552825"/>
                <a:gd name="connsiteY6" fmla="*/ 617220 h 1085850"/>
                <a:gd name="connsiteX7" fmla="*/ 739140 w 3552825"/>
                <a:gd name="connsiteY7" fmla="*/ 638175 h 1085850"/>
                <a:gd name="connsiteX8" fmla="*/ 876300 w 3552825"/>
                <a:gd name="connsiteY8" fmla="*/ 666750 h 1085850"/>
                <a:gd name="connsiteX9" fmla="*/ 979170 w 3552825"/>
                <a:gd name="connsiteY9" fmla="*/ 683895 h 1085850"/>
                <a:gd name="connsiteX10" fmla="*/ 1083945 w 3552825"/>
                <a:gd name="connsiteY10" fmla="*/ 704850 h 1085850"/>
                <a:gd name="connsiteX11" fmla="*/ 1162050 w 3552825"/>
                <a:gd name="connsiteY11" fmla="*/ 712470 h 1085850"/>
                <a:gd name="connsiteX12" fmla="*/ 1807845 w 3552825"/>
                <a:gd name="connsiteY12" fmla="*/ 834390 h 1085850"/>
                <a:gd name="connsiteX13" fmla="*/ 1931670 w 3552825"/>
                <a:gd name="connsiteY13" fmla="*/ 847725 h 1085850"/>
                <a:gd name="connsiteX14" fmla="*/ 2167890 w 3552825"/>
                <a:gd name="connsiteY14" fmla="*/ 887730 h 1085850"/>
                <a:gd name="connsiteX15" fmla="*/ 2282190 w 3552825"/>
                <a:gd name="connsiteY15" fmla="*/ 895350 h 1085850"/>
                <a:gd name="connsiteX16" fmla="*/ 2962275 w 3552825"/>
                <a:gd name="connsiteY16" fmla="*/ 1000125 h 1085850"/>
                <a:gd name="connsiteX17" fmla="*/ 3552825 w 3552825"/>
                <a:gd name="connsiteY17" fmla="*/ 1085850 h 1085850"/>
                <a:gd name="connsiteX0" fmla="*/ 0 w 3552825"/>
                <a:gd name="connsiteY0" fmla="*/ 0 h 1085850"/>
                <a:gd name="connsiteX1" fmla="*/ 32385 w 3552825"/>
                <a:gd name="connsiteY1" fmla="*/ 257175 h 1085850"/>
                <a:gd name="connsiteX2" fmla="*/ 93345 w 3552825"/>
                <a:gd name="connsiteY2" fmla="*/ 365760 h 1085850"/>
                <a:gd name="connsiteX3" fmla="*/ 160020 w 3552825"/>
                <a:gd name="connsiteY3" fmla="*/ 436245 h 1085850"/>
                <a:gd name="connsiteX4" fmla="*/ 243840 w 3552825"/>
                <a:gd name="connsiteY4" fmla="*/ 487680 h 1085850"/>
                <a:gd name="connsiteX5" fmla="*/ 619125 w 3552825"/>
                <a:gd name="connsiteY5" fmla="*/ 603885 h 1085850"/>
                <a:gd name="connsiteX6" fmla="*/ 672465 w 3552825"/>
                <a:gd name="connsiteY6" fmla="*/ 617220 h 1085850"/>
                <a:gd name="connsiteX7" fmla="*/ 739140 w 3552825"/>
                <a:gd name="connsiteY7" fmla="*/ 638175 h 1085850"/>
                <a:gd name="connsiteX8" fmla="*/ 876300 w 3552825"/>
                <a:gd name="connsiteY8" fmla="*/ 666750 h 1085850"/>
                <a:gd name="connsiteX9" fmla="*/ 979170 w 3552825"/>
                <a:gd name="connsiteY9" fmla="*/ 683895 h 1085850"/>
                <a:gd name="connsiteX10" fmla="*/ 1083945 w 3552825"/>
                <a:gd name="connsiteY10" fmla="*/ 704850 h 1085850"/>
                <a:gd name="connsiteX11" fmla="*/ 1162050 w 3552825"/>
                <a:gd name="connsiteY11" fmla="*/ 712470 h 1085850"/>
                <a:gd name="connsiteX12" fmla="*/ 1807845 w 3552825"/>
                <a:gd name="connsiteY12" fmla="*/ 834390 h 1085850"/>
                <a:gd name="connsiteX13" fmla="*/ 1931670 w 3552825"/>
                <a:gd name="connsiteY13" fmla="*/ 847725 h 1085850"/>
                <a:gd name="connsiteX14" fmla="*/ 2167890 w 3552825"/>
                <a:gd name="connsiteY14" fmla="*/ 887730 h 1085850"/>
                <a:gd name="connsiteX15" fmla="*/ 2282190 w 3552825"/>
                <a:gd name="connsiteY15" fmla="*/ 895350 h 1085850"/>
                <a:gd name="connsiteX16" fmla="*/ 2962275 w 3552825"/>
                <a:gd name="connsiteY16" fmla="*/ 1000125 h 1085850"/>
                <a:gd name="connsiteX17" fmla="*/ 3552825 w 3552825"/>
                <a:gd name="connsiteY17" fmla="*/ 1085850 h 1085850"/>
                <a:gd name="connsiteX0" fmla="*/ 0 w 3552825"/>
                <a:gd name="connsiteY0" fmla="*/ 0 h 1085850"/>
                <a:gd name="connsiteX1" fmla="*/ 32385 w 3552825"/>
                <a:gd name="connsiteY1" fmla="*/ 257175 h 1085850"/>
                <a:gd name="connsiteX2" fmla="*/ 93345 w 3552825"/>
                <a:gd name="connsiteY2" fmla="*/ 365760 h 1085850"/>
                <a:gd name="connsiteX3" fmla="*/ 160020 w 3552825"/>
                <a:gd name="connsiteY3" fmla="*/ 436245 h 1085850"/>
                <a:gd name="connsiteX4" fmla="*/ 243840 w 3552825"/>
                <a:gd name="connsiteY4" fmla="*/ 487680 h 1085850"/>
                <a:gd name="connsiteX5" fmla="*/ 619125 w 3552825"/>
                <a:gd name="connsiteY5" fmla="*/ 603885 h 1085850"/>
                <a:gd name="connsiteX6" fmla="*/ 672465 w 3552825"/>
                <a:gd name="connsiteY6" fmla="*/ 617220 h 1085850"/>
                <a:gd name="connsiteX7" fmla="*/ 739140 w 3552825"/>
                <a:gd name="connsiteY7" fmla="*/ 638175 h 1085850"/>
                <a:gd name="connsiteX8" fmla="*/ 876300 w 3552825"/>
                <a:gd name="connsiteY8" fmla="*/ 666750 h 1085850"/>
                <a:gd name="connsiteX9" fmla="*/ 979170 w 3552825"/>
                <a:gd name="connsiteY9" fmla="*/ 683895 h 1085850"/>
                <a:gd name="connsiteX10" fmla="*/ 1083945 w 3552825"/>
                <a:gd name="connsiteY10" fmla="*/ 704850 h 1085850"/>
                <a:gd name="connsiteX11" fmla="*/ 1162050 w 3552825"/>
                <a:gd name="connsiteY11" fmla="*/ 712470 h 1085850"/>
                <a:gd name="connsiteX12" fmla="*/ 1807845 w 3552825"/>
                <a:gd name="connsiteY12" fmla="*/ 834390 h 1085850"/>
                <a:gd name="connsiteX13" fmla="*/ 1931670 w 3552825"/>
                <a:gd name="connsiteY13" fmla="*/ 847725 h 1085850"/>
                <a:gd name="connsiteX14" fmla="*/ 2167890 w 3552825"/>
                <a:gd name="connsiteY14" fmla="*/ 887730 h 1085850"/>
                <a:gd name="connsiteX15" fmla="*/ 2282190 w 3552825"/>
                <a:gd name="connsiteY15" fmla="*/ 895350 h 1085850"/>
                <a:gd name="connsiteX16" fmla="*/ 2962275 w 3552825"/>
                <a:gd name="connsiteY16" fmla="*/ 1000125 h 1085850"/>
                <a:gd name="connsiteX17" fmla="*/ 3552825 w 3552825"/>
                <a:gd name="connsiteY17" fmla="*/ 1085850 h 1085850"/>
                <a:gd name="connsiteX0" fmla="*/ 0 w 3552825"/>
                <a:gd name="connsiteY0" fmla="*/ 0 h 1085850"/>
                <a:gd name="connsiteX1" fmla="*/ 32385 w 3552825"/>
                <a:gd name="connsiteY1" fmla="*/ 257175 h 1085850"/>
                <a:gd name="connsiteX2" fmla="*/ 93345 w 3552825"/>
                <a:gd name="connsiteY2" fmla="*/ 365760 h 1085850"/>
                <a:gd name="connsiteX3" fmla="*/ 160020 w 3552825"/>
                <a:gd name="connsiteY3" fmla="*/ 436245 h 1085850"/>
                <a:gd name="connsiteX4" fmla="*/ 243840 w 3552825"/>
                <a:gd name="connsiteY4" fmla="*/ 487680 h 1085850"/>
                <a:gd name="connsiteX5" fmla="*/ 619125 w 3552825"/>
                <a:gd name="connsiteY5" fmla="*/ 603885 h 1085850"/>
                <a:gd name="connsiteX6" fmla="*/ 672465 w 3552825"/>
                <a:gd name="connsiteY6" fmla="*/ 617220 h 1085850"/>
                <a:gd name="connsiteX7" fmla="*/ 739140 w 3552825"/>
                <a:gd name="connsiteY7" fmla="*/ 638175 h 1085850"/>
                <a:gd name="connsiteX8" fmla="*/ 876300 w 3552825"/>
                <a:gd name="connsiteY8" fmla="*/ 666750 h 1085850"/>
                <a:gd name="connsiteX9" fmla="*/ 979170 w 3552825"/>
                <a:gd name="connsiteY9" fmla="*/ 683895 h 1085850"/>
                <a:gd name="connsiteX10" fmla="*/ 1083945 w 3552825"/>
                <a:gd name="connsiteY10" fmla="*/ 704850 h 1085850"/>
                <a:gd name="connsiteX11" fmla="*/ 1162050 w 3552825"/>
                <a:gd name="connsiteY11" fmla="*/ 712470 h 1085850"/>
                <a:gd name="connsiteX12" fmla="*/ 1807845 w 3552825"/>
                <a:gd name="connsiteY12" fmla="*/ 834390 h 1085850"/>
                <a:gd name="connsiteX13" fmla="*/ 1931670 w 3552825"/>
                <a:gd name="connsiteY13" fmla="*/ 847725 h 1085850"/>
                <a:gd name="connsiteX14" fmla="*/ 2167890 w 3552825"/>
                <a:gd name="connsiteY14" fmla="*/ 887730 h 1085850"/>
                <a:gd name="connsiteX15" fmla="*/ 2282190 w 3552825"/>
                <a:gd name="connsiteY15" fmla="*/ 895350 h 1085850"/>
                <a:gd name="connsiteX16" fmla="*/ 2962275 w 3552825"/>
                <a:gd name="connsiteY16" fmla="*/ 1000125 h 1085850"/>
                <a:gd name="connsiteX17" fmla="*/ 3552825 w 3552825"/>
                <a:gd name="connsiteY17" fmla="*/ 1085850 h 1085850"/>
                <a:gd name="connsiteX0" fmla="*/ 0 w 3552825"/>
                <a:gd name="connsiteY0" fmla="*/ 0 h 1085850"/>
                <a:gd name="connsiteX1" fmla="*/ 32385 w 3552825"/>
                <a:gd name="connsiteY1" fmla="*/ 257175 h 1085850"/>
                <a:gd name="connsiteX2" fmla="*/ 93345 w 3552825"/>
                <a:gd name="connsiteY2" fmla="*/ 365760 h 1085850"/>
                <a:gd name="connsiteX3" fmla="*/ 160020 w 3552825"/>
                <a:gd name="connsiteY3" fmla="*/ 436245 h 1085850"/>
                <a:gd name="connsiteX4" fmla="*/ 243840 w 3552825"/>
                <a:gd name="connsiteY4" fmla="*/ 487680 h 1085850"/>
                <a:gd name="connsiteX5" fmla="*/ 619125 w 3552825"/>
                <a:gd name="connsiteY5" fmla="*/ 603885 h 1085850"/>
                <a:gd name="connsiteX6" fmla="*/ 672465 w 3552825"/>
                <a:gd name="connsiteY6" fmla="*/ 617220 h 1085850"/>
                <a:gd name="connsiteX7" fmla="*/ 739140 w 3552825"/>
                <a:gd name="connsiteY7" fmla="*/ 638175 h 1085850"/>
                <a:gd name="connsiteX8" fmla="*/ 876300 w 3552825"/>
                <a:gd name="connsiteY8" fmla="*/ 666750 h 1085850"/>
                <a:gd name="connsiteX9" fmla="*/ 979170 w 3552825"/>
                <a:gd name="connsiteY9" fmla="*/ 683895 h 1085850"/>
                <a:gd name="connsiteX10" fmla="*/ 1083945 w 3552825"/>
                <a:gd name="connsiteY10" fmla="*/ 704850 h 1085850"/>
                <a:gd name="connsiteX11" fmla="*/ 1162050 w 3552825"/>
                <a:gd name="connsiteY11" fmla="*/ 712470 h 1085850"/>
                <a:gd name="connsiteX12" fmla="*/ 1807845 w 3552825"/>
                <a:gd name="connsiteY12" fmla="*/ 834390 h 1085850"/>
                <a:gd name="connsiteX13" fmla="*/ 1931670 w 3552825"/>
                <a:gd name="connsiteY13" fmla="*/ 847725 h 1085850"/>
                <a:gd name="connsiteX14" fmla="*/ 2167890 w 3552825"/>
                <a:gd name="connsiteY14" fmla="*/ 887730 h 1085850"/>
                <a:gd name="connsiteX15" fmla="*/ 2282190 w 3552825"/>
                <a:gd name="connsiteY15" fmla="*/ 895350 h 1085850"/>
                <a:gd name="connsiteX16" fmla="*/ 2962275 w 3552825"/>
                <a:gd name="connsiteY16" fmla="*/ 1000125 h 1085850"/>
                <a:gd name="connsiteX17" fmla="*/ 3552825 w 3552825"/>
                <a:gd name="connsiteY17" fmla="*/ 1085850 h 1085850"/>
                <a:gd name="connsiteX0" fmla="*/ 0 w 3552825"/>
                <a:gd name="connsiteY0" fmla="*/ 0 h 1085850"/>
                <a:gd name="connsiteX1" fmla="*/ 32385 w 3552825"/>
                <a:gd name="connsiteY1" fmla="*/ 257175 h 1085850"/>
                <a:gd name="connsiteX2" fmla="*/ 93345 w 3552825"/>
                <a:gd name="connsiteY2" fmla="*/ 365760 h 1085850"/>
                <a:gd name="connsiteX3" fmla="*/ 160020 w 3552825"/>
                <a:gd name="connsiteY3" fmla="*/ 436245 h 1085850"/>
                <a:gd name="connsiteX4" fmla="*/ 243840 w 3552825"/>
                <a:gd name="connsiteY4" fmla="*/ 487680 h 1085850"/>
                <a:gd name="connsiteX5" fmla="*/ 619125 w 3552825"/>
                <a:gd name="connsiteY5" fmla="*/ 603885 h 1085850"/>
                <a:gd name="connsiteX6" fmla="*/ 672465 w 3552825"/>
                <a:gd name="connsiteY6" fmla="*/ 617220 h 1085850"/>
                <a:gd name="connsiteX7" fmla="*/ 739140 w 3552825"/>
                <a:gd name="connsiteY7" fmla="*/ 638175 h 1085850"/>
                <a:gd name="connsiteX8" fmla="*/ 876300 w 3552825"/>
                <a:gd name="connsiteY8" fmla="*/ 666750 h 1085850"/>
                <a:gd name="connsiteX9" fmla="*/ 979170 w 3552825"/>
                <a:gd name="connsiteY9" fmla="*/ 683895 h 1085850"/>
                <a:gd name="connsiteX10" fmla="*/ 1083945 w 3552825"/>
                <a:gd name="connsiteY10" fmla="*/ 704850 h 1085850"/>
                <a:gd name="connsiteX11" fmla="*/ 1162050 w 3552825"/>
                <a:gd name="connsiteY11" fmla="*/ 712470 h 1085850"/>
                <a:gd name="connsiteX12" fmla="*/ 1807845 w 3552825"/>
                <a:gd name="connsiteY12" fmla="*/ 834390 h 1085850"/>
                <a:gd name="connsiteX13" fmla="*/ 1931670 w 3552825"/>
                <a:gd name="connsiteY13" fmla="*/ 847725 h 1085850"/>
                <a:gd name="connsiteX14" fmla="*/ 2167890 w 3552825"/>
                <a:gd name="connsiteY14" fmla="*/ 887730 h 1085850"/>
                <a:gd name="connsiteX15" fmla="*/ 2282190 w 3552825"/>
                <a:gd name="connsiteY15" fmla="*/ 895350 h 1085850"/>
                <a:gd name="connsiteX16" fmla="*/ 2962275 w 3552825"/>
                <a:gd name="connsiteY16" fmla="*/ 1000125 h 1085850"/>
                <a:gd name="connsiteX17" fmla="*/ 3552825 w 3552825"/>
                <a:gd name="connsiteY17" fmla="*/ 1085850 h 1085850"/>
                <a:gd name="connsiteX0" fmla="*/ 0 w 3552825"/>
                <a:gd name="connsiteY0" fmla="*/ 0 h 1085850"/>
                <a:gd name="connsiteX1" fmla="*/ 32385 w 3552825"/>
                <a:gd name="connsiteY1" fmla="*/ 257175 h 1085850"/>
                <a:gd name="connsiteX2" fmla="*/ 93345 w 3552825"/>
                <a:gd name="connsiteY2" fmla="*/ 365760 h 1085850"/>
                <a:gd name="connsiteX3" fmla="*/ 160020 w 3552825"/>
                <a:gd name="connsiteY3" fmla="*/ 436245 h 1085850"/>
                <a:gd name="connsiteX4" fmla="*/ 243840 w 3552825"/>
                <a:gd name="connsiteY4" fmla="*/ 487680 h 1085850"/>
                <a:gd name="connsiteX5" fmla="*/ 619125 w 3552825"/>
                <a:gd name="connsiteY5" fmla="*/ 603885 h 1085850"/>
                <a:gd name="connsiteX6" fmla="*/ 672465 w 3552825"/>
                <a:gd name="connsiteY6" fmla="*/ 617220 h 1085850"/>
                <a:gd name="connsiteX7" fmla="*/ 739140 w 3552825"/>
                <a:gd name="connsiteY7" fmla="*/ 638175 h 1085850"/>
                <a:gd name="connsiteX8" fmla="*/ 876300 w 3552825"/>
                <a:gd name="connsiteY8" fmla="*/ 666750 h 1085850"/>
                <a:gd name="connsiteX9" fmla="*/ 979170 w 3552825"/>
                <a:gd name="connsiteY9" fmla="*/ 683895 h 1085850"/>
                <a:gd name="connsiteX10" fmla="*/ 1083945 w 3552825"/>
                <a:gd name="connsiteY10" fmla="*/ 704850 h 1085850"/>
                <a:gd name="connsiteX11" fmla="*/ 1162050 w 3552825"/>
                <a:gd name="connsiteY11" fmla="*/ 712470 h 1085850"/>
                <a:gd name="connsiteX12" fmla="*/ 1807845 w 3552825"/>
                <a:gd name="connsiteY12" fmla="*/ 834390 h 1085850"/>
                <a:gd name="connsiteX13" fmla="*/ 1931670 w 3552825"/>
                <a:gd name="connsiteY13" fmla="*/ 847725 h 1085850"/>
                <a:gd name="connsiteX14" fmla="*/ 2167890 w 3552825"/>
                <a:gd name="connsiteY14" fmla="*/ 887730 h 1085850"/>
                <a:gd name="connsiteX15" fmla="*/ 2282190 w 3552825"/>
                <a:gd name="connsiteY15" fmla="*/ 899160 h 1085850"/>
                <a:gd name="connsiteX16" fmla="*/ 2962275 w 3552825"/>
                <a:gd name="connsiteY16" fmla="*/ 1000125 h 1085850"/>
                <a:gd name="connsiteX17" fmla="*/ 3552825 w 3552825"/>
                <a:gd name="connsiteY17" fmla="*/ 108585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2825" h="1085850">
                  <a:moveTo>
                    <a:pt x="0" y="0"/>
                  </a:moveTo>
                  <a:cubicBezTo>
                    <a:pt x="8414" y="98107"/>
                    <a:pt x="16828" y="196215"/>
                    <a:pt x="32385" y="257175"/>
                  </a:cubicBezTo>
                  <a:cubicBezTo>
                    <a:pt x="47942" y="318135"/>
                    <a:pt x="72073" y="335915"/>
                    <a:pt x="93345" y="365760"/>
                  </a:cubicBezTo>
                  <a:cubicBezTo>
                    <a:pt x="114617" y="395605"/>
                    <a:pt x="134938" y="415925"/>
                    <a:pt x="160020" y="436245"/>
                  </a:cubicBezTo>
                  <a:cubicBezTo>
                    <a:pt x="185102" y="456565"/>
                    <a:pt x="203518" y="469265"/>
                    <a:pt x="243840" y="487680"/>
                  </a:cubicBezTo>
                  <a:cubicBezTo>
                    <a:pt x="284162" y="506095"/>
                    <a:pt x="557213" y="586105"/>
                    <a:pt x="619125" y="603885"/>
                  </a:cubicBezTo>
                  <a:cubicBezTo>
                    <a:pt x="681037" y="621665"/>
                    <a:pt x="652463" y="611505"/>
                    <a:pt x="672465" y="617220"/>
                  </a:cubicBezTo>
                  <a:cubicBezTo>
                    <a:pt x="692468" y="622935"/>
                    <a:pt x="705168" y="629920"/>
                    <a:pt x="739140" y="638175"/>
                  </a:cubicBezTo>
                  <a:cubicBezTo>
                    <a:pt x="773112" y="646430"/>
                    <a:pt x="836295" y="659130"/>
                    <a:pt x="876300" y="666750"/>
                  </a:cubicBezTo>
                  <a:cubicBezTo>
                    <a:pt x="916305" y="674370"/>
                    <a:pt x="944563" y="677545"/>
                    <a:pt x="979170" y="683895"/>
                  </a:cubicBezTo>
                  <a:cubicBezTo>
                    <a:pt x="1013777" y="690245"/>
                    <a:pt x="1053465" y="700088"/>
                    <a:pt x="1083945" y="704850"/>
                  </a:cubicBezTo>
                  <a:cubicBezTo>
                    <a:pt x="1114425" y="709612"/>
                    <a:pt x="1162050" y="712470"/>
                    <a:pt x="1162050" y="712470"/>
                  </a:cubicBezTo>
                  <a:cubicBezTo>
                    <a:pt x="1209675" y="718820"/>
                    <a:pt x="1592580" y="793750"/>
                    <a:pt x="1807845" y="834390"/>
                  </a:cubicBezTo>
                  <a:cubicBezTo>
                    <a:pt x="1936115" y="856933"/>
                    <a:pt x="1900238" y="842645"/>
                    <a:pt x="1931670" y="847725"/>
                  </a:cubicBezTo>
                  <a:lnTo>
                    <a:pt x="2167890" y="887730"/>
                  </a:lnTo>
                  <a:cubicBezTo>
                    <a:pt x="2226310" y="896303"/>
                    <a:pt x="2246948" y="895668"/>
                    <a:pt x="2282190" y="899160"/>
                  </a:cubicBezTo>
                  <a:cubicBezTo>
                    <a:pt x="2317432" y="902652"/>
                    <a:pt x="2750503" y="969010"/>
                    <a:pt x="2962275" y="1000125"/>
                  </a:cubicBezTo>
                  <a:lnTo>
                    <a:pt x="3552825" y="1085850"/>
                  </a:lnTo>
                </a:path>
              </a:pathLst>
            </a:custGeom>
            <a:noFill/>
            <a:ln w="285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3">
              <a:extLst>
                <a:ext uri="{FF2B5EF4-FFF2-40B4-BE49-F238E27FC236}">
                  <a16:creationId xmlns:a16="http://schemas.microsoft.com/office/drawing/2014/main" id="{25FA2121-574B-4A14-AAAA-89AB6EB26DE4}"/>
                </a:ext>
              </a:extLst>
            </p:cNvPr>
            <p:cNvSpPr/>
            <p:nvPr/>
          </p:nvSpPr>
          <p:spPr>
            <a:xfrm>
              <a:off x="4994910" y="1739265"/>
              <a:ext cx="3549015" cy="1032773"/>
            </a:xfrm>
            <a:custGeom>
              <a:avLst/>
              <a:gdLst>
                <a:gd name="connsiteX0" fmla="*/ 0 w 3549015"/>
                <a:gd name="connsiteY0" fmla="*/ 0 h 1032773"/>
                <a:gd name="connsiteX1" fmla="*/ 59055 w 3549015"/>
                <a:gd name="connsiteY1" fmla="*/ 190500 h 1032773"/>
                <a:gd name="connsiteX2" fmla="*/ 163830 w 3549015"/>
                <a:gd name="connsiteY2" fmla="*/ 333375 h 1032773"/>
                <a:gd name="connsiteX3" fmla="*/ 224790 w 3549015"/>
                <a:gd name="connsiteY3" fmla="*/ 381000 h 1032773"/>
                <a:gd name="connsiteX4" fmla="*/ 278130 w 3549015"/>
                <a:gd name="connsiteY4" fmla="*/ 401955 h 1032773"/>
                <a:gd name="connsiteX5" fmla="*/ 310515 w 3549015"/>
                <a:gd name="connsiteY5" fmla="*/ 440055 h 1032773"/>
                <a:gd name="connsiteX6" fmla="*/ 379095 w 3549015"/>
                <a:gd name="connsiteY6" fmla="*/ 466725 h 1032773"/>
                <a:gd name="connsiteX7" fmla="*/ 443865 w 3549015"/>
                <a:gd name="connsiteY7" fmla="*/ 483870 h 1032773"/>
                <a:gd name="connsiteX8" fmla="*/ 510540 w 3549015"/>
                <a:gd name="connsiteY8" fmla="*/ 514350 h 1032773"/>
                <a:gd name="connsiteX9" fmla="*/ 676275 w 3549015"/>
                <a:gd name="connsiteY9" fmla="*/ 577215 h 1032773"/>
                <a:gd name="connsiteX10" fmla="*/ 779145 w 3549015"/>
                <a:gd name="connsiteY10" fmla="*/ 601980 h 1032773"/>
                <a:gd name="connsiteX11" fmla="*/ 866775 w 3549015"/>
                <a:gd name="connsiteY11" fmla="*/ 630555 h 1032773"/>
                <a:gd name="connsiteX12" fmla="*/ 962025 w 3549015"/>
                <a:gd name="connsiteY12" fmla="*/ 649605 h 1032773"/>
                <a:gd name="connsiteX13" fmla="*/ 1101090 w 3549015"/>
                <a:gd name="connsiteY13" fmla="*/ 683895 h 1032773"/>
                <a:gd name="connsiteX14" fmla="*/ 1718310 w 3549015"/>
                <a:gd name="connsiteY14" fmla="*/ 779145 h 1032773"/>
                <a:gd name="connsiteX15" fmla="*/ 1855470 w 3549015"/>
                <a:gd name="connsiteY15" fmla="*/ 800100 h 1032773"/>
                <a:gd name="connsiteX16" fmla="*/ 2655570 w 3549015"/>
                <a:gd name="connsiteY16" fmla="*/ 922020 h 1032773"/>
                <a:gd name="connsiteX17" fmla="*/ 3036570 w 3549015"/>
                <a:gd name="connsiteY17" fmla="*/ 952500 h 1032773"/>
                <a:gd name="connsiteX18" fmla="*/ 3154680 w 3549015"/>
                <a:gd name="connsiteY18" fmla="*/ 971550 h 1032773"/>
                <a:gd name="connsiteX19" fmla="*/ 3429000 w 3549015"/>
                <a:gd name="connsiteY19" fmla="*/ 1026795 h 1032773"/>
                <a:gd name="connsiteX20" fmla="*/ 3549015 w 3549015"/>
                <a:gd name="connsiteY20" fmla="*/ 1028700 h 103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9015" h="1032773">
                  <a:moveTo>
                    <a:pt x="0" y="0"/>
                  </a:moveTo>
                  <a:cubicBezTo>
                    <a:pt x="15875" y="67469"/>
                    <a:pt x="31750" y="134938"/>
                    <a:pt x="59055" y="190500"/>
                  </a:cubicBezTo>
                  <a:cubicBezTo>
                    <a:pt x="86360" y="246062"/>
                    <a:pt x="136208" y="301625"/>
                    <a:pt x="163830" y="333375"/>
                  </a:cubicBezTo>
                  <a:cubicBezTo>
                    <a:pt x="191452" y="365125"/>
                    <a:pt x="205740" y="369570"/>
                    <a:pt x="224790" y="381000"/>
                  </a:cubicBezTo>
                  <a:cubicBezTo>
                    <a:pt x="243840" y="392430"/>
                    <a:pt x="263843" y="392113"/>
                    <a:pt x="278130" y="401955"/>
                  </a:cubicBezTo>
                  <a:cubicBezTo>
                    <a:pt x="292417" y="411797"/>
                    <a:pt x="293688" y="429260"/>
                    <a:pt x="310515" y="440055"/>
                  </a:cubicBezTo>
                  <a:cubicBezTo>
                    <a:pt x="327342" y="450850"/>
                    <a:pt x="356870" y="459423"/>
                    <a:pt x="379095" y="466725"/>
                  </a:cubicBezTo>
                  <a:cubicBezTo>
                    <a:pt x="401320" y="474027"/>
                    <a:pt x="421958" y="475933"/>
                    <a:pt x="443865" y="483870"/>
                  </a:cubicBezTo>
                  <a:cubicBezTo>
                    <a:pt x="465772" y="491807"/>
                    <a:pt x="471805" y="498793"/>
                    <a:pt x="510540" y="514350"/>
                  </a:cubicBezTo>
                  <a:cubicBezTo>
                    <a:pt x="549275" y="529907"/>
                    <a:pt x="631508" y="562610"/>
                    <a:pt x="676275" y="577215"/>
                  </a:cubicBezTo>
                  <a:cubicBezTo>
                    <a:pt x="721043" y="591820"/>
                    <a:pt x="747395" y="593090"/>
                    <a:pt x="779145" y="601980"/>
                  </a:cubicBezTo>
                  <a:cubicBezTo>
                    <a:pt x="810895" y="610870"/>
                    <a:pt x="836295" y="622618"/>
                    <a:pt x="866775" y="630555"/>
                  </a:cubicBezTo>
                  <a:cubicBezTo>
                    <a:pt x="897255" y="638493"/>
                    <a:pt x="922973" y="640715"/>
                    <a:pt x="962025" y="649605"/>
                  </a:cubicBezTo>
                  <a:cubicBezTo>
                    <a:pt x="1001077" y="658495"/>
                    <a:pt x="975043" y="662305"/>
                    <a:pt x="1101090" y="683895"/>
                  </a:cubicBezTo>
                  <a:cubicBezTo>
                    <a:pt x="1227137" y="705485"/>
                    <a:pt x="1718310" y="779145"/>
                    <a:pt x="1718310" y="779145"/>
                  </a:cubicBezTo>
                  <a:lnTo>
                    <a:pt x="1855470" y="800100"/>
                  </a:lnTo>
                  <a:lnTo>
                    <a:pt x="2655570" y="922020"/>
                  </a:lnTo>
                  <a:cubicBezTo>
                    <a:pt x="2852420" y="947420"/>
                    <a:pt x="2953385" y="944245"/>
                    <a:pt x="3036570" y="952500"/>
                  </a:cubicBezTo>
                  <a:cubicBezTo>
                    <a:pt x="3119755" y="960755"/>
                    <a:pt x="3089275" y="959168"/>
                    <a:pt x="3154680" y="971550"/>
                  </a:cubicBezTo>
                  <a:cubicBezTo>
                    <a:pt x="3220085" y="983932"/>
                    <a:pt x="3363278" y="1017270"/>
                    <a:pt x="3429000" y="1026795"/>
                  </a:cubicBezTo>
                  <a:cubicBezTo>
                    <a:pt x="3494722" y="1036320"/>
                    <a:pt x="3521868" y="1032510"/>
                    <a:pt x="3549015" y="1028700"/>
                  </a:cubicBezTo>
                </a:path>
              </a:pathLst>
            </a:custGeom>
            <a:noFill/>
            <a:ln w="28575">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4">
              <a:extLst>
                <a:ext uri="{FF2B5EF4-FFF2-40B4-BE49-F238E27FC236}">
                  <a16:creationId xmlns:a16="http://schemas.microsoft.com/office/drawing/2014/main" id="{06095152-5EF6-4EDC-B9C1-187171C42EF4}"/>
                </a:ext>
              </a:extLst>
            </p:cNvPr>
            <p:cNvSpPr/>
            <p:nvPr/>
          </p:nvSpPr>
          <p:spPr>
            <a:xfrm>
              <a:off x="4994910" y="1739265"/>
              <a:ext cx="3549015" cy="1059180"/>
            </a:xfrm>
            <a:custGeom>
              <a:avLst/>
              <a:gdLst>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384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6750 w 3549015"/>
                <a:gd name="connsiteY17" fmla="*/ 516255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7345 w 3549015"/>
                <a:gd name="connsiteY33" fmla="*/ 725805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24150 w 3549015"/>
                <a:gd name="connsiteY48" fmla="*/ 933450 h 1059180"/>
                <a:gd name="connsiteX49" fmla="*/ 2787015 w 3549015"/>
                <a:gd name="connsiteY49" fmla="*/ 962025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384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6750 w 3549015"/>
                <a:gd name="connsiteY17" fmla="*/ 516255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7345 w 3549015"/>
                <a:gd name="connsiteY33" fmla="*/ 725805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24150 w 3549015"/>
                <a:gd name="connsiteY48" fmla="*/ 933450 h 1059180"/>
                <a:gd name="connsiteX49" fmla="*/ 2787015 w 3549015"/>
                <a:gd name="connsiteY49" fmla="*/ 962025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384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4845 w 3549015"/>
                <a:gd name="connsiteY17" fmla="*/ 518160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7345 w 3549015"/>
                <a:gd name="connsiteY33" fmla="*/ 725805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24150 w 3549015"/>
                <a:gd name="connsiteY48" fmla="*/ 933450 h 1059180"/>
                <a:gd name="connsiteX49" fmla="*/ 2787015 w 3549015"/>
                <a:gd name="connsiteY49" fmla="*/ 962025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384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4845 w 3549015"/>
                <a:gd name="connsiteY17" fmla="*/ 518160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7345 w 3549015"/>
                <a:gd name="connsiteY33" fmla="*/ 725805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24150 w 3549015"/>
                <a:gd name="connsiteY48" fmla="*/ 933450 h 1059180"/>
                <a:gd name="connsiteX49" fmla="*/ 2787015 w 3549015"/>
                <a:gd name="connsiteY49" fmla="*/ 962025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384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4845 w 3549015"/>
                <a:gd name="connsiteY17" fmla="*/ 518160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7345 w 3549015"/>
                <a:gd name="connsiteY33" fmla="*/ 725805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24150 w 3549015"/>
                <a:gd name="connsiteY48" fmla="*/ 933450 h 1059180"/>
                <a:gd name="connsiteX49" fmla="*/ 2787015 w 3549015"/>
                <a:gd name="connsiteY49" fmla="*/ 962025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384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4845 w 3549015"/>
                <a:gd name="connsiteY17" fmla="*/ 518160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7345 w 3549015"/>
                <a:gd name="connsiteY33" fmla="*/ 725805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24150 w 3549015"/>
                <a:gd name="connsiteY48" fmla="*/ 93345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384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4845 w 3549015"/>
                <a:gd name="connsiteY17" fmla="*/ 518160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7345 w 3549015"/>
                <a:gd name="connsiteY33" fmla="*/ 725805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384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4845 w 3549015"/>
                <a:gd name="connsiteY17" fmla="*/ 518160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7670 w 3549015"/>
                <a:gd name="connsiteY11" fmla="*/ 34861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4845 w 3549015"/>
                <a:gd name="connsiteY17" fmla="*/ 518160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4845 w 3549015"/>
                <a:gd name="connsiteY17" fmla="*/ 518160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29590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769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7280 w 3549015"/>
                <a:gd name="connsiteY26" fmla="*/ 605790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4845 h 1059180"/>
                <a:gd name="connsiteX29" fmla="*/ 1348740 w 3549015"/>
                <a:gd name="connsiteY29" fmla="*/ 664845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4845 h 1059180"/>
                <a:gd name="connsiteX29" fmla="*/ 1348740 w 3549015"/>
                <a:gd name="connsiteY29" fmla="*/ 670560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2940 h 1059180"/>
                <a:gd name="connsiteX29" fmla="*/ 1348740 w 3549015"/>
                <a:gd name="connsiteY29" fmla="*/ 670560 h 1059180"/>
                <a:gd name="connsiteX30" fmla="*/ 1388745 w 3549015"/>
                <a:gd name="connsiteY30" fmla="*/ 683895 h 1059180"/>
                <a:gd name="connsiteX31" fmla="*/ 1436370 w 3549015"/>
                <a:gd name="connsiteY31" fmla="*/ 68770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2940 h 1059180"/>
                <a:gd name="connsiteX29" fmla="*/ 1348740 w 3549015"/>
                <a:gd name="connsiteY29" fmla="*/ 670560 h 1059180"/>
                <a:gd name="connsiteX30" fmla="*/ 1388745 w 3549015"/>
                <a:gd name="connsiteY30" fmla="*/ 683895 h 1059180"/>
                <a:gd name="connsiteX31" fmla="*/ 1436370 w 3549015"/>
                <a:gd name="connsiteY31" fmla="*/ 69151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2955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2940 h 1059180"/>
                <a:gd name="connsiteX29" fmla="*/ 1348740 w 3549015"/>
                <a:gd name="connsiteY29" fmla="*/ 670560 h 1059180"/>
                <a:gd name="connsiteX30" fmla="*/ 1388745 w 3549015"/>
                <a:gd name="connsiteY30" fmla="*/ 683895 h 1059180"/>
                <a:gd name="connsiteX31" fmla="*/ 1436370 w 3549015"/>
                <a:gd name="connsiteY31" fmla="*/ 69151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1050 h 1059180"/>
                <a:gd name="connsiteX36" fmla="*/ 1735455 w 3549015"/>
                <a:gd name="connsiteY36" fmla="*/ 771525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2940 h 1059180"/>
                <a:gd name="connsiteX29" fmla="*/ 1348740 w 3549015"/>
                <a:gd name="connsiteY29" fmla="*/ 670560 h 1059180"/>
                <a:gd name="connsiteX30" fmla="*/ 1388745 w 3549015"/>
                <a:gd name="connsiteY30" fmla="*/ 683895 h 1059180"/>
                <a:gd name="connsiteX31" fmla="*/ 1436370 w 3549015"/>
                <a:gd name="connsiteY31" fmla="*/ 69151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1050 h 1059180"/>
                <a:gd name="connsiteX36" fmla="*/ 1735455 w 3549015"/>
                <a:gd name="connsiteY36" fmla="*/ 781050 h 1059180"/>
                <a:gd name="connsiteX37" fmla="*/ 1857375 w 3549015"/>
                <a:gd name="connsiteY37" fmla="*/ 77533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2940 h 1059180"/>
                <a:gd name="connsiteX29" fmla="*/ 1348740 w 3549015"/>
                <a:gd name="connsiteY29" fmla="*/ 670560 h 1059180"/>
                <a:gd name="connsiteX30" fmla="*/ 1388745 w 3549015"/>
                <a:gd name="connsiteY30" fmla="*/ 683895 h 1059180"/>
                <a:gd name="connsiteX31" fmla="*/ 1436370 w 3549015"/>
                <a:gd name="connsiteY31" fmla="*/ 69151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1050 h 1059180"/>
                <a:gd name="connsiteX36" fmla="*/ 1735455 w 3549015"/>
                <a:gd name="connsiteY36" fmla="*/ 781050 h 1059180"/>
                <a:gd name="connsiteX37" fmla="*/ 1853565 w 3549015"/>
                <a:gd name="connsiteY37" fmla="*/ 77914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2940 h 1059180"/>
                <a:gd name="connsiteX29" fmla="*/ 1348740 w 3549015"/>
                <a:gd name="connsiteY29" fmla="*/ 670560 h 1059180"/>
                <a:gd name="connsiteX30" fmla="*/ 1388745 w 3549015"/>
                <a:gd name="connsiteY30" fmla="*/ 683895 h 1059180"/>
                <a:gd name="connsiteX31" fmla="*/ 1436370 w 3549015"/>
                <a:gd name="connsiteY31" fmla="*/ 69151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81050 h 1059180"/>
                <a:gd name="connsiteX36" fmla="*/ 1735455 w 3549015"/>
                <a:gd name="connsiteY36" fmla="*/ 781050 h 1059180"/>
                <a:gd name="connsiteX37" fmla="*/ 1847850 w 3549015"/>
                <a:gd name="connsiteY37" fmla="*/ 78295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2940 h 1059180"/>
                <a:gd name="connsiteX29" fmla="*/ 1348740 w 3549015"/>
                <a:gd name="connsiteY29" fmla="*/ 670560 h 1059180"/>
                <a:gd name="connsiteX30" fmla="*/ 1388745 w 3549015"/>
                <a:gd name="connsiteY30" fmla="*/ 683895 h 1059180"/>
                <a:gd name="connsiteX31" fmla="*/ 1436370 w 3549015"/>
                <a:gd name="connsiteY31" fmla="*/ 69151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79145 h 1059180"/>
                <a:gd name="connsiteX36" fmla="*/ 1735455 w 3549015"/>
                <a:gd name="connsiteY36" fmla="*/ 781050 h 1059180"/>
                <a:gd name="connsiteX37" fmla="*/ 1847850 w 3549015"/>
                <a:gd name="connsiteY37" fmla="*/ 78295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6495 w 3549015"/>
                <a:gd name="connsiteY45" fmla="*/ 893445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 name="connsiteX0" fmla="*/ 0 w 3549015"/>
                <a:gd name="connsiteY0" fmla="*/ 0 h 1059180"/>
                <a:gd name="connsiteX1" fmla="*/ 34290 w 3549015"/>
                <a:gd name="connsiteY1" fmla="*/ 81915 h 1059180"/>
                <a:gd name="connsiteX2" fmla="*/ 72390 w 3549015"/>
                <a:gd name="connsiteY2" fmla="*/ 118110 h 1059180"/>
                <a:gd name="connsiteX3" fmla="*/ 104775 w 3549015"/>
                <a:gd name="connsiteY3" fmla="*/ 144780 h 1059180"/>
                <a:gd name="connsiteX4" fmla="*/ 160020 w 3549015"/>
                <a:gd name="connsiteY4" fmla="*/ 190500 h 1059180"/>
                <a:gd name="connsiteX5" fmla="*/ 186690 w 3549015"/>
                <a:gd name="connsiteY5" fmla="*/ 200025 h 1059180"/>
                <a:gd name="connsiteX6" fmla="*/ 220980 w 3549015"/>
                <a:gd name="connsiteY6" fmla="*/ 220980 h 1059180"/>
                <a:gd name="connsiteX7" fmla="*/ 268605 w 3549015"/>
                <a:gd name="connsiteY7" fmla="*/ 243840 h 1059180"/>
                <a:gd name="connsiteX8" fmla="*/ 297180 w 3549015"/>
                <a:gd name="connsiteY8" fmla="*/ 247650 h 1059180"/>
                <a:gd name="connsiteX9" fmla="*/ 340995 w 3549015"/>
                <a:gd name="connsiteY9" fmla="*/ 278130 h 1059180"/>
                <a:gd name="connsiteX10" fmla="*/ 360045 w 3549015"/>
                <a:gd name="connsiteY10" fmla="*/ 316230 h 1059180"/>
                <a:gd name="connsiteX11" fmla="*/ 409575 w 3549015"/>
                <a:gd name="connsiteY11" fmla="*/ 344805 h 1059180"/>
                <a:gd name="connsiteX12" fmla="*/ 443865 w 3549015"/>
                <a:gd name="connsiteY12" fmla="*/ 354330 h 1059180"/>
                <a:gd name="connsiteX13" fmla="*/ 474345 w 3549015"/>
                <a:gd name="connsiteY13" fmla="*/ 392430 h 1059180"/>
                <a:gd name="connsiteX14" fmla="*/ 523875 w 3549015"/>
                <a:gd name="connsiteY14" fmla="*/ 417195 h 1059180"/>
                <a:gd name="connsiteX15" fmla="*/ 571500 w 3549015"/>
                <a:gd name="connsiteY15" fmla="*/ 478155 h 1059180"/>
                <a:gd name="connsiteX16" fmla="*/ 598170 w 3549015"/>
                <a:gd name="connsiteY16" fmla="*/ 502920 h 1059180"/>
                <a:gd name="connsiteX17" fmla="*/ 662940 w 3549015"/>
                <a:gd name="connsiteY17" fmla="*/ 512445 h 1059180"/>
                <a:gd name="connsiteX18" fmla="*/ 678180 w 3549015"/>
                <a:gd name="connsiteY18" fmla="*/ 514350 h 1059180"/>
                <a:gd name="connsiteX19" fmla="*/ 710565 w 3549015"/>
                <a:gd name="connsiteY19" fmla="*/ 529590 h 1059180"/>
                <a:gd name="connsiteX20" fmla="*/ 748665 w 3549015"/>
                <a:gd name="connsiteY20" fmla="*/ 535305 h 1059180"/>
                <a:gd name="connsiteX21" fmla="*/ 796290 w 3549015"/>
                <a:gd name="connsiteY21" fmla="*/ 550545 h 1059180"/>
                <a:gd name="connsiteX22" fmla="*/ 849630 w 3549015"/>
                <a:gd name="connsiteY22" fmla="*/ 581025 h 1059180"/>
                <a:gd name="connsiteX23" fmla="*/ 933450 w 3549015"/>
                <a:gd name="connsiteY23" fmla="*/ 588645 h 1059180"/>
                <a:gd name="connsiteX24" fmla="*/ 990600 w 3549015"/>
                <a:gd name="connsiteY24" fmla="*/ 590550 h 1059180"/>
                <a:gd name="connsiteX25" fmla="*/ 1028700 w 3549015"/>
                <a:gd name="connsiteY25" fmla="*/ 600075 h 1059180"/>
                <a:gd name="connsiteX26" fmla="*/ 1093470 w 3549015"/>
                <a:gd name="connsiteY26" fmla="*/ 611505 h 1059180"/>
                <a:gd name="connsiteX27" fmla="*/ 1167765 w 3549015"/>
                <a:gd name="connsiteY27" fmla="*/ 649605 h 1059180"/>
                <a:gd name="connsiteX28" fmla="*/ 1236345 w 3549015"/>
                <a:gd name="connsiteY28" fmla="*/ 662940 h 1059180"/>
                <a:gd name="connsiteX29" fmla="*/ 1348740 w 3549015"/>
                <a:gd name="connsiteY29" fmla="*/ 670560 h 1059180"/>
                <a:gd name="connsiteX30" fmla="*/ 1388745 w 3549015"/>
                <a:gd name="connsiteY30" fmla="*/ 683895 h 1059180"/>
                <a:gd name="connsiteX31" fmla="*/ 1436370 w 3549015"/>
                <a:gd name="connsiteY31" fmla="*/ 691515 h 1059180"/>
                <a:gd name="connsiteX32" fmla="*/ 1485900 w 3549015"/>
                <a:gd name="connsiteY32" fmla="*/ 712470 h 1059180"/>
                <a:gd name="connsiteX33" fmla="*/ 1615440 w 3549015"/>
                <a:gd name="connsiteY33" fmla="*/ 731520 h 1059180"/>
                <a:gd name="connsiteX34" fmla="*/ 1668780 w 3549015"/>
                <a:gd name="connsiteY34" fmla="*/ 762000 h 1059180"/>
                <a:gd name="connsiteX35" fmla="*/ 1697355 w 3549015"/>
                <a:gd name="connsiteY35" fmla="*/ 779145 h 1059180"/>
                <a:gd name="connsiteX36" fmla="*/ 1735455 w 3549015"/>
                <a:gd name="connsiteY36" fmla="*/ 781050 h 1059180"/>
                <a:gd name="connsiteX37" fmla="*/ 1847850 w 3549015"/>
                <a:gd name="connsiteY37" fmla="*/ 782955 h 1059180"/>
                <a:gd name="connsiteX38" fmla="*/ 1933575 w 3549015"/>
                <a:gd name="connsiteY38" fmla="*/ 800100 h 1059180"/>
                <a:gd name="connsiteX39" fmla="*/ 2089785 w 3549015"/>
                <a:gd name="connsiteY39" fmla="*/ 807720 h 1059180"/>
                <a:gd name="connsiteX40" fmla="*/ 2171700 w 3549015"/>
                <a:gd name="connsiteY40" fmla="*/ 822960 h 1059180"/>
                <a:gd name="connsiteX41" fmla="*/ 2242185 w 3549015"/>
                <a:gd name="connsiteY41" fmla="*/ 849630 h 1059180"/>
                <a:gd name="connsiteX42" fmla="*/ 2297430 w 3549015"/>
                <a:gd name="connsiteY42" fmla="*/ 859155 h 1059180"/>
                <a:gd name="connsiteX43" fmla="*/ 2345055 w 3549015"/>
                <a:gd name="connsiteY43" fmla="*/ 874395 h 1059180"/>
                <a:gd name="connsiteX44" fmla="*/ 2381250 w 3549015"/>
                <a:gd name="connsiteY44" fmla="*/ 876300 h 1059180"/>
                <a:gd name="connsiteX45" fmla="*/ 2438400 w 3549015"/>
                <a:gd name="connsiteY45" fmla="*/ 887730 h 1059180"/>
                <a:gd name="connsiteX46" fmla="*/ 2510790 w 3549015"/>
                <a:gd name="connsiteY46" fmla="*/ 893445 h 1059180"/>
                <a:gd name="connsiteX47" fmla="*/ 2585085 w 3549015"/>
                <a:gd name="connsiteY47" fmla="*/ 918210 h 1059180"/>
                <a:gd name="connsiteX48" fmla="*/ 2743200 w 3549015"/>
                <a:gd name="connsiteY48" fmla="*/ 937260 h 1059180"/>
                <a:gd name="connsiteX49" fmla="*/ 2807970 w 3549015"/>
                <a:gd name="connsiteY49" fmla="*/ 967740 h 1059180"/>
                <a:gd name="connsiteX50" fmla="*/ 3046095 w 3549015"/>
                <a:gd name="connsiteY50" fmla="*/ 975360 h 1059180"/>
                <a:gd name="connsiteX51" fmla="*/ 3086100 w 3549015"/>
                <a:gd name="connsiteY51" fmla="*/ 990600 h 1059180"/>
                <a:gd name="connsiteX52" fmla="*/ 3219450 w 3549015"/>
                <a:gd name="connsiteY52" fmla="*/ 1003935 h 1059180"/>
                <a:gd name="connsiteX53" fmla="*/ 3274695 w 3549015"/>
                <a:gd name="connsiteY53" fmla="*/ 1021080 h 1059180"/>
                <a:gd name="connsiteX54" fmla="*/ 3438525 w 3549015"/>
                <a:gd name="connsiteY54" fmla="*/ 1026795 h 1059180"/>
                <a:gd name="connsiteX55" fmla="*/ 3478530 w 3549015"/>
                <a:gd name="connsiteY55" fmla="*/ 1045845 h 1059180"/>
                <a:gd name="connsiteX56" fmla="*/ 3549015 w 3549015"/>
                <a:gd name="connsiteY56" fmla="*/ 1059180 h 10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549015" h="1059180">
                  <a:moveTo>
                    <a:pt x="0" y="0"/>
                  </a:moveTo>
                  <a:cubicBezTo>
                    <a:pt x="11112" y="31115"/>
                    <a:pt x="22225" y="62230"/>
                    <a:pt x="34290" y="81915"/>
                  </a:cubicBezTo>
                  <a:cubicBezTo>
                    <a:pt x="46355" y="101600"/>
                    <a:pt x="60643" y="107633"/>
                    <a:pt x="72390" y="118110"/>
                  </a:cubicBezTo>
                  <a:cubicBezTo>
                    <a:pt x="84137" y="128587"/>
                    <a:pt x="104775" y="144780"/>
                    <a:pt x="104775" y="144780"/>
                  </a:cubicBezTo>
                  <a:cubicBezTo>
                    <a:pt x="119380" y="156845"/>
                    <a:pt x="146368" y="181293"/>
                    <a:pt x="160020" y="190500"/>
                  </a:cubicBezTo>
                  <a:cubicBezTo>
                    <a:pt x="173672" y="199707"/>
                    <a:pt x="176530" y="194945"/>
                    <a:pt x="186690" y="200025"/>
                  </a:cubicBezTo>
                  <a:cubicBezTo>
                    <a:pt x="196850" y="205105"/>
                    <a:pt x="207328" y="213678"/>
                    <a:pt x="220980" y="220980"/>
                  </a:cubicBezTo>
                  <a:cubicBezTo>
                    <a:pt x="234632" y="228282"/>
                    <a:pt x="255905" y="239395"/>
                    <a:pt x="268605" y="243840"/>
                  </a:cubicBezTo>
                  <a:cubicBezTo>
                    <a:pt x="281305" y="248285"/>
                    <a:pt x="285115" y="241935"/>
                    <a:pt x="297180" y="247650"/>
                  </a:cubicBezTo>
                  <a:cubicBezTo>
                    <a:pt x="309245" y="253365"/>
                    <a:pt x="330518" y="266700"/>
                    <a:pt x="340995" y="278130"/>
                  </a:cubicBezTo>
                  <a:cubicBezTo>
                    <a:pt x="351472" y="289560"/>
                    <a:pt x="348615" y="305118"/>
                    <a:pt x="360045" y="316230"/>
                  </a:cubicBezTo>
                  <a:cubicBezTo>
                    <a:pt x="371475" y="327342"/>
                    <a:pt x="395605" y="338455"/>
                    <a:pt x="409575" y="344805"/>
                  </a:cubicBezTo>
                  <a:cubicBezTo>
                    <a:pt x="423545" y="351155"/>
                    <a:pt x="433070" y="346393"/>
                    <a:pt x="443865" y="354330"/>
                  </a:cubicBezTo>
                  <a:cubicBezTo>
                    <a:pt x="454660" y="362267"/>
                    <a:pt x="461010" y="381953"/>
                    <a:pt x="474345" y="392430"/>
                  </a:cubicBezTo>
                  <a:cubicBezTo>
                    <a:pt x="487680" y="402907"/>
                    <a:pt x="507682" y="402907"/>
                    <a:pt x="523875" y="417195"/>
                  </a:cubicBezTo>
                  <a:cubicBezTo>
                    <a:pt x="540068" y="431483"/>
                    <a:pt x="559118" y="463868"/>
                    <a:pt x="571500" y="478155"/>
                  </a:cubicBezTo>
                  <a:cubicBezTo>
                    <a:pt x="583883" y="492443"/>
                    <a:pt x="582930" y="497205"/>
                    <a:pt x="598170" y="502920"/>
                  </a:cubicBezTo>
                  <a:cubicBezTo>
                    <a:pt x="613410" y="508635"/>
                    <a:pt x="649605" y="510540"/>
                    <a:pt x="662940" y="512445"/>
                  </a:cubicBezTo>
                  <a:cubicBezTo>
                    <a:pt x="676275" y="514350"/>
                    <a:pt x="670243" y="511493"/>
                    <a:pt x="678180" y="514350"/>
                  </a:cubicBezTo>
                  <a:cubicBezTo>
                    <a:pt x="686118" y="517208"/>
                    <a:pt x="698818" y="526098"/>
                    <a:pt x="710565" y="529590"/>
                  </a:cubicBezTo>
                  <a:cubicBezTo>
                    <a:pt x="722312" y="533082"/>
                    <a:pt x="734378" y="531813"/>
                    <a:pt x="748665" y="535305"/>
                  </a:cubicBezTo>
                  <a:cubicBezTo>
                    <a:pt x="762952" y="538797"/>
                    <a:pt x="779463" y="542925"/>
                    <a:pt x="796290" y="550545"/>
                  </a:cubicBezTo>
                  <a:cubicBezTo>
                    <a:pt x="813117" y="558165"/>
                    <a:pt x="826770" y="574675"/>
                    <a:pt x="849630" y="581025"/>
                  </a:cubicBezTo>
                  <a:cubicBezTo>
                    <a:pt x="872490" y="587375"/>
                    <a:pt x="909955" y="587058"/>
                    <a:pt x="933450" y="588645"/>
                  </a:cubicBezTo>
                  <a:cubicBezTo>
                    <a:pt x="956945" y="590233"/>
                    <a:pt x="974725" y="588645"/>
                    <a:pt x="990600" y="590550"/>
                  </a:cubicBezTo>
                  <a:cubicBezTo>
                    <a:pt x="1006475" y="592455"/>
                    <a:pt x="1011555" y="596583"/>
                    <a:pt x="1028700" y="600075"/>
                  </a:cubicBezTo>
                  <a:cubicBezTo>
                    <a:pt x="1045845" y="603567"/>
                    <a:pt x="1070292" y="603250"/>
                    <a:pt x="1093470" y="611505"/>
                  </a:cubicBezTo>
                  <a:cubicBezTo>
                    <a:pt x="1116648" y="619760"/>
                    <a:pt x="1143953" y="641033"/>
                    <a:pt x="1167765" y="649605"/>
                  </a:cubicBezTo>
                  <a:cubicBezTo>
                    <a:pt x="1191577" y="658177"/>
                    <a:pt x="1206183" y="659448"/>
                    <a:pt x="1236345" y="662940"/>
                  </a:cubicBezTo>
                  <a:cubicBezTo>
                    <a:pt x="1266507" y="666432"/>
                    <a:pt x="1323340" y="667068"/>
                    <a:pt x="1348740" y="670560"/>
                  </a:cubicBezTo>
                  <a:cubicBezTo>
                    <a:pt x="1374140" y="674052"/>
                    <a:pt x="1374140" y="680403"/>
                    <a:pt x="1388745" y="683895"/>
                  </a:cubicBezTo>
                  <a:cubicBezTo>
                    <a:pt x="1403350" y="687388"/>
                    <a:pt x="1420178" y="686753"/>
                    <a:pt x="1436370" y="691515"/>
                  </a:cubicBezTo>
                  <a:cubicBezTo>
                    <a:pt x="1452563" y="696278"/>
                    <a:pt x="1456055" y="705802"/>
                    <a:pt x="1485900" y="712470"/>
                  </a:cubicBezTo>
                  <a:cubicBezTo>
                    <a:pt x="1515745" y="719138"/>
                    <a:pt x="1584960" y="723265"/>
                    <a:pt x="1615440" y="731520"/>
                  </a:cubicBezTo>
                  <a:cubicBezTo>
                    <a:pt x="1645920" y="739775"/>
                    <a:pt x="1655128" y="754063"/>
                    <a:pt x="1668780" y="762000"/>
                  </a:cubicBezTo>
                  <a:cubicBezTo>
                    <a:pt x="1682432" y="769937"/>
                    <a:pt x="1686242" y="775970"/>
                    <a:pt x="1697355" y="779145"/>
                  </a:cubicBezTo>
                  <a:cubicBezTo>
                    <a:pt x="1708468" y="782320"/>
                    <a:pt x="1710373" y="780415"/>
                    <a:pt x="1735455" y="781050"/>
                  </a:cubicBezTo>
                  <a:lnTo>
                    <a:pt x="1847850" y="782955"/>
                  </a:lnTo>
                  <a:cubicBezTo>
                    <a:pt x="1880870" y="786130"/>
                    <a:pt x="1893253" y="795973"/>
                    <a:pt x="1933575" y="800100"/>
                  </a:cubicBezTo>
                  <a:cubicBezTo>
                    <a:pt x="1973898" y="804228"/>
                    <a:pt x="2050098" y="803910"/>
                    <a:pt x="2089785" y="807720"/>
                  </a:cubicBezTo>
                  <a:cubicBezTo>
                    <a:pt x="2129472" y="811530"/>
                    <a:pt x="2146300" y="815975"/>
                    <a:pt x="2171700" y="822960"/>
                  </a:cubicBezTo>
                  <a:cubicBezTo>
                    <a:pt x="2197100" y="829945"/>
                    <a:pt x="2221230" y="843598"/>
                    <a:pt x="2242185" y="849630"/>
                  </a:cubicBezTo>
                  <a:cubicBezTo>
                    <a:pt x="2263140" y="855662"/>
                    <a:pt x="2280285" y="855028"/>
                    <a:pt x="2297430" y="859155"/>
                  </a:cubicBezTo>
                  <a:cubicBezTo>
                    <a:pt x="2314575" y="863282"/>
                    <a:pt x="2331085" y="871538"/>
                    <a:pt x="2345055" y="874395"/>
                  </a:cubicBezTo>
                  <a:cubicBezTo>
                    <a:pt x="2359025" y="877252"/>
                    <a:pt x="2365692" y="874077"/>
                    <a:pt x="2381250" y="876300"/>
                  </a:cubicBezTo>
                  <a:cubicBezTo>
                    <a:pt x="2396808" y="878523"/>
                    <a:pt x="2416810" y="884873"/>
                    <a:pt x="2438400" y="887730"/>
                  </a:cubicBezTo>
                  <a:cubicBezTo>
                    <a:pt x="2459990" y="890588"/>
                    <a:pt x="2486342" y="888365"/>
                    <a:pt x="2510790" y="893445"/>
                  </a:cubicBezTo>
                  <a:cubicBezTo>
                    <a:pt x="2535238" y="898525"/>
                    <a:pt x="2546350" y="910908"/>
                    <a:pt x="2585085" y="918210"/>
                  </a:cubicBezTo>
                  <a:cubicBezTo>
                    <a:pt x="2623820" y="925513"/>
                    <a:pt x="2706052" y="929005"/>
                    <a:pt x="2743200" y="937260"/>
                  </a:cubicBezTo>
                  <a:cubicBezTo>
                    <a:pt x="2780348" y="945515"/>
                    <a:pt x="2757488" y="961390"/>
                    <a:pt x="2807970" y="967740"/>
                  </a:cubicBezTo>
                  <a:cubicBezTo>
                    <a:pt x="2858452" y="974090"/>
                    <a:pt x="2999740" y="971550"/>
                    <a:pt x="3046095" y="975360"/>
                  </a:cubicBezTo>
                  <a:cubicBezTo>
                    <a:pt x="3092450" y="979170"/>
                    <a:pt x="3057208" y="985838"/>
                    <a:pt x="3086100" y="990600"/>
                  </a:cubicBezTo>
                  <a:cubicBezTo>
                    <a:pt x="3114992" y="995362"/>
                    <a:pt x="3188018" y="998855"/>
                    <a:pt x="3219450" y="1003935"/>
                  </a:cubicBezTo>
                  <a:cubicBezTo>
                    <a:pt x="3250882" y="1009015"/>
                    <a:pt x="3238183" y="1017270"/>
                    <a:pt x="3274695" y="1021080"/>
                  </a:cubicBezTo>
                  <a:cubicBezTo>
                    <a:pt x="3311208" y="1024890"/>
                    <a:pt x="3404553" y="1022668"/>
                    <a:pt x="3438525" y="1026795"/>
                  </a:cubicBezTo>
                  <a:cubicBezTo>
                    <a:pt x="3472497" y="1030922"/>
                    <a:pt x="3460115" y="1040448"/>
                    <a:pt x="3478530" y="1045845"/>
                  </a:cubicBezTo>
                  <a:cubicBezTo>
                    <a:pt x="3496945" y="1051242"/>
                    <a:pt x="3522980" y="1055211"/>
                    <a:pt x="3549015" y="1059180"/>
                  </a:cubicBezTo>
                </a:path>
              </a:pathLst>
            </a:custGeom>
            <a:noFill/>
            <a:ln w="28575">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 name="Axes">
            <a:extLst>
              <a:ext uri="{FF2B5EF4-FFF2-40B4-BE49-F238E27FC236}">
                <a16:creationId xmlns:a16="http://schemas.microsoft.com/office/drawing/2014/main" id="{5EC241C7-631B-419E-BF31-50D164C470D6}"/>
              </a:ext>
            </a:extLst>
          </p:cNvPr>
          <p:cNvGrpSpPr/>
          <p:nvPr/>
        </p:nvGrpSpPr>
        <p:grpSpPr>
          <a:xfrm>
            <a:off x="4408732" y="3794048"/>
            <a:ext cx="4256336" cy="2280004"/>
            <a:chOff x="60558" y="2751454"/>
            <a:chExt cx="4256336" cy="2280004"/>
          </a:xfrm>
        </p:grpSpPr>
        <p:cxnSp>
          <p:nvCxnSpPr>
            <p:cNvPr id="14" name="Straight Connector 13">
              <a:extLst>
                <a:ext uri="{FF2B5EF4-FFF2-40B4-BE49-F238E27FC236}">
                  <a16:creationId xmlns:a16="http://schemas.microsoft.com/office/drawing/2014/main" id="{A5BB4150-2E75-4043-BCEE-9227A3372109}"/>
                </a:ext>
              </a:extLst>
            </p:cNvPr>
            <p:cNvCxnSpPr>
              <a:cxnSpLocks/>
            </p:cNvCxnSpPr>
            <p:nvPr/>
          </p:nvCxnSpPr>
          <p:spPr>
            <a:xfrm>
              <a:off x="589429" y="4615188"/>
              <a:ext cx="361013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E82F11A-D804-4A3F-B414-99BD9E2838D8}"/>
                </a:ext>
              </a:extLst>
            </p:cNvPr>
            <p:cNvCxnSpPr>
              <a:cxnSpLocks/>
            </p:cNvCxnSpPr>
            <p:nvPr/>
          </p:nvCxnSpPr>
          <p:spPr>
            <a:xfrm>
              <a:off x="645225" y="3013444"/>
              <a:ext cx="0" cy="165681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3F2B05A-A9A5-432F-8399-6D87754C276E}"/>
                </a:ext>
              </a:extLst>
            </p:cNvPr>
            <p:cNvSpPr txBox="1"/>
            <p:nvPr/>
          </p:nvSpPr>
          <p:spPr>
            <a:xfrm>
              <a:off x="567739" y="4669705"/>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17" name="TextBox 16">
              <a:extLst>
                <a:ext uri="{FF2B5EF4-FFF2-40B4-BE49-F238E27FC236}">
                  <a16:creationId xmlns:a16="http://schemas.microsoft.com/office/drawing/2014/main" id="{0BCF65D9-77A4-4F1D-AF81-73B6F4F047FB}"/>
                </a:ext>
              </a:extLst>
            </p:cNvPr>
            <p:cNvSpPr txBox="1"/>
            <p:nvPr/>
          </p:nvSpPr>
          <p:spPr>
            <a:xfrm>
              <a:off x="429834" y="4521557"/>
              <a:ext cx="157663" cy="184666"/>
            </a:xfrm>
            <a:prstGeom prst="rect">
              <a:avLst/>
            </a:prstGeom>
            <a:noFill/>
          </p:spPr>
          <p:txBody>
            <a:bodyPr wrap="none" lIns="36000" tIns="0" rIns="36000" bIns="0" rtlCol="0" anchor="ctr">
              <a:spAutoFit/>
            </a:bodyPr>
            <a:lstStyle/>
            <a:p>
              <a:pPr algn="r"/>
              <a:r>
                <a:rPr lang="en-GB" sz="1200" dirty="0"/>
                <a:t>0</a:t>
              </a:r>
              <a:endParaRPr lang="en-US" sz="1200" dirty="0"/>
            </a:p>
          </p:txBody>
        </p:sp>
        <p:cxnSp>
          <p:nvCxnSpPr>
            <p:cNvPr id="18" name="Straight Connector 17">
              <a:extLst>
                <a:ext uri="{FF2B5EF4-FFF2-40B4-BE49-F238E27FC236}">
                  <a16:creationId xmlns:a16="http://schemas.microsoft.com/office/drawing/2014/main" id="{9C854080-51D6-4FC3-9EE4-9B76C0A8D814}"/>
                </a:ext>
              </a:extLst>
            </p:cNvPr>
            <p:cNvCxnSpPr/>
            <p:nvPr/>
          </p:nvCxnSpPr>
          <p:spPr>
            <a:xfrm>
              <a:off x="590361" y="4296100"/>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0A3B93E5-01E6-4755-99C4-E3E086DEDA86}"/>
                </a:ext>
              </a:extLst>
            </p:cNvPr>
            <p:cNvSpPr txBox="1"/>
            <p:nvPr/>
          </p:nvSpPr>
          <p:spPr>
            <a:xfrm>
              <a:off x="344876" y="4204850"/>
              <a:ext cx="242621" cy="184666"/>
            </a:xfrm>
            <a:prstGeom prst="rect">
              <a:avLst/>
            </a:prstGeom>
            <a:noFill/>
          </p:spPr>
          <p:txBody>
            <a:bodyPr wrap="none" lIns="36000" tIns="0" rIns="36000" bIns="0" rtlCol="0" anchor="ctr">
              <a:spAutoFit/>
            </a:bodyPr>
            <a:lstStyle/>
            <a:p>
              <a:pPr algn="r"/>
              <a:r>
                <a:rPr lang="en-GB" sz="1200" dirty="0"/>
                <a:t>20</a:t>
              </a:r>
              <a:endParaRPr lang="en-US" sz="1200" dirty="0"/>
            </a:p>
          </p:txBody>
        </p:sp>
        <p:cxnSp>
          <p:nvCxnSpPr>
            <p:cNvPr id="20" name="Straight Connector 19">
              <a:extLst>
                <a:ext uri="{FF2B5EF4-FFF2-40B4-BE49-F238E27FC236}">
                  <a16:creationId xmlns:a16="http://schemas.microsoft.com/office/drawing/2014/main" id="{94BA1630-19B4-4E07-8B9F-A15A5EBCE3EC}"/>
                </a:ext>
              </a:extLst>
            </p:cNvPr>
            <p:cNvCxnSpPr/>
            <p:nvPr/>
          </p:nvCxnSpPr>
          <p:spPr>
            <a:xfrm>
              <a:off x="1352932"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06B49B1-BB11-4E7D-A08F-2ACB37B74235}"/>
                </a:ext>
              </a:extLst>
            </p:cNvPr>
            <p:cNvSpPr txBox="1"/>
            <p:nvPr/>
          </p:nvSpPr>
          <p:spPr>
            <a:xfrm>
              <a:off x="1275445" y="4669705"/>
              <a:ext cx="157662" cy="184666"/>
            </a:xfrm>
            <a:prstGeom prst="rect">
              <a:avLst/>
            </a:prstGeom>
            <a:noFill/>
          </p:spPr>
          <p:txBody>
            <a:bodyPr wrap="none" lIns="36000" tIns="0" rIns="36000" bIns="0" rtlCol="0">
              <a:spAutoFit/>
            </a:bodyPr>
            <a:lstStyle/>
            <a:p>
              <a:pPr algn="ctr"/>
              <a:r>
                <a:rPr lang="en-GB" sz="1200" dirty="0"/>
                <a:t>4</a:t>
              </a:r>
              <a:endParaRPr lang="en-US" sz="1200" dirty="0"/>
            </a:p>
          </p:txBody>
        </p:sp>
        <p:cxnSp>
          <p:nvCxnSpPr>
            <p:cNvPr id="22" name="Straight Connector 21">
              <a:extLst>
                <a:ext uri="{FF2B5EF4-FFF2-40B4-BE49-F238E27FC236}">
                  <a16:creationId xmlns:a16="http://schemas.microsoft.com/office/drawing/2014/main" id="{9C012799-CF0B-4C35-9A8D-1A1A2DCEB3FD}"/>
                </a:ext>
              </a:extLst>
            </p:cNvPr>
            <p:cNvCxnSpPr/>
            <p:nvPr/>
          </p:nvCxnSpPr>
          <p:spPr>
            <a:xfrm>
              <a:off x="590361" y="397653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AFDB3AEA-720A-4FA2-A6CF-D90F70921A5A}"/>
                </a:ext>
              </a:extLst>
            </p:cNvPr>
            <p:cNvSpPr txBox="1"/>
            <p:nvPr/>
          </p:nvSpPr>
          <p:spPr>
            <a:xfrm>
              <a:off x="344876" y="3885289"/>
              <a:ext cx="242621" cy="184666"/>
            </a:xfrm>
            <a:prstGeom prst="rect">
              <a:avLst/>
            </a:prstGeom>
            <a:noFill/>
          </p:spPr>
          <p:txBody>
            <a:bodyPr wrap="none" lIns="36000" tIns="0" rIns="36000" bIns="0" rtlCol="0" anchor="ctr">
              <a:spAutoFit/>
            </a:bodyPr>
            <a:lstStyle/>
            <a:p>
              <a:pPr algn="r"/>
              <a:r>
                <a:rPr lang="en-GB" sz="1200" dirty="0"/>
                <a:t>40</a:t>
              </a:r>
              <a:endParaRPr lang="en-US" sz="1200" dirty="0"/>
            </a:p>
          </p:txBody>
        </p:sp>
        <p:cxnSp>
          <p:nvCxnSpPr>
            <p:cNvPr id="24" name="Straight Connector 23">
              <a:extLst>
                <a:ext uri="{FF2B5EF4-FFF2-40B4-BE49-F238E27FC236}">
                  <a16:creationId xmlns:a16="http://schemas.microsoft.com/office/drawing/2014/main" id="{F494F25F-A59C-44D5-A8A4-128EE616032F}"/>
                </a:ext>
              </a:extLst>
            </p:cNvPr>
            <p:cNvCxnSpPr/>
            <p:nvPr/>
          </p:nvCxnSpPr>
          <p:spPr>
            <a:xfrm>
              <a:off x="590361" y="365983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9C68306D-CEF7-4F5F-A368-892C25A81A50}"/>
                </a:ext>
              </a:extLst>
            </p:cNvPr>
            <p:cNvSpPr txBox="1"/>
            <p:nvPr/>
          </p:nvSpPr>
          <p:spPr>
            <a:xfrm>
              <a:off x="344876" y="3566202"/>
              <a:ext cx="242621" cy="184666"/>
            </a:xfrm>
            <a:prstGeom prst="rect">
              <a:avLst/>
            </a:prstGeom>
            <a:noFill/>
          </p:spPr>
          <p:txBody>
            <a:bodyPr wrap="none" lIns="36000" tIns="0" rIns="36000" bIns="0" rtlCol="0" anchor="ctr">
              <a:spAutoFit/>
            </a:bodyPr>
            <a:lstStyle/>
            <a:p>
              <a:pPr algn="r"/>
              <a:r>
                <a:rPr lang="en-GB" sz="1200" dirty="0"/>
                <a:t>60</a:t>
              </a:r>
              <a:endParaRPr lang="en-US" sz="1200" dirty="0"/>
            </a:p>
          </p:txBody>
        </p:sp>
        <p:cxnSp>
          <p:nvCxnSpPr>
            <p:cNvPr id="26" name="Straight Connector 25">
              <a:extLst>
                <a:ext uri="{FF2B5EF4-FFF2-40B4-BE49-F238E27FC236}">
                  <a16:creationId xmlns:a16="http://schemas.microsoft.com/office/drawing/2014/main" id="{9C853580-B285-4B15-A389-6C67DDAA8E91}"/>
                </a:ext>
              </a:extLst>
            </p:cNvPr>
            <p:cNvCxnSpPr/>
            <p:nvPr/>
          </p:nvCxnSpPr>
          <p:spPr>
            <a:xfrm>
              <a:off x="590361" y="3342172"/>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1161250A-5734-45D1-AB04-DD4FCA3D3745}"/>
                </a:ext>
              </a:extLst>
            </p:cNvPr>
            <p:cNvSpPr txBox="1"/>
            <p:nvPr/>
          </p:nvSpPr>
          <p:spPr>
            <a:xfrm>
              <a:off x="344876" y="3248544"/>
              <a:ext cx="242621" cy="184666"/>
            </a:xfrm>
            <a:prstGeom prst="rect">
              <a:avLst/>
            </a:prstGeom>
            <a:noFill/>
          </p:spPr>
          <p:txBody>
            <a:bodyPr wrap="none" lIns="36000" tIns="0" rIns="36000" bIns="0" rtlCol="0" anchor="ctr">
              <a:spAutoFit/>
            </a:bodyPr>
            <a:lstStyle/>
            <a:p>
              <a:pPr algn="r"/>
              <a:r>
                <a:rPr lang="en-GB" sz="1200" dirty="0"/>
                <a:t>80</a:t>
              </a:r>
              <a:endParaRPr lang="en-US" sz="1200" dirty="0"/>
            </a:p>
          </p:txBody>
        </p:sp>
        <p:cxnSp>
          <p:nvCxnSpPr>
            <p:cNvPr id="28" name="Straight Connector 27">
              <a:extLst>
                <a:ext uri="{FF2B5EF4-FFF2-40B4-BE49-F238E27FC236}">
                  <a16:creationId xmlns:a16="http://schemas.microsoft.com/office/drawing/2014/main" id="{F10F3ABA-89A0-463E-8C26-BED4AB8E91C4}"/>
                </a:ext>
              </a:extLst>
            </p:cNvPr>
            <p:cNvCxnSpPr/>
            <p:nvPr/>
          </p:nvCxnSpPr>
          <p:spPr>
            <a:xfrm>
              <a:off x="590361" y="302356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50E9F8B5-E9CA-4DA1-94C5-A63F9A97AA85}"/>
                </a:ext>
              </a:extLst>
            </p:cNvPr>
            <p:cNvSpPr txBox="1"/>
            <p:nvPr/>
          </p:nvSpPr>
          <p:spPr>
            <a:xfrm>
              <a:off x="259917" y="2932312"/>
              <a:ext cx="327580"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30" name="Straight Connector 29">
              <a:extLst>
                <a:ext uri="{FF2B5EF4-FFF2-40B4-BE49-F238E27FC236}">
                  <a16:creationId xmlns:a16="http://schemas.microsoft.com/office/drawing/2014/main" id="{3D95DDA5-521C-4483-A446-1711C5AC9B0F}"/>
                </a:ext>
              </a:extLst>
            </p:cNvPr>
            <p:cNvCxnSpPr/>
            <p:nvPr/>
          </p:nvCxnSpPr>
          <p:spPr>
            <a:xfrm>
              <a:off x="206635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BC1E9F54-4A6E-44B9-990B-469C6756A71C}"/>
                </a:ext>
              </a:extLst>
            </p:cNvPr>
            <p:cNvSpPr txBox="1"/>
            <p:nvPr/>
          </p:nvSpPr>
          <p:spPr>
            <a:xfrm>
              <a:off x="1988868" y="4669705"/>
              <a:ext cx="157662" cy="184666"/>
            </a:xfrm>
            <a:prstGeom prst="rect">
              <a:avLst/>
            </a:prstGeom>
            <a:noFill/>
          </p:spPr>
          <p:txBody>
            <a:bodyPr wrap="none" lIns="36000" tIns="0" rIns="36000" bIns="0" rtlCol="0">
              <a:spAutoFit/>
            </a:bodyPr>
            <a:lstStyle/>
            <a:p>
              <a:pPr algn="ctr"/>
              <a:r>
                <a:rPr lang="en-GB" sz="1200" dirty="0"/>
                <a:t>8</a:t>
              </a:r>
              <a:endParaRPr lang="en-US" sz="1200" dirty="0"/>
            </a:p>
          </p:txBody>
        </p:sp>
        <p:cxnSp>
          <p:nvCxnSpPr>
            <p:cNvPr id="32" name="Straight Connector 31">
              <a:extLst>
                <a:ext uri="{FF2B5EF4-FFF2-40B4-BE49-F238E27FC236}">
                  <a16:creationId xmlns:a16="http://schemas.microsoft.com/office/drawing/2014/main" id="{F45CC420-1F70-4BAA-B29D-B4C1C2557C6A}"/>
                </a:ext>
              </a:extLst>
            </p:cNvPr>
            <p:cNvCxnSpPr/>
            <p:nvPr/>
          </p:nvCxnSpPr>
          <p:spPr>
            <a:xfrm>
              <a:off x="2779301"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CB0D0B4B-1894-45E7-819B-E3F1DF600F8B}"/>
                </a:ext>
              </a:extLst>
            </p:cNvPr>
            <p:cNvSpPr txBox="1"/>
            <p:nvPr/>
          </p:nvSpPr>
          <p:spPr>
            <a:xfrm>
              <a:off x="2659335" y="4669705"/>
              <a:ext cx="242621" cy="184666"/>
            </a:xfrm>
            <a:prstGeom prst="rect">
              <a:avLst/>
            </a:prstGeom>
            <a:noFill/>
          </p:spPr>
          <p:txBody>
            <a:bodyPr wrap="none" lIns="36000" tIns="0" rIns="36000" bIns="0" rtlCol="0">
              <a:spAutoFit/>
            </a:bodyPr>
            <a:lstStyle/>
            <a:p>
              <a:pPr algn="ctr"/>
              <a:r>
                <a:rPr lang="en-GB" sz="1200" dirty="0"/>
                <a:t>12</a:t>
              </a:r>
              <a:endParaRPr lang="en-US" sz="1200" dirty="0"/>
            </a:p>
          </p:txBody>
        </p:sp>
        <p:cxnSp>
          <p:nvCxnSpPr>
            <p:cNvPr id="34" name="Straight Connector 33">
              <a:extLst>
                <a:ext uri="{FF2B5EF4-FFF2-40B4-BE49-F238E27FC236}">
                  <a16:creationId xmlns:a16="http://schemas.microsoft.com/office/drawing/2014/main" id="{E9AC33BE-541C-4BA5-AD91-95434EC4B36E}"/>
                </a:ext>
              </a:extLst>
            </p:cNvPr>
            <p:cNvCxnSpPr/>
            <p:nvPr/>
          </p:nvCxnSpPr>
          <p:spPr>
            <a:xfrm>
              <a:off x="348129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C2473EDA-C96F-45DB-851F-8CE537994B72}"/>
                </a:ext>
              </a:extLst>
            </p:cNvPr>
            <p:cNvSpPr txBox="1"/>
            <p:nvPr/>
          </p:nvSpPr>
          <p:spPr>
            <a:xfrm>
              <a:off x="3361327" y="4669705"/>
              <a:ext cx="242621" cy="184666"/>
            </a:xfrm>
            <a:prstGeom prst="rect">
              <a:avLst/>
            </a:prstGeom>
            <a:noFill/>
          </p:spPr>
          <p:txBody>
            <a:bodyPr wrap="none" lIns="36000" tIns="0" rIns="36000" bIns="0" rtlCol="0">
              <a:spAutoFit/>
            </a:bodyPr>
            <a:lstStyle/>
            <a:p>
              <a:pPr algn="ctr"/>
              <a:r>
                <a:rPr lang="en-GB" sz="1200" dirty="0"/>
                <a:t>16</a:t>
              </a:r>
              <a:endParaRPr lang="en-US" sz="1200" dirty="0"/>
            </a:p>
          </p:txBody>
        </p:sp>
        <p:cxnSp>
          <p:nvCxnSpPr>
            <p:cNvPr id="36" name="Straight Connector 35">
              <a:extLst>
                <a:ext uri="{FF2B5EF4-FFF2-40B4-BE49-F238E27FC236}">
                  <a16:creationId xmlns:a16="http://schemas.microsoft.com/office/drawing/2014/main" id="{46DEBAF1-6B0E-421F-8E67-034D0041C3DC}"/>
                </a:ext>
              </a:extLst>
            </p:cNvPr>
            <p:cNvCxnSpPr/>
            <p:nvPr/>
          </p:nvCxnSpPr>
          <p:spPr>
            <a:xfrm>
              <a:off x="4194239"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4B3A58C7-DAA5-4901-A696-BEA5340189B7}"/>
                </a:ext>
              </a:extLst>
            </p:cNvPr>
            <p:cNvSpPr txBox="1"/>
            <p:nvPr/>
          </p:nvSpPr>
          <p:spPr>
            <a:xfrm>
              <a:off x="4074273" y="4669705"/>
              <a:ext cx="242621" cy="184666"/>
            </a:xfrm>
            <a:prstGeom prst="rect">
              <a:avLst/>
            </a:prstGeom>
            <a:noFill/>
          </p:spPr>
          <p:txBody>
            <a:bodyPr wrap="none" lIns="36000" tIns="0" rIns="36000" bIns="0" rtlCol="0">
              <a:spAutoFit/>
            </a:bodyPr>
            <a:lstStyle/>
            <a:p>
              <a:pPr algn="ctr"/>
              <a:r>
                <a:rPr lang="en-GB" sz="1200" dirty="0"/>
                <a:t>20</a:t>
              </a:r>
              <a:endParaRPr lang="en-US" sz="1200" dirty="0"/>
            </a:p>
          </p:txBody>
        </p:sp>
        <p:sp>
          <p:nvSpPr>
            <p:cNvPr id="40" name="TextBox 39">
              <a:extLst>
                <a:ext uri="{FF2B5EF4-FFF2-40B4-BE49-F238E27FC236}">
                  <a16:creationId xmlns:a16="http://schemas.microsoft.com/office/drawing/2014/main" id="{6EBCE721-F71C-4321-96CA-29CCCD417248}"/>
                </a:ext>
              </a:extLst>
            </p:cNvPr>
            <p:cNvSpPr txBox="1"/>
            <p:nvPr/>
          </p:nvSpPr>
          <p:spPr>
            <a:xfrm>
              <a:off x="1985897" y="4846792"/>
              <a:ext cx="856709" cy="184666"/>
            </a:xfrm>
            <a:prstGeom prst="rect">
              <a:avLst/>
            </a:prstGeom>
            <a:noFill/>
          </p:spPr>
          <p:txBody>
            <a:bodyPr wrap="none" lIns="0" tIns="0" rIns="0" bIns="0" rtlCol="0">
              <a:spAutoFit/>
            </a:bodyPr>
            <a:lstStyle/>
            <a:p>
              <a:pPr algn="ctr"/>
              <a:r>
                <a:rPr lang="en-GB" sz="1200" dirty="0"/>
                <a:t>Time (years)</a:t>
              </a:r>
              <a:endParaRPr lang="en-US" sz="1200" dirty="0"/>
            </a:p>
          </p:txBody>
        </p:sp>
        <p:sp>
          <p:nvSpPr>
            <p:cNvPr id="41" name="TextBox 40">
              <a:extLst>
                <a:ext uri="{FF2B5EF4-FFF2-40B4-BE49-F238E27FC236}">
                  <a16:creationId xmlns:a16="http://schemas.microsoft.com/office/drawing/2014/main" id="{A772FE39-3673-4BAC-A891-A48F8CABD4BF}"/>
                </a:ext>
              </a:extLst>
            </p:cNvPr>
            <p:cNvSpPr txBox="1"/>
            <p:nvPr/>
          </p:nvSpPr>
          <p:spPr>
            <a:xfrm rot="16200000">
              <a:off x="-880245" y="3719844"/>
              <a:ext cx="2066271" cy="184666"/>
            </a:xfrm>
            <a:prstGeom prst="rect">
              <a:avLst/>
            </a:prstGeom>
            <a:noFill/>
          </p:spPr>
          <p:txBody>
            <a:bodyPr wrap="none" lIns="0" tIns="0" rIns="0" bIns="0" rtlCol="0">
              <a:spAutoFit/>
            </a:bodyPr>
            <a:lstStyle/>
            <a:p>
              <a:pPr algn="ctr"/>
              <a:r>
                <a:rPr lang="en-GB" sz="1200" dirty="0"/>
                <a:t>Patients with graft survival (%)</a:t>
              </a:r>
              <a:endParaRPr lang="en-US" sz="1200" dirty="0"/>
            </a:p>
          </p:txBody>
        </p:sp>
        <p:sp>
          <p:nvSpPr>
            <p:cNvPr id="47" name="TextBox 46">
              <a:extLst>
                <a:ext uri="{FF2B5EF4-FFF2-40B4-BE49-F238E27FC236}">
                  <a16:creationId xmlns:a16="http://schemas.microsoft.com/office/drawing/2014/main" id="{B9869589-9ADC-4CDB-89CB-B13499326682}"/>
                </a:ext>
              </a:extLst>
            </p:cNvPr>
            <p:cNvSpPr txBox="1"/>
            <p:nvPr/>
          </p:nvSpPr>
          <p:spPr>
            <a:xfrm>
              <a:off x="755751" y="2751454"/>
              <a:ext cx="3215432" cy="184666"/>
            </a:xfrm>
            <a:prstGeom prst="rect">
              <a:avLst/>
            </a:prstGeom>
            <a:noFill/>
          </p:spPr>
          <p:txBody>
            <a:bodyPr wrap="none" lIns="0" tIns="0" rIns="0" bIns="0" rtlCol="0">
              <a:spAutoFit/>
            </a:bodyPr>
            <a:lstStyle/>
            <a:p>
              <a:pPr algn="ctr"/>
              <a:r>
                <a:rPr lang="en-GB" sz="1200" b="1" dirty="0"/>
                <a:t>Graft survival vs. number of LT 1988–2015</a:t>
              </a:r>
              <a:r>
                <a:rPr lang="en-GB" sz="1200" b="1" baseline="30000" dirty="0"/>
                <a:t>1</a:t>
              </a:r>
              <a:endParaRPr lang="en-US" sz="1200" b="1" dirty="0"/>
            </a:p>
          </p:txBody>
        </p:sp>
        <p:sp>
          <p:nvSpPr>
            <p:cNvPr id="48" name="TextBox 47">
              <a:extLst>
                <a:ext uri="{FF2B5EF4-FFF2-40B4-BE49-F238E27FC236}">
                  <a16:creationId xmlns:a16="http://schemas.microsoft.com/office/drawing/2014/main" id="{BA9CB8CC-5446-49E2-A045-CC1915B5119C}"/>
                </a:ext>
              </a:extLst>
            </p:cNvPr>
            <p:cNvSpPr txBox="1"/>
            <p:nvPr/>
          </p:nvSpPr>
          <p:spPr>
            <a:xfrm>
              <a:off x="708377" y="4266557"/>
              <a:ext cx="1426673" cy="307777"/>
            </a:xfrm>
            <a:prstGeom prst="rect">
              <a:avLst/>
            </a:prstGeom>
            <a:noFill/>
          </p:spPr>
          <p:txBody>
            <a:bodyPr wrap="none" lIns="0" tIns="0" rIns="0" bIns="0" rtlCol="0">
              <a:spAutoFit/>
            </a:bodyPr>
            <a:lstStyle/>
            <a:p>
              <a:r>
                <a:rPr lang="en-GB" sz="1000" dirty="0"/>
                <a:t>N=133,411</a:t>
              </a:r>
            </a:p>
            <a:p>
              <a:r>
                <a:rPr lang="en-GB" sz="1000" dirty="0"/>
                <a:t>Global log rank p&lt;0.0001</a:t>
              </a:r>
              <a:endParaRPr lang="en-US" sz="1000" dirty="0"/>
            </a:p>
          </p:txBody>
        </p:sp>
        <p:cxnSp>
          <p:nvCxnSpPr>
            <p:cNvPr id="49" name="Straight Connector 48">
              <a:extLst>
                <a:ext uri="{FF2B5EF4-FFF2-40B4-BE49-F238E27FC236}">
                  <a16:creationId xmlns:a16="http://schemas.microsoft.com/office/drawing/2014/main" id="{630F21EE-6B28-4D59-8860-91818596401F}"/>
                </a:ext>
              </a:extLst>
            </p:cNvPr>
            <p:cNvCxnSpPr/>
            <p:nvPr/>
          </p:nvCxnSpPr>
          <p:spPr>
            <a:xfrm>
              <a:off x="383562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ABE52F47-B942-4C9D-B7B2-FC1E631BA66B}"/>
                </a:ext>
              </a:extLst>
            </p:cNvPr>
            <p:cNvSpPr txBox="1"/>
            <p:nvPr/>
          </p:nvSpPr>
          <p:spPr>
            <a:xfrm>
              <a:off x="3715657" y="4669705"/>
              <a:ext cx="242621" cy="184666"/>
            </a:xfrm>
            <a:prstGeom prst="rect">
              <a:avLst/>
            </a:prstGeom>
            <a:noFill/>
          </p:spPr>
          <p:txBody>
            <a:bodyPr wrap="none" lIns="36000" tIns="0" rIns="36000" bIns="0" rtlCol="0">
              <a:spAutoFit/>
            </a:bodyPr>
            <a:lstStyle/>
            <a:p>
              <a:pPr algn="ctr"/>
              <a:r>
                <a:rPr lang="en-GB" sz="1200" dirty="0"/>
                <a:t>18</a:t>
              </a:r>
              <a:endParaRPr lang="en-US" sz="1200" dirty="0"/>
            </a:p>
          </p:txBody>
        </p:sp>
        <p:cxnSp>
          <p:nvCxnSpPr>
            <p:cNvPr id="51" name="Straight Connector 50">
              <a:extLst>
                <a:ext uri="{FF2B5EF4-FFF2-40B4-BE49-F238E27FC236}">
                  <a16:creationId xmlns:a16="http://schemas.microsoft.com/office/drawing/2014/main" id="{BB6D2533-A168-40C7-B386-D6AD7C59D38F}"/>
                </a:ext>
              </a:extLst>
            </p:cNvPr>
            <p:cNvCxnSpPr/>
            <p:nvPr/>
          </p:nvCxnSpPr>
          <p:spPr>
            <a:xfrm>
              <a:off x="312696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39E57A82-D38F-414F-9E8A-B445B43ACE58}"/>
                </a:ext>
              </a:extLst>
            </p:cNvPr>
            <p:cNvSpPr txBox="1"/>
            <p:nvPr/>
          </p:nvSpPr>
          <p:spPr>
            <a:xfrm>
              <a:off x="3006997" y="4669705"/>
              <a:ext cx="242621" cy="184666"/>
            </a:xfrm>
            <a:prstGeom prst="rect">
              <a:avLst/>
            </a:prstGeom>
            <a:noFill/>
          </p:spPr>
          <p:txBody>
            <a:bodyPr wrap="none" lIns="36000" tIns="0" rIns="36000" bIns="0" rtlCol="0">
              <a:spAutoFit/>
            </a:bodyPr>
            <a:lstStyle/>
            <a:p>
              <a:pPr algn="ctr"/>
              <a:r>
                <a:rPr lang="en-GB" sz="1200" dirty="0"/>
                <a:t>14</a:t>
              </a:r>
              <a:endParaRPr lang="en-US" sz="1200" dirty="0"/>
            </a:p>
          </p:txBody>
        </p:sp>
        <p:cxnSp>
          <p:nvCxnSpPr>
            <p:cNvPr id="53" name="Straight Connector 52">
              <a:extLst>
                <a:ext uri="{FF2B5EF4-FFF2-40B4-BE49-F238E27FC236}">
                  <a16:creationId xmlns:a16="http://schemas.microsoft.com/office/drawing/2014/main" id="{B6EAEFA8-AC46-4883-B9D0-B1F829D0399C}"/>
                </a:ext>
              </a:extLst>
            </p:cNvPr>
            <p:cNvCxnSpPr/>
            <p:nvPr/>
          </p:nvCxnSpPr>
          <p:spPr>
            <a:xfrm>
              <a:off x="2419256"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F1F6573D-ADAF-4F3E-9F64-90ED68713D71}"/>
                </a:ext>
              </a:extLst>
            </p:cNvPr>
            <p:cNvSpPr txBox="1"/>
            <p:nvPr/>
          </p:nvSpPr>
          <p:spPr>
            <a:xfrm>
              <a:off x="2299290" y="4669705"/>
              <a:ext cx="242621" cy="184666"/>
            </a:xfrm>
            <a:prstGeom prst="rect">
              <a:avLst/>
            </a:prstGeom>
            <a:noFill/>
          </p:spPr>
          <p:txBody>
            <a:bodyPr wrap="none" lIns="36000" tIns="0" rIns="36000" bIns="0" rtlCol="0">
              <a:spAutoFit/>
            </a:bodyPr>
            <a:lstStyle/>
            <a:p>
              <a:pPr algn="ctr"/>
              <a:r>
                <a:rPr lang="en-GB" sz="1200" dirty="0"/>
                <a:t>10</a:t>
              </a:r>
              <a:endParaRPr lang="en-US" sz="1200" dirty="0"/>
            </a:p>
          </p:txBody>
        </p:sp>
        <p:cxnSp>
          <p:nvCxnSpPr>
            <p:cNvPr id="55" name="Straight Connector 54">
              <a:extLst>
                <a:ext uri="{FF2B5EF4-FFF2-40B4-BE49-F238E27FC236}">
                  <a16:creationId xmlns:a16="http://schemas.microsoft.com/office/drawing/2014/main" id="{6919511F-9451-42A6-BA07-74FDA275CB9D}"/>
                </a:ext>
              </a:extLst>
            </p:cNvPr>
            <p:cNvCxnSpPr/>
            <p:nvPr/>
          </p:nvCxnSpPr>
          <p:spPr>
            <a:xfrm>
              <a:off x="171583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1FC15AEA-F699-4F19-84B6-B6804D8690F5}"/>
                </a:ext>
              </a:extLst>
            </p:cNvPr>
            <p:cNvSpPr txBox="1"/>
            <p:nvPr/>
          </p:nvSpPr>
          <p:spPr>
            <a:xfrm>
              <a:off x="1638348" y="4669705"/>
              <a:ext cx="157662" cy="184666"/>
            </a:xfrm>
            <a:prstGeom prst="rect">
              <a:avLst/>
            </a:prstGeom>
            <a:noFill/>
          </p:spPr>
          <p:txBody>
            <a:bodyPr wrap="none" lIns="36000" tIns="0" rIns="36000" bIns="0" rtlCol="0">
              <a:spAutoFit/>
            </a:bodyPr>
            <a:lstStyle/>
            <a:p>
              <a:pPr algn="ctr"/>
              <a:r>
                <a:rPr lang="en-GB" sz="1200" dirty="0"/>
                <a:t>6</a:t>
              </a:r>
              <a:endParaRPr lang="en-US" sz="1200" dirty="0"/>
            </a:p>
          </p:txBody>
        </p:sp>
        <p:cxnSp>
          <p:nvCxnSpPr>
            <p:cNvPr id="57" name="Straight Connector 56">
              <a:extLst>
                <a:ext uri="{FF2B5EF4-FFF2-40B4-BE49-F238E27FC236}">
                  <a16:creationId xmlns:a16="http://schemas.microsoft.com/office/drawing/2014/main" id="{D2074764-2551-4BCD-A1CD-09F7589A3B4B}"/>
                </a:ext>
              </a:extLst>
            </p:cNvPr>
            <p:cNvCxnSpPr/>
            <p:nvPr/>
          </p:nvCxnSpPr>
          <p:spPr>
            <a:xfrm>
              <a:off x="1004317"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6DDC8EFD-3B23-43F0-943D-998270096AA7}"/>
                </a:ext>
              </a:extLst>
            </p:cNvPr>
            <p:cNvSpPr txBox="1"/>
            <p:nvPr/>
          </p:nvSpPr>
          <p:spPr>
            <a:xfrm>
              <a:off x="926830" y="4669705"/>
              <a:ext cx="157662" cy="184666"/>
            </a:xfrm>
            <a:prstGeom prst="rect">
              <a:avLst/>
            </a:prstGeom>
            <a:noFill/>
          </p:spPr>
          <p:txBody>
            <a:bodyPr wrap="none" lIns="36000" tIns="0" rIns="36000" bIns="0" rtlCol="0">
              <a:spAutoFit/>
            </a:bodyPr>
            <a:lstStyle/>
            <a:p>
              <a:pPr algn="ctr"/>
              <a:r>
                <a:rPr lang="en-GB" sz="1200" dirty="0"/>
                <a:t>2</a:t>
              </a:r>
              <a:endParaRPr lang="en-US" sz="1200" dirty="0"/>
            </a:p>
          </p:txBody>
        </p:sp>
      </p:grpSp>
      <p:grpSp>
        <p:nvGrpSpPr>
          <p:cNvPr id="59" name="Axes">
            <a:extLst>
              <a:ext uri="{FF2B5EF4-FFF2-40B4-BE49-F238E27FC236}">
                <a16:creationId xmlns:a16="http://schemas.microsoft.com/office/drawing/2014/main" id="{F46AAF43-1D6F-4BFB-AAD5-C9C7C8BF7294}"/>
              </a:ext>
            </a:extLst>
          </p:cNvPr>
          <p:cNvGrpSpPr/>
          <p:nvPr/>
        </p:nvGrpSpPr>
        <p:grpSpPr>
          <a:xfrm>
            <a:off x="4401110" y="1379270"/>
            <a:ext cx="4419990" cy="2280004"/>
            <a:chOff x="52936" y="2751454"/>
            <a:chExt cx="4419990" cy="2280004"/>
          </a:xfrm>
        </p:grpSpPr>
        <p:cxnSp>
          <p:nvCxnSpPr>
            <p:cNvPr id="60" name="Straight Connector 59">
              <a:extLst>
                <a:ext uri="{FF2B5EF4-FFF2-40B4-BE49-F238E27FC236}">
                  <a16:creationId xmlns:a16="http://schemas.microsoft.com/office/drawing/2014/main" id="{2743F8C1-B058-453E-A065-DB237369F921}"/>
                </a:ext>
              </a:extLst>
            </p:cNvPr>
            <p:cNvCxnSpPr>
              <a:cxnSpLocks/>
            </p:cNvCxnSpPr>
            <p:nvPr/>
          </p:nvCxnSpPr>
          <p:spPr>
            <a:xfrm>
              <a:off x="589429" y="4615188"/>
              <a:ext cx="361013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C0E85B7E-F26E-4109-AD38-F5EF852DEBBC}"/>
                </a:ext>
              </a:extLst>
            </p:cNvPr>
            <p:cNvCxnSpPr>
              <a:cxnSpLocks/>
            </p:cNvCxnSpPr>
            <p:nvPr/>
          </p:nvCxnSpPr>
          <p:spPr>
            <a:xfrm>
              <a:off x="645225" y="3013444"/>
              <a:ext cx="0" cy="165681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607CB993-E6FF-47F6-824D-6EAFE79AB7A6}"/>
                </a:ext>
              </a:extLst>
            </p:cNvPr>
            <p:cNvSpPr txBox="1"/>
            <p:nvPr/>
          </p:nvSpPr>
          <p:spPr>
            <a:xfrm>
              <a:off x="567739" y="4669705"/>
              <a:ext cx="157662" cy="184666"/>
            </a:xfrm>
            <a:prstGeom prst="rect">
              <a:avLst/>
            </a:prstGeom>
            <a:noFill/>
          </p:spPr>
          <p:txBody>
            <a:bodyPr wrap="none" lIns="36000" tIns="0" rIns="36000" bIns="0" rtlCol="0">
              <a:spAutoFit/>
            </a:bodyPr>
            <a:lstStyle/>
            <a:p>
              <a:pPr algn="ctr"/>
              <a:r>
                <a:rPr lang="en-GB" sz="1200" dirty="0"/>
                <a:t>0</a:t>
              </a:r>
              <a:endParaRPr lang="en-US" sz="1200" dirty="0"/>
            </a:p>
          </p:txBody>
        </p:sp>
        <p:sp>
          <p:nvSpPr>
            <p:cNvPr id="63" name="TextBox 62">
              <a:extLst>
                <a:ext uri="{FF2B5EF4-FFF2-40B4-BE49-F238E27FC236}">
                  <a16:creationId xmlns:a16="http://schemas.microsoft.com/office/drawing/2014/main" id="{9C7C2A8D-436D-4FC2-B1BD-6496FA22F16B}"/>
                </a:ext>
              </a:extLst>
            </p:cNvPr>
            <p:cNvSpPr txBox="1"/>
            <p:nvPr/>
          </p:nvSpPr>
          <p:spPr>
            <a:xfrm>
              <a:off x="429834" y="4521557"/>
              <a:ext cx="157663" cy="184666"/>
            </a:xfrm>
            <a:prstGeom prst="rect">
              <a:avLst/>
            </a:prstGeom>
            <a:noFill/>
          </p:spPr>
          <p:txBody>
            <a:bodyPr wrap="none" lIns="36000" tIns="0" rIns="36000" bIns="0" rtlCol="0" anchor="ctr">
              <a:spAutoFit/>
            </a:bodyPr>
            <a:lstStyle/>
            <a:p>
              <a:pPr algn="r"/>
              <a:r>
                <a:rPr lang="en-GB" sz="1200" dirty="0"/>
                <a:t>0</a:t>
              </a:r>
              <a:endParaRPr lang="en-US" sz="1200" dirty="0"/>
            </a:p>
          </p:txBody>
        </p:sp>
        <p:cxnSp>
          <p:nvCxnSpPr>
            <p:cNvPr id="64" name="Straight Connector 63">
              <a:extLst>
                <a:ext uri="{FF2B5EF4-FFF2-40B4-BE49-F238E27FC236}">
                  <a16:creationId xmlns:a16="http://schemas.microsoft.com/office/drawing/2014/main" id="{C9986105-0E8B-4611-B3C7-505EE0A9C78A}"/>
                </a:ext>
              </a:extLst>
            </p:cNvPr>
            <p:cNvCxnSpPr/>
            <p:nvPr/>
          </p:nvCxnSpPr>
          <p:spPr>
            <a:xfrm>
              <a:off x="590361" y="4296100"/>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A5B96C86-2A69-495C-8277-D085688FD815}"/>
                </a:ext>
              </a:extLst>
            </p:cNvPr>
            <p:cNvSpPr txBox="1"/>
            <p:nvPr/>
          </p:nvSpPr>
          <p:spPr>
            <a:xfrm>
              <a:off x="344876" y="4204850"/>
              <a:ext cx="242621" cy="184666"/>
            </a:xfrm>
            <a:prstGeom prst="rect">
              <a:avLst/>
            </a:prstGeom>
            <a:noFill/>
          </p:spPr>
          <p:txBody>
            <a:bodyPr wrap="none" lIns="36000" tIns="0" rIns="36000" bIns="0" rtlCol="0" anchor="ctr">
              <a:spAutoFit/>
            </a:bodyPr>
            <a:lstStyle/>
            <a:p>
              <a:pPr algn="r"/>
              <a:r>
                <a:rPr lang="en-GB" sz="1200" dirty="0"/>
                <a:t>20</a:t>
              </a:r>
              <a:endParaRPr lang="en-US" sz="1200" dirty="0"/>
            </a:p>
          </p:txBody>
        </p:sp>
        <p:cxnSp>
          <p:nvCxnSpPr>
            <p:cNvPr id="66" name="Straight Connector 65">
              <a:extLst>
                <a:ext uri="{FF2B5EF4-FFF2-40B4-BE49-F238E27FC236}">
                  <a16:creationId xmlns:a16="http://schemas.microsoft.com/office/drawing/2014/main" id="{EFCCC5DE-8437-4F18-9E41-D8661B9DD736}"/>
                </a:ext>
              </a:extLst>
            </p:cNvPr>
            <p:cNvCxnSpPr/>
            <p:nvPr/>
          </p:nvCxnSpPr>
          <p:spPr>
            <a:xfrm>
              <a:off x="1352932"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73E69813-80CD-4AC1-B921-1BCD4877867C}"/>
                </a:ext>
              </a:extLst>
            </p:cNvPr>
            <p:cNvSpPr txBox="1"/>
            <p:nvPr/>
          </p:nvSpPr>
          <p:spPr>
            <a:xfrm>
              <a:off x="1275445" y="4669705"/>
              <a:ext cx="157662" cy="184666"/>
            </a:xfrm>
            <a:prstGeom prst="rect">
              <a:avLst/>
            </a:prstGeom>
            <a:noFill/>
          </p:spPr>
          <p:txBody>
            <a:bodyPr wrap="none" lIns="36000" tIns="0" rIns="36000" bIns="0" rtlCol="0">
              <a:spAutoFit/>
            </a:bodyPr>
            <a:lstStyle/>
            <a:p>
              <a:pPr algn="ctr"/>
              <a:r>
                <a:rPr lang="en-GB" sz="1200" dirty="0"/>
                <a:t>4</a:t>
              </a:r>
              <a:endParaRPr lang="en-US" sz="1200" dirty="0"/>
            </a:p>
          </p:txBody>
        </p:sp>
        <p:cxnSp>
          <p:nvCxnSpPr>
            <p:cNvPr id="68" name="Straight Connector 67">
              <a:extLst>
                <a:ext uri="{FF2B5EF4-FFF2-40B4-BE49-F238E27FC236}">
                  <a16:creationId xmlns:a16="http://schemas.microsoft.com/office/drawing/2014/main" id="{C5E90BD0-5772-4776-988C-8FAC3F1EFF09}"/>
                </a:ext>
              </a:extLst>
            </p:cNvPr>
            <p:cNvCxnSpPr/>
            <p:nvPr/>
          </p:nvCxnSpPr>
          <p:spPr>
            <a:xfrm>
              <a:off x="590361" y="3976537"/>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DD329109-CB39-4E0E-9299-B71FC19F3992}"/>
                </a:ext>
              </a:extLst>
            </p:cNvPr>
            <p:cNvSpPr txBox="1"/>
            <p:nvPr/>
          </p:nvSpPr>
          <p:spPr>
            <a:xfrm>
              <a:off x="344876" y="3885289"/>
              <a:ext cx="242621" cy="184666"/>
            </a:xfrm>
            <a:prstGeom prst="rect">
              <a:avLst/>
            </a:prstGeom>
            <a:noFill/>
          </p:spPr>
          <p:txBody>
            <a:bodyPr wrap="none" lIns="36000" tIns="0" rIns="36000" bIns="0" rtlCol="0" anchor="ctr">
              <a:spAutoFit/>
            </a:bodyPr>
            <a:lstStyle/>
            <a:p>
              <a:pPr algn="r"/>
              <a:r>
                <a:rPr lang="en-GB" sz="1200" dirty="0"/>
                <a:t>40</a:t>
              </a:r>
              <a:endParaRPr lang="en-US" sz="1200" dirty="0"/>
            </a:p>
          </p:txBody>
        </p:sp>
        <p:cxnSp>
          <p:nvCxnSpPr>
            <p:cNvPr id="70" name="Straight Connector 69">
              <a:extLst>
                <a:ext uri="{FF2B5EF4-FFF2-40B4-BE49-F238E27FC236}">
                  <a16:creationId xmlns:a16="http://schemas.microsoft.com/office/drawing/2014/main" id="{F231F9A3-1ADE-4AB8-9A39-D8E70E893C32}"/>
                </a:ext>
              </a:extLst>
            </p:cNvPr>
            <p:cNvCxnSpPr/>
            <p:nvPr/>
          </p:nvCxnSpPr>
          <p:spPr>
            <a:xfrm>
              <a:off x="590361" y="365983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48541C6E-3DD7-44E5-9F3B-2C97E92397B0}"/>
                </a:ext>
              </a:extLst>
            </p:cNvPr>
            <p:cNvSpPr txBox="1"/>
            <p:nvPr/>
          </p:nvSpPr>
          <p:spPr>
            <a:xfrm>
              <a:off x="344876" y="3566202"/>
              <a:ext cx="242621" cy="184666"/>
            </a:xfrm>
            <a:prstGeom prst="rect">
              <a:avLst/>
            </a:prstGeom>
            <a:noFill/>
          </p:spPr>
          <p:txBody>
            <a:bodyPr wrap="none" lIns="36000" tIns="0" rIns="36000" bIns="0" rtlCol="0" anchor="ctr">
              <a:spAutoFit/>
            </a:bodyPr>
            <a:lstStyle/>
            <a:p>
              <a:pPr algn="r"/>
              <a:r>
                <a:rPr lang="en-GB" sz="1200" dirty="0"/>
                <a:t>60</a:t>
              </a:r>
              <a:endParaRPr lang="en-US" sz="1200" dirty="0"/>
            </a:p>
          </p:txBody>
        </p:sp>
        <p:cxnSp>
          <p:nvCxnSpPr>
            <p:cNvPr id="72" name="Straight Connector 71">
              <a:extLst>
                <a:ext uri="{FF2B5EF4-FFF2-40B4-BE49-F238E27FC236}">
                  <a16:creationId xmlns:a16="http://schemas.microsoft.com/office/drawing/2014/main" id="{C170654B-4271-4D5C-AA97-2932152C7C82}"/>
                </a:ext>
              </a:extLst>
            </p:cNvPr>
            <p:cNvCxnSpPr/>
            <p:nvPr/>
          </p:nvCxnSpPr>
          <p:spPr>
            <a:xfrm>
              <a:off x="590361" y="3342172"/>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F3F2A676-B038-4178-9D57-02E667030441}"/>
                </a:ext>
              </a:extLst>
            </p:cNvPr>
            <p:cNvSpPr txBox="1"/>
            <p:nvPr/>
          </p:nvSpPr>
          <p:spPr>
            <a:xfrm>
              <a:off x="344876" y="3248544"/>
              <a:ext cx="242621" cy="184666"/>
            </a:xfrm>
            <a:prstGeom prst="rect">
              <a:avLst/>
            </a:prstGeom>
            <a:noFill/>
          </p:spPr>
          <p:txBody>
            <a:bodyPr wrap="none" lIns="36000" tIns="0" rIns="36000" bIns="0" rtlCol="0" anchor="ctr">
              <a:spAutoFit/>
            </a:bodyPr>
            <a:lstStyle/>
            <a:p>
              <a:pPr algn="r"/>
              <a:r>
                <a:rPr lang="en-GB" sz="1200" dirty="0"/>
                <a:t>80</a:t>
              </a:r>
              <a:endParaRPr lang="en-US" sz="1200" dirty="0"/>
            </a:p>
          </p:txBody>
        </p:sp>
        <p:cxnSp>
          <p:nvCxnSpPr>
            <p:cNvPr id="74" name="Straight Connector 73">
              <a:extLst>
                <a:ext uri="{FF2B5EF4-FFF2-40B4-BE49-F238E27FC236}">
                  <a16:creationId xmlns:a16="http://schemas.microsoft.com/office/drawing/2014/main" id="{F8F38E35-9D91-43AD-A246-B09CACD07058}"/>
                </a:ext>
              </a:extLst>
            </p:cNvPr>
            <p:cNvCxnSpPr/>
            <p:nvPr/>
          </p:nvCxnSpPr>
          <p:spPr>
            <a:xfrm>
              <a:off x="590361" y="3023561"/>
              <a:ext cx="548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B42986C3-0826-4BF1-BF47-C829A6C19A7B}"/>
                </a:ext>
              </a:extLst>
            </p:cNvPr>
            <p:cNvSpPr txBox="1"/>
            <p:nvPr/>
          </p:nvSpPr>
          <p:spPr>
            <a:xfrm>
              <a:off x="259917" y="2932312"/>
              <a:ext cx="327580" cy="184666"/>
            </a:xfrm>
            <a:prstGeom prst="rect">
              <a:avLst/>
            </a:prstGeom>
            <a:noFill/>
          </p:spPr>
          <p:txBody>
            <a:bodyPr wrap="none" lIns="36000" tIns="0" rIns="36000" bIns="0" rtlCol="0" anchor="ctr">
              <a:spAutoFit/>
            </a:bodyPr>
            <a:lstStyle/>
            <a:p>
              <a:pPr algn="r"/>
              <a:r>
                <a:rPr lang="en-GB" sz="1200" dirty="0"/>
                <a:t>100</a:t>
              </a:r>
              <a:endParaRPr lang="en-US" sz="1200" dirty="0"/>
            </a:p>
          </p:txBody>
        </p:sp>
        <p:cxnSp>
          <p:nvCxnSpPr>
            <p:cNvPr id="76" name="Straight Connector 75">
              <a:extLst>
                <a:ext uri="{FF2B5EF4-FFF2-40B4-BE49-F238E27FC236}">
                  <a16:creationId xmlns:a16="http://schemas.microsoft.com/office/drawing/2014/main" id="{045B5DA8-748D-4B42-B7F0-BA63E7E09D38}"/>
                </a:ext>
              </a:extLst>
            </p:cNvPr>
            <p:cNvCxnSpPr/>
            <p:nvPr/>
          </p:nvCxnSpPr>
          <p:spPr>
            <a:xfrm>
              <a:off x="206635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F080366C-E76D-43A2-98F0-65C11FD6B542}"/>
                </a:ext>
              </a:extLst>
            </p:cNvPr>
            <p:cNvSpPr txBox="1"/>
            <p:nvPr/>
          </p:nvSpPr>
          <p:spPr>
            <a:xfrm>
              <a:off x="1988868" y="4669705"/>
              <a:ext cx="157662" cy="184666"/>
            </a:xfrm>
            <a:prstGeom prst="rect">
              <a:avLst/>
            </a:prstGeom>
            <a:noFill/>
          </p:spPr>
          <p:txBody>
            <a:bodyPr wrap="none" lIns="36000" tIns="0" rIns="36000" bIns="0" rtlCol="0">
              <a:spAutoFit/>
            </a:bodyPr>
            <a:lstStyle/>
            <a:p>
              <a:pPr algn="ctr"/>
              <a:r>
                <a:rPr lang="en-GB" sz="1200" dirty="0"/>
                <a:t>8</a:t>
              </a:r>
              <a:endParaRPr lang="en-US" sz="1200" dirty="0"/>
            </a:p>
          </p:txBody>
        </p:sp>
        <p:cxnSp>
          <p:nvCxnSpPr>
            <p:cNvPr id="78" name="Straight Connector 77">
              <a:extLst>
                <a:ext uri="{FF2B5EF4-FFF2-40B4-BE49-F238E27FC236}">
                  <a16:creationId xmlns:a16="http://schemas.microsoft.com/office/drawing/2014/main" id="{D6DE5EB1-A62E-4D67-835F-897DF433E2D9}"/>
                </a:ext>
              </a:extLst>
            </p:cNvPr>
            <p:cNvCxnSpPr/>
            <p:nvPr/>
          </p:nvCxnSpPr>
          <p:spPr>
            <a:xfrm>
              <a:off x="2779301"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1A821E45-47F7-44CC-863E-95765F5C3584}"/>
                </a:ext>
              </a:extLst>
            </p:cNvPr>
            <p:cNvSpPr txBox="1"/>
            <p:nvPr/>
          </p:nvSpPr>
          <p:spPr>
            <a:xfrm>
              <a:off x="2659335" y="4669705"/>
              <a:ext cx="242621" cy="184666"/>
            </a:xfrm>
            <a:prstGeom prst="rect">
              <a:avLst/>
            </a:prstGeom>
            <a:noFill/>
          </p:spPr>
          <p:txBody>
            <a:bodyPr wrap="none" lIns="36000" tIns="0" rIns="36000" bIns="0" rtlCol="0">
              <a:spAutoFit/>
            </a:bodyPr>
            <a:lstStyle/>
            <a:p>
              <a:pPr algn="ctr"/>
              <a:r>
                <a:rPr lang="en-GB" sz="1200" dirty="0"/>
                <a:t>12</a:t>
              </a:r>
              <a:endParaRPr lang="en-US" sz="1200" dirty="0"/>
            </a:p>
          </p:txBody>
        </p:sp>
        <p:cxnSp>
          <p:nvCxnSpPr>
            <p:cNvPr id="80" name="Straight Connector 79">
              <a:extLst>
                <a:ext uri="{FF2B5EF4-FFF2-40B4-BE49-F238E27FC236}">
                  <a16:creationId xmlns:a16="http://schemas.microsoft.com/office/drawing/2014/main" id="{3C9EA2E6-B1A5-4112-BDFA-5557DB0BBB54}"/>
                </a:ext>
              </a:extLst>
            </p:cNvPr>
            <p:cNvCxnSpPr/>
            <p:nvPr/>
          </p:nvCxnSpPr>
          <p:spPr>
            <a:xfrm>
              <a:off x="348129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1FBA6AD2-1E0A-4737-BA26-DA4134EAC0B6}"/>
                </a:ext>
              </a:extLst>
            </p:cNvPr>
            <p:cNvSpPr txBox="1"/>
            <p:nvPr/>
          </p:nvSpPr>
          <p:spPr>
            <a:xfrm>
              <a:off x="3361327" y="4669705"/>
              <a:ext cx="242621" cy="184666"/>
            </a:xfrm>
            <a:prstGeom prst="rect">
              <a:avLst/>
            </a:prstGeom>
            <a:noFill/>
          </p:spPr>
          <p:txBody>
            <a:bodyPr wrap="none" lIns="36000" tIns="0" rIns="36000" bIns="0" rtlCol="0">
              <a:spAutoFit/>
            </a:bodyPr>
            <a:lstStyle/>
            <a:p>
              <a:pPr algn="ctr"/>
              <a:r>
                <a:rPr lang="en-GB" sz="1200" dirty="0"/>
                <a:t>16</a:t>
              </a:r>
              <a:endParaRPr lang="en-US" sz="1200" dirty="0"/>
            </a:p>
          </p:txBody>
        </p:sp>
        <p:cxnSp>
          <p:nvCxnSpPr>
            <p:cNvPr id="82" name="Straight Connector 81">
              <a:extLst>
                <a:ext uri="{FF2B5EF4-FFF2-40B4-BE49-F238E27FC236}">
                  <a16:creationId xmlns:a16="http://schemas.microsoft.com/office/drawing/2014/main" id="{64A12661-E755-411D-8211-2158202EF168}"/>
                </a:ext>
              </a:extLst>
            </p:cNvPr>
            <p:cNvCxnSpPr/>
            <p:nvPr/>
          </p:nvCxnSpPr>
          <p:spPr>
            <a:xfrm>
              <a:off x="4194239"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2FE9FC6E-C6A6-4ECD-8C80-4E92B3DDCF5A}"/>
                </a:ext>
              </a:extLst>
            </p:cNvPr>
            <p:cNvSpPr txBox="1"/>
            <p:nvPr/>
          </p:nvSpPr>
          <p:spPr>
            <a:xfrm>
              <a:off x="4074273" y="4669705"/>
              <a:ext cx="242621" cy="184666"/>
            </a:xfrm>
            <a:prstGeom prst="rect">
              <a:avLst/>
            </a:prstGeom>
            <a:noFill/>
          </p:spPr>
          <p:txBody>
            <a:bodyPr wrap="none" lIns="36000" tIns="0" rIns="36000" bIns="0" rtlCol="0">
              <a:spAutoFit/>
            </a:bodyPr>
            <a:lstStyle/>
            <a:p>
              <a:pPr algn="ctr"/>
              <a:r>
                <a:rPr lang="en-GB" sz="1200" dirty="0"/>
                <a:t>20</a:t>
              </a:r>
              <a:endParaRPr lang="en-US" sz="1200" dirty="0"/>
            </a:p>
          </p:txBody>
        </p:sp>
        <p:sp>
          <p:nvSpPr>
            <p:cNvPr id="84" name="TextBox 83">
              <a:extLst>
                <a:ext uri="{FF2B5EF4-FFF2-40B4-BE49-F238E27FC236}">
                  <a16:creationId xmlns:a16="http://schemas.microsoft.com/office/drawing/2014/main" id="{024287B1-561D-4926-B0C9-C833A9526E58}"/>
                </a:ext>
              </a:extLst>
            </p:cNvPr>
            <p:cNvSpPr txBox="1"/>
            <p:nvPr/>
          </p:nvSpPr>
          <p:spPr>
            <a:xfrm>
              <a:off x="1988437" y="4846792"/>
              <a:ext cx="856709" cy="184666"/>
            </a:xfrm>
            <a:prstGeom prst="rect">
              <a:avLst/>
            </a:prstGeom>
            <a:noFill/>
          </p:spPr>
          <p:txBody>
            <a:bodyPr wrap="none" lIns="0" tIns="0" rIns="0" bIns="0" rtlCol="0">
              <a:spAutoFit/>
            </a:bodyPr>
            <a:lstStyle/>
            <a:p>
              <a:pPr algn="ctr"/>
              <a:r>
                <a:rPr lang="en-GB" sz="1200" dirty="0"/>
                <a:t>Time (years)</a:t>
              </a:r>
              <a:endParaRPr lang="en-US" sz="1200" dirty="0"/>
            </a:p>
          </p:txBody>
        </p:sp>
        <p:sp>
          <p:nvSpPr>
            <p:cNvPr id="85" name="TextBox 84">
              <a:extLst>
                <a:ext uri="{FF2B5EF4-FFF2-40B4-BE49-F238E27FC236}">
                  <a16:creationId xmlns:a16="http://schemas.microsoft.com/office/drawing/2014/main" id="{46626439-6075-41C0-88E7-93704FB0FE41}"/>
                </a:ext>
              </a:extLst>
            </p:cNvPr>
            <p:cNvSpPr txBox="1"/>
            <p:nvPr/>
          </p:nvSpPr>
          <p:spPr>
            <a:xfrm rot="16200000">
              <a:off x="-596922" y="3719844"/>
              <a:ext cx="1484382" cy="184666"/>
            </a:xfrm>
            <a:prstGeom prst="rect">
              <a:avLst/>
            </a:prstGeom>
            <a:noFill/>
          </p:spPr>
          <p:txBody>
            <a:bodyPr wrap="none" lIns="0" tIns="0" rIns="0" bIns="0" rtlCol="0">
              <a:spAutoFit/>
            </a:bodyPr>
            <a:lstStyle/>
            <a:p>
              <a:pPr algn="ctr"/>
              <a:r>
                <a:rPr lang="en-GB" sz="1200" dirty="0"/>
                <a:t>Patients surviving (%)</a:t>
              </a:r>
              <a:endParaRPr lang="en-US" sz="1200" dirty="0"/>
            </a:p>
          </p:txBody>
        </p:sp>
        <p:sp>
          <p:nvSpPr>
            <p:cNvPr id="86" name="TextBox 85">
              <a:extLst>
                <a:ext uri="{FF2B5EF4-FFF2-40B4-BE49-F238E27FC236}">
                  <a16:creationId xmlns:a16="http://schemas.microsoft.com/office/drawing/2014/main" id="{C11A12AB-A03A-4F92-9970-13CF4A806D09}"/>
                </a:ext>
              </a:extLst>
            </p:cNvPr>
            <p:cNvSpPr txBox="1"/>
            <p:nvPr/>
          </p:nvSpPr>
          <p:spPr>
            <a:xfrm>
              <a:off x="254014" y="2751454"/>
              <a:ext cx="4218912" cy="184666"/>
            </a:xfrm>
            <a:prstGeom prst="rect">
              <a:avLst/>
            </a:prstGeom>
            <a:noFill/>
          </p:spPr>
          <p:txBody>
            <a:bodyPr wrap="none" lIns="0" tIns="0" rIns="0" bIns="0" rtlCol="0">
              <a:spAutoFit/>
            </a:bodyPr>
            <a:lstStyle/>
            <a:p>
              <a:pPr algn="ctr"/>
              <a:r>
                <a:rPr lang="en-GB" sz="1200" b="1" dirty="0"/>
                <a:t>Patient survival vs. number of LT per patient 1988–2015</a:t>
              </a:r>
              <a:r>
                <a:rPr lang="en-GB" sz="1200" b="1" baseline="30000" dirty="0"/>
                <a:t>1</a:t>
              </a:r>
              <a:endParaRPr lang="en-US" sz="1200" b="1" baseline="30000" dirty="0"/>
            </a:p>
          </p:txBody>
        </p:sp>
        <p:sp>
          <p:nvSpPr>
            <p:cNvPr id="87" name="TextBox 86">
              <a:extLst>
                <a:ext uri="{FF2B5EF4-FFF2-40B4-BE49-F238E27FC236}">
                  <a16:creationId xmlns:a16="http://schemas.microsoft.com/office/drawing/2014/main" id="{661579CF-3403-4439-BC13-557BD2F94FF0}"/>
                </a:ext>
              </a:extLst>
            </p:cNvPr>
            <p:cNvSpPr txBox="1"/>
            <p:nvPr/>
          </p:nvSpPr>
          <p:spPr>
            <a:xfrm>
              <a:off x="708377" y="4266557"/>
              <a:ext cx="1426673" cy="307777"/>
            </a:xfrm>
            <a:prstGeom prst="rect">
              <a:avLst/>
            </a:prstGeom>
            <a:noFill/>
          </p:spPr>
          <p:txBody>
            <a:bodyPr wrap="none" lIns="0" tIns="0" rIns="0" bIns="0" rtlCol="0">
              <a:spAutoFit/>
            </a:bodyPr>
            <a:lstStyle/>
            <a:p>
              <a:r>
                <a:rPr lang="en-GB" sz="1000" dirty="0"/>
                <a:t>N=120,116</a:t>
              </a:r>
            </a:p>
            <a:p>
              <a:r>
                <a:rPr lang="en-GB" sz="1000" dirty="0"/>
                <a:t>Global log rank p&lt;0.0001</a:t>
              </a:r>
              <a:endParaRPr lang="en-US" sz="1000" dirty="0"/>
            </a:p>
          </p:txBody>
        </p:sp>
        <p:cxnSp>
          <p:nvCxnSpPr>
            <p:cNvPr id="88" name="Straight Connector 87">
              <a:extLst>
                <a:ext uri="{FF2B5EF4-FFF2-40B4-BE49-F238E27FC236}">
                  <a16:creationId xmlns:a16="http://schemas.microsoft.com/office/drawing/2014/main" id="{D7E8227C-CDA2-4083-B018-E15E55C997ED}"/>
                </a:ext>
              </a:extLst>
            </p:cNvPr>
            <p:cNvCxnSpPr/>
            <p:nvPr/>
          </p:nvCxnSpPr>
          <p:spPr>
            <a:xfrm>
              <a:off x="383562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TextBox 88">
              <a:extLst>
                <a:ext uri="{FF2B5EF4-FFF2-40B4-BE49-F238E27FC236}">
                  <a16:creationId xmlns:a16="http://schemas.microsoft.com/office/drawing/2014/main" id="{7E7A73FA-8E2C-480A-8AB0-601693B17816}"/>
                </a:ext>
              </a:extLst>
            </p:cNvPr>
            <p:cNvSpPr txBox="1"/>
            <p:nvPr/>
          </p:nvSpPr>
          <p:spPr>
            <a:xfrm>
              <a:off x="3715657" y="4669705"/>
              <a:ext cx="242621" cy="184666"/>
            </a:xfrm>
            <a:prstGeom prst="rect">
              <a:avLst/>
            </a:prstGeom>
            <a:noFill/>
          </p:spPr>
          <p:txBody>
            <a:bodyPr wrap="none" lIns="36000" tIns="0" rIns="36000" bIns="0" rtlCol="0">
              <a:spAutoFit/>
            </a:bodyPr>
            <a:lstStyle/>
            <a:p>
              <a:pPr algn="ctr"/>
              <a:r>
                <a:rPr lang="en-GB" sz="1200" dirty="0"/>
                <a:t>18</a:t>
              </a:r>
              <a:endParaRPr lang="en-US" sz="1200" dirty="0"/>
            </a:p>
          </p:txBody>
        </p:sp>
        <p:cxnSp>
          <p:nvCxnSpPr>
            <p:cNvPr id="90" name="Straight Connector 89">
              <a:extLst>
                <a:ext uri="{FF2B5EF4-FFF2-40B4-BE49-F238E27FC236}">
                  <a16:creationId xmlns:a16="http://schemas.microsoft.com/office/drawing/2014/main" id="{E160FAC4-0CFC-4270-A462-01B483284832}"/>
                </a:ext>
              </a:extLst>
            </p:cNvPr>
            <p:cNvCxnSpPr/>
            <p:nvPr/>
          </p:nvCxnSpPr>
          <p:spPr>
            <a:xfrm>
              <a:off x="3126963"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TextBox 90">
              <a:extLst>
                <a:ext uri="{FF2B5EF4-FFF2-40B4-BE49-F238E27FC236}">
                  <a16:creationId xmlns:a16="http://schemas.microsoft.com/office/drawing/2014/main" id="{280B035B-DC21-4B50-BA1B-CF071D5E54C5}"/>
                </a:ext>
              </a:extLst>
            </p:cNvPr>
            <p:cNvSpPr txBox="1"/>
            <p:nvPr/>
          </p:nvSpPr>
          <p:spPr>
            <a:xfrm>
              <a:off x="3006997" y="4669705"/>
              <a:ext cx="242621" cy="184666"/>
            </a:xfrm>
            <a:prstGeom prst="rect">
              <a:avLst/>
            </a:prstGeom>
            <a:noFill/>
          </p:spPr>
          <p:txBody>
            <a:bodyPr wrap="none" lIns="36000" tIns="0" rIns="36000" bIns="0" rtlCol="0">
              <a:spAutoFit/>
            </a:bodyPr>
            <a:lstStyle/>
            <a:p>
              <a:pPr algn="ctr"/>
              <a:r>
                <a:rPr lang="en-GB" sz="1200" dirty="0"/>
                <a:t>14</a:t>
              </a:r>
              <a:endParaRPr lang="en-US" sz="1200" dirty="0"/>
            </a:p>
          </p:txBody>
        </p:sp>
        <p:cxnSp>
          <p:nvCxnSpPr>
            <p:cNvPr id="92" name="Straight Connector 91">
              <a:extLst>
                <a:ext uri="{FF2B5EF4-FFF2-40B4-BE49-F238E27FC236}">
                  <a16:creationId xmlns:a16="http://schemas.microsoft.com/office/drawing/2014/main" id="{50481A7F-0DD4-44CD-A1AF-BB4C3FCB2490}"/>
                </a:ext>
              </a:extLst>
            </p:cNvPr>
            <p:cNvCxnSpPr/>
            <p:nvPr/>
          </p:nvCxnSpPr>
          <p:spPr>
            <a:xfrm>
              <a:off x="2419256"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6317F561-C1A8-42C3-ABE6-B219846EC40A}"/>
                </a:ext>
              </a:extLst>
            </p:cNvPr>
            <p:cNvSpPr txBox="1"/>
            <p:nvPr/>
          </p:nvSpPr>
          <p:spPr>
            <a:xfrm>
              <a:off x="2299290" y="4669705"/>
              <a:ext cx="242621" cy="184666"/>
            </a:xfrm>
            <a:prstGeom prst="rect">
              <a:avLst/>
            </a:prstGeom>
            <a:noFill/>
          </p:spPr>
          <p:txBody>
            <a:bodyPr wrap="none" lIns="36000" tIns="0" rIns="36000" bIns="0" rtlCol="0">
              <a:spAutoFit/>
            </a:bodyPr>
            <a:lstStyle/>
            <a:p>
              <a:pPr algn="ctr"/>
              <a:r>
                <a:rPr lang="en-GB" sz="1200" dirty="0"/>
                <a:t>10</a:t>
              </a:r>
              <a:endParaRPr lang="en-US" sz="1200" dirty="0"/>
            </a:p>
          </p:txBody>
        </p:sp>
        <p:cxnSp>
          <p:nvCxnSpPr>
            <p:cNvPr id="94" name="Straight Connector 93">
              <a:extLst>
                <a:ext uri="{FF2B5EF4-FFF2-40B4-BE49-F238E27FC236}">
                  <a16:creationId xmlns:a16="http://schemas.microsoft.com/office/drawing/2014/main" id="{01DE8C9D-DB63-45E2-9129-B0BA82729D63}"/>
                </a:ext>
              </a:extLst>
            </p:cNvPr>
            <p:cNvCxnSpPr/>
            <p:nvPr/>
          </p:nvCxnSpPr>
          <p:spPr>
            <a:xfrm>
              <a:off x="1715835"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F12CB4FA-84E6-47F0-98B5-FB14182D2C7C}"/>
                </a:ext>
              </a:extLst>
            </p:cNvPr>
            <p:cNvSpPr txBox="1"/>
            <p:nvPr/>
          </p:nvSpPr>
          <p:spPr>
            <a:xfrm>
              <a:off x="1638348" y="4669705"/>
              <a:ext cx="157662" cy="184666"/>
            </a:xfrm>
            <a:prstGeom prst="rect">
              <a:avLst/>
            </a:prstGeom>
            <a:noFill/>
          </p:spPr>
          <p:txBody>
            <a:bodyPr wrap="none" lIns="36000" tIns="0" rIns="36000" bIns="0" rtlCol="0">
              <a:spAutoFit/>
            </a:bodyPr>
            <a:lstStyle/>
            <a:p>
              <a:pPr algn="ctr"/>
              <a:r>
                <a:rPr lang="en-GB" sz="1200" dirty="0"/>
                <a:t>6</a:t>
              </a:r>
              <a:endParaRPr lang="en-US" sz="1200" dirty="0"/>
            </a:p>
          </p:txBody>
        </p:sp>
        <p:cxnSp>
          <p:nvCxnSpPr>
            <p:cNvPr id="96" name="Straight Connector 95">
              <a:extLst>
                <a:ext uri="{FF2B5EF4-FFF2-40B4-BE49-F238E27FC236}">
                  <a16:creationId xmlns:a16="http://schemas.microsoft.com/office/drawing/2014/main" id="{538EFF82-647E-4369-8162-97AECD8F1B74}"/>
                </a:ext>
              </a:extLst>
            </p:cNvPr>
            <p:cNvCxnSpPr/>
            <p:nvPr/>
          </p:nvCxnSpPr>
          <p:spPr>
            <a:xfrm>
              <a:off x="1004317" y="461518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F933FC8E-FB69-49C4-8C00-05BDE0354F99}"/>
                </a:ext>
              </a:extLst>
            </p:cNvPr>
            <p:cNvSpPr txBox="1"/>
            <p:nvPr/>
          </p:nvSpPr>
          <p:spPr>
            <a:xfrm>
              <a:off x="926830" y="4669705"/>
              <a:ext cx="157662" cy="184666"/>
            </a:xfrm>
            <a:prstGeom prst="rect">
              <a:avLst/>
            </a:prstGeom>
            <a:noFill/>
          </p:spPr>
          <p:txBody>
            <a:bodyPr wrap="none" lIns="36000" tIns="0" rIns="36000" bIns="0" rtlCol="0">
              <a:spAutoFit/>
            </a:bodyPr>
            <a:lstStyle/>
            <a:p>
              <a:pPr algn="ctr"/>
              <a:r>
                <a:rPr lang="en-GB" sz="1200" dirty="0"/>
                <a:t>2</a:t>
              </a:r>
              <a:endParaRPr lang="en-US" sz="1200" dirty="0"/>
            </a:p>
          </p:txBody>
        </p:sp>
      </p:grpSp>
      <p:grpSp>
        <p:nvGrpSpPr>
          <p:cNvPr id="130" name="Legend">
            <a:extLst>
              <a:ext uri="{FF2B5EF4-FFF2-40B4-BE49-F238E27FC236}">
                <a16:creationId xmlns:a16="http://schemas.microsoft.com/office/drawing/2014/main" id="{6F58900A-B26B-46F5-B29D-6371A02D8DB7}"/>
              </a:ext>
            </a:extLst>
          </p:cNvPr>
          <p:cNvGrpSpPr/>
          <p:nvPr/>
        </p:nvGrpSpPr>
        <p:grpSpPr>
          <a:xfrm>
            <a:off x="6732240" y="1688996"/>
            <a:ext cx="1752627" cy="310098"/>
            <a:chOff x="4924797" y="1031399"/>
            <a:chExt cx="1752627" cy="310098"/>
          </a:xfrm>
        </p:grpSpPr>
        <p:grpSp>
          <p:nvGrpSpPr>
            <p:cNvPr id="129" name="Group 128">
              <a:extLst>
                <a:ext uri="{FF2B5EF4-FFF2-40B4-BE49-F238E27FC236}">
                  <a16:creationId xmlns:a16="http://schemas.microsoft.com/office/drawing/2014/main" id="{B6C370BC-B608-4EE6-A507-2398CF4CEE77}"/>
                </a:ext>
              </a:extLst>
            </p:cNvPr>
            <p:cNvGrpSpPr/>
            <p:nvPr/>
          </p:nvGrpSpPr>
          <p:grpSpPr>
            <a:xfrm>
              <a:off x="4932040" y="1187609"/>
              <a:ext cx="305224" cy="153888"/>
              <a:chOff x="4932040" y="1187609"/>
              <a:chExt cx="305224" cy="153888"/>
            </a:xfrm>
          </p:grpSpPr>
          <p:cxnSp>
            <p:nvCxnSpPr>
              <p:cNvPr id="114" name="Straight Connector 113">
                <a:extLst>
                  <a:ext uri="{FF2B5EF4-FFF2-40B4-BE49-F238E27FC236}">
                    <a16:creationId xmlns:a16="http://schemas.microsoft.com/office/drawing/2014/main" id="{1386A18C-CF7F-493C-83D8-4740B850155B}"/>
                  </a:ext>
                </a:extLst>
              </p:cNvPr>
              <p:cNvCxnSpPr>
                <a:cxnSpLocks/>
              </p:cNvCxnSpPr>
              <p:nvPr/>
            </p:nvCxnSpPr>
            <p:spPr>
              <a:xfrm>
                <a:off x="4932040" y="1264553"/>
                <a:ext cx="1835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3633BDD8-A4EF-4287-B847-A0A57615300D}"/>
                  </a:ext>
                </a:extLst>
              </p:cNvPr>
              <p:cNvSpPr txBox="1"/>
              <p:nvPr/>
            </p:nvSpPr>
            <p:spPr>
              <a:xfrm>
                <a:off x="5166732" y="1187609"/>
                <a:ext cx="70532" cy="153888"/>
              </a:xfrm>
              <a:prstGeom prst="rect">
                <a:avLst/>
              </a:prstGeom>
              <a:noFill/>
            </p:spPr>
            <p:txBody>
              <a:bodyPr wrap="none" lIns="0" tIns="0" rIns="0" bIns="0" rtlCol="0">
                <a:spAutoFit/>
              </a:bodyPr>
              <a:lstStyle/>
              <a:p>
                <a:r>
                  <a:rPr lang="en-GB" sz="1000" dirty="0"/>
                  <a:t>1</a:t>
                </a:r>
                <a:endParaRPr lang="en-US" sz="1000" dirty="0"/>
              </a:p>
            </p:txBody>
          </p:sp>
        </p:grpSp>
        <p:sp>
          <p:nvSpPr>
            <p:cNvPr id="128" name="TextBox 127">
              <a:extLst>
                <a:ext uri="{FF2B5EF4-FFF2-40B4-BE49-F238E27FC236}">
                  <a16:creationId xmlns:a16="http://schemas.microsoft.com/office/drawing/2014/main" id="{08961725-E869-406A-B445-BB32A8A9DE11}"/>
                </a:ext>
              </a:extLst>
            </p:cNvPr>
            <p:cNvSpPr txBox="1"/>
            <p:nvPr/>
          </p:nvSpPr>
          <p:spPr>
            <a:xfrm>
              <a:off x="4924797" y="1031399"/>
              <a:ext cx="1662315" cy="153888"/>
            </a:xfrm>
            <a:prstGeom prst="rect">
              <a:avLst/>
            </a:prstGeom>
            <a:noFill/>
          </p:spPr>
          <p:txBody>
            <a:bodyPr wrap="none" lIns="0" tIns="0" rIns="0" bIns="0" rtlCol="0">
              <a:spAutoFit/>
            </a:bodyPr>
            <a:lstStyle/>
            <a:p>
              <a:r>
                <a:rPr lang="en-US" sz="1000" b="1" dirty="0"/>
                <a:t>Number of liver transplants</a:t>
              </a:r>
            </a:p>
          </p:txBody>
        </p:sp>
        <p:grpSp>
          <p:nvGrpSpPr>
            <p:cNvPr id="119" name="Group 118">
              <a:extLst>
                <a:ext uri="{FF2B5EF4-FFF2-40B4-BE49-F238E27FC236}">
                  <a16:creationId xmlns:a16="http://schemas.microsoft.com/office/drawing/2014/main" id="{B78FB1FC-346F-40CA-92CF-5BE4426A9A20}"/>
                </a:ext>
              </a:extLst>
            </p:cNvPr>
            <p:cNvGrpSpPr/>
            <p:nvPr/>
          </p:nvGrpSpPr>
          <p:grpSpPr>
            <a:xfrm>
              <a:off x="5412093" y="1187609"/>
              <a:ext cx="305224" cy="153888"/>
              <a:chOff x="4932040" y="1187609"/>
              <a:chExt cx="305224" cy="153888"/>
            </a:xfrm>
          </p:grpSpPr>
          <p:cxnSp>
            <p:nvCxnSpPr>
              <p:cNvPr id="120" name="Straight Connector 119">
                <a:extLst>
                  <a:ext uri="{FF2B5EF4-FFF2-40B4-BE49-F238E27FC236}">
                    <a16:creationId xmlns:a16="http://schemas.microsoft.com/office/drawing/2014/main" id="{CB88E0F7-7686-4ACE-85DF-8963F5420C64}"/>
                  </a:ext>
                </a:extLst>
              </p:cNvPr>
              <p:cNvCxnSpPr>
                <a:cxnSpLocks/>
              </p:cNvCxnSpPr>
              <p:nvPr/>
            </p:nvCxnSpPr>
            <p:spPr>
              <a:xfrm>
                <a:off x="4932040" y="1264553"/>
                <a:ext cx="1835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4CB87C2E-3C2A-49C1-997C-C6519AA3E6D7}"/>
                  </a:ext>
                </a:extLst>
              </p:cNvPr>
              <p:cNvSpPr txBox="1"/>
              <p:nvPr/>
            </p:nvSpPr>
            <p:spPr>
              <a:xfrm>
                <a:off x="5166732" y="1187609"/>
                <a:ext cx="70532" cy="153888"/>
              </a:xfrm>
              <a:prstGeom prst="rect">
                <a:avLst/>
              </a:prstGeom>
              <a:noFill/>
            </p:spPr>
            <p:txBody>
              <a:bodyPr wrap="none" lIns="0" tIns="0" rIns="0" bIns="0" rtlCol="0">
                <a:spAutoFit/>
              </a:bodyPr>
              <a:lstStyle/>
              <a:p>
                <a:r>
                  <a:rPr lang="en-GB" sz="1000" dirty="0"/>
                  <a:t>2</a:t>
                </a:r>
                <a:endParaRPr lang="en-US" sz="1000" dirty="0"/>
              </a:p>
            </p:txBody>
          </p:sp>
        </p:grpSp>
        <p:grpSp>
          <p:nvGrpSpPr>
            <p:cNvPr id="122" name="Group 121">
              <a:extLst>
                <a:ext uri="{FF2B5EF4-FFF2-40B4-BE49-F238E27FC236}">
                  <a16:creationId xmlns:a16="http://schemas.microsoft.com/office/drawing/2014/main" id="{7A27F021-6B85-4ECD-9024-6080B3828B54}"/>
                </a:ext>
              </a:extLst>
            </p:cNvPr>
            <p:cNvGrpSpPr/>
            <p:nvPr/>
          </p:nvGrpSpPr>
          <p:grpSpPr>
            <a:xfrm>
              <a:off x="5892146" y="1187609"/>
              <a:ext cx="305224" cy="153888"/>
              <a:chOff x="4932040" y="1187609"/>
              <a:chExt cx="305224" cy="153888"/>
            </a:xfrm>
          </p:grpSpPr>
          <p:cxnSp>
            <p:nvCxnSpPr>
              <p:cNvPr id="123" name="Straight Connector 122">
                <a:extLst>
                  <a:ext uri="{FF2B5EF4-FFF2-40B4-BE49-F238E27FC236}">
                    <a16:creationId xmlns:a16="http://schemas.microsoft.com/office/drawing/2014/main" id="{F0E6E4D7-BB8D-4390-BAD6-A0DD715AA686}"/>
                  </a:ext>
                </a:extLst>
              </p:cNvPr>
              <p:cNvCxnSpPr>
                <a:cxnSpLocks/>
              </p:cNvCxnSpPr>
              <p:nvPr/>
            </p:nvCxnSpPr>
            <p:spPr>
              <a:xfrm>
                <a:off x="4932040" y="1264553"/>
                <a:ext cx="18352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C5D18913-031B-4469-96FE-F64004A48E73}"/>
                  </a:ext>
                </a:extLst>
              </p:cNvPr>
              <p:cNvSpPr txBox="1"/>
              <p:nvPr/>
            </p:nvSpPr>
            <p:spPr>
              <a:xfrm>
                <a:off x="5166732" y="1187609"/>
                <a:ext cx="70532" cy="153888"/>
              </a:xfrm>
              <a:prstGeom prst="rect">
                <a:avLst/>
              </a:prstGeom>
              <a:noFill/>
            </p:spPr>
            <p:txBody>
              <a:bodyPr wrap="none" lIns="0" tIns="0" rIns="0" bIns="0" rtlCol="0">
                <a:spAutoFit/>
              </a:bodyPr>
              <a:lstStyle/>
              <a:p>
                <a:r>
                  <a:rPr lang="en-GB" sz="1000" dirty="0"/>
                  <a:t>3</a:t>
                </a:r>
                <a:endParaRPr lang="en-US" sz="1000" dirty="0"/>
              </a:p>
            </p:txBody>
          </p:sp>
        </p:grpSp>
        <p:grpSp>
          <p:nvGrpSpPr>
            <p:cNvPr id="125" name="Group 124">
              <a:extLst>
                <a:ext uri="{FF2B5EF4-FFF2-40B4-BE49-F238E27FC236}">
                  <a16:creationId xmlns:a16="http://schemas.microsoft.com/office/drawing/2014/main" id="{104D619E-1477-4C40-9421-9A7170D5E582}"/>
                </a:ext>
              </a:extLst>
            </p:cNvPr>
            <p:cNvGrpSpPr/>
            <p:nvPr/>
          </p:nvGrpSpPr>
          <p:grpSpPr>
            <a:xfrm>
              <a:off x="6372200" y="1187609"/>
              <a:ext cx="305224" cy="153888"/>
              <a:chOff x="4932040" y="1187609"/>
              <a:chExt cx="305224" cy="153888"/>
            </a:xfrm>
          </p:grpSpPr>
          <p:cxnSp>
            <p:nvCxnSpPr>
              <p:cNvPr id="126" name="Straight Connector 125">
                <a:extLst>
                  <a:ext uri="{FF2B5EF4-FFF2-40B4-BE49-F238E27FC236}">
                    <a16:creationId xmlns:a16="http://schemas.microsoft.com/office/drawing/2014/main" id="{EC557E61-0A15-4DFA-BCD6-B77F82C1F67E}"/>
                  </a:ext>
                </a:extLst>
              </p:cNvPr>
              <p:cNvCxnSpPr>
                <a:cxnSpLocks/>
              </p:cNvCxnSpPr>
              <p:nvPr/>
            </p:nvCxnSpPr>
            <p:spPr>
              <a:xfrm>
                <a:off x="4932040" y="1264553"/>
                <a:ext cx="18352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D9AD7E6C-3A53-4954-9CF3-ED46B61D4FB4}"/>
                  </a:ext>
                </a:extLst>
              </p:cNvPr>
              <p:cNvSpPr txBox="1"/>
              <p:nvPr/>
            </p:nvSpPr>
            <p:spPr>
              <a:xfrm>
                <a:off x="5166732" y="1187609"/>
                <a:ext cx="70532" cy="153888"/>
              </a:xfrm>
              <a:prstGeom prst="rect">
                <a:avLst/>
              </a:prstGeom>
              <a:noFill/>
            </p:spPr>
            <p:txBody>
              <a:bodyPr wrap="none" lIns="0" tIns="0" rIns="0" bIns="0" rtlCol="0">
                <a:spAutoFit/>
              </a:bodyPr>
              <a:lstStyle/>
              <a:p>
                <a:r>
                  <a:rPr lang="en-GB" sz="1000" dirty="0"/>
                  <a:t>4</a:t>
                </a:r>
                <a:endParaRPr lang="en-US" sz="1000" dirty="0"/>
              </a:p>
            </p:txBody>
          </p:sp>
        </p:grpSp>
      </p:grpSp>
      <p:grpSp>
        <p:nvGrpSpPr>
          <p:cNvPr id="131" name="Legend">
            <a:extLst>
              <a:ext uri="{FF2B5EF4-FFF2-40B4-BE49-F238E27FC236}">
                <a16:creationId xmlns:a16="http://schemas.microsoft.com/office/drawing/2014/main" id="{A0005547-B727-4BBE-AB45-8D5815CFC09F}"/>
              </a:ext>
            </a:extLst>
          </p:cNvPr>
          <p:cNvGrpSpPr/>
          <p:nvPr/>
        </p:nvGrpSpPr>
        <p:grpSpPr>
          <a:xfrm>
            <a:off x="6732240" y="4108288"/>
            <a:ext cx="1752627" cy="310098"/>
            <a:chOff x="4924797" y="1031399"/>
            <a:chExt cx="1752627" cy="310098"/>
          </a:xfrm>
        </p:grpSpPr>
        <p:grpSp>
          <p:nvGrpSpPr>
            <p:cNvPr id="132" name="Group 131">
              <a:extLst>
                <a:ext uri="{FF2B5EF4-FFF2-40B4-BE49-F238E27FC236}">
                  <a16:creationId xmlns:a16="http://schemas.microsoft.com/office/drawing/2014/main" id="{E7210F70-82E8-4141-874B-D1A24845B10D}"/>
                </a:ext>
              </a:extLst>
            </p:cNvPr>
            <p:cNvGrpSpPr/>
            <p:nvPr/>
          </p:nvGrpSpPr>
          <p:grpSpPr>
            <a:xfrm>
              <a:off x="4932040" y="1187609"/>
              <a:ext cx="305224" cy="153888"/>
              <a:chOff x="4932040" y="1187609"/>
              <a:chExt cx="305224" cy="153888"/>
            </a:xfrm>
          </p:grpSpPr>
          <p:cxnSp>
            <p:nvCxnSpPr>
              <p:cNvPr id="143" name="Straight Connector 142">
                <a:extLst>
                  <a:ext uri="{FF2B5EF4-FFF2-40B4-BE49-F238E27FC236}">
                    <a16:creationId xmlns:a16="http://schemas.microsoft.com/office/drawing/2014/main" id="{40DA52E6-D245-4283-9F3B-9E0451C39DF9}"/>
                  </a:ext>
                </a:extLst>
              </p:cNvPr>
              <p:cNvCxnSpPr>
                <a:cxnSpLocks/>
              </p:cNvCxnSpPr>
              <p:nvPr/>
            </p:nvCxnSpPr>
            <p:spPr>
              <a:xfrm>
                <a:off x="4932040" y="1264553"/>
                <a:ext cx="1835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5D8EB33F-561B-4D35-AA93-6DF59986EA6D}"/>
                  </a:ext>
                </a:extLst>
              </p:cNvPr>
              <p:cNvSpPr txBox="1"/>
              <p:nvPr/>
            </p:nvSpPr>
            <p:spPr>
              <a:xfrm>
                <a:off x="5166732" y="1187609"/>
                <a:ext cx="70532" cy="153888"/>
              </a:xfrm>
              <a:prstGeom prst="rect">
                <a:avLst/>
              </a:prstGeom>
              <a:noFill/>
            </p:spPr>
            <p:txBody>
              <a:bodyPr wrap="none" lIns="0" tIns="0" rIns="0" bIns="0" rtlCol="0">
                <a:spAutoFit/>
              </a:bodyPr>
              <a:lstStyle/>
              <a:p>
                <a:r>
                  <a:rPr lang="en-GB" sz="1000" dirty="0"/>
                  <a:t>1</a:t>
                </a:r>
                <a:endParaRPr lang="en-US" sz="1000" dirty="0"/>
              </a:p>
            </p:txBody>
          </p:sp>
        </p:grpSp>
        <p:sp>
          <p:nvSpPr>
            <p:cNvPr id="133" name="TextBox 132">
              <a:extLst>
                <a:ext uri="{FF2B5EF4-FFF2-40B4-BE49-F238E27FC236}">
                  <a16:creationId xmlns:a16="http://schemas.microsoft.com/office/drawing/2014/main" id="{A18C7F9D-1DB8-4079-8061-49C0F24ABABF}"/>
                </a:ext>
              </a:extLst>
            </p:cNvPr>
            <p:cNvSpPr txBox="1"/>
            <p:nvPr/>
          </p:nvSpPr>
          <p:spPr>
            <a:xfrm>
              <a:off x="4924797" y="1031399"/>
              <a:ext cx="1662315" cy="153888"/>
            </a:xfrm>
            <a:prstGeom prst="rect">
              <a:avLst/>
            </a:prstGeom>
            <a:noFill/>
          </p:spPr>
          <p:txBody>
            <a:bodyPr wrap="none" lIns="0" tIns="0" rIns="0" bIns="0" rtlCol="0">
              <a:spAutoFit/>
            </a:bodyPr>
            <a:lstStyle/>
            <a:p>
              <a:r>
                <a:rPr lang="en-US" sz="1000" b="1" dirty="0"/>
                <a:t>Number of liver transplants</a:t>
              </a:r>
            </a:p>
          </p:txBody>
        </p:sp>
        <p:grpSp>
          <p:nvGrpSpPr>
            <p:cNvPr id="134" name="Group 133">
              <a:extLst>
                <a:ext uri="{FF2B5EF4-FFF2-40B4-BE49-F238E27FC236}">
                  <a16:creationId xmlns:a16="http://schemas.microsoft.com/office/drawing/2014/main" id="{34BA66D4-D7A9-4785-BAAA-E8386526AFCF}"/>
                </a:ext>
              </a:extLst>
            </p:cNvPr>
            <p:cNvGrpSpPr/>
            <p:nvPr/>
          </p:nvGrpSpPr>
          <p:grpSpPr>
            <a:xfrm>
              <a:off x="5412093" y="1187609"/>
              <a:ext cx="305224" cy="153888"/>
              <a:chOff x="4932040" y="1187609"/>
              <a:chExt cx="305224" cy="153888"/>
            </a:xfrm>
          </p:grpSpPr>
          <p:cxnSp>
            <p:nvCxnSpPr>
              <p:cNvPr id="141" name="Straight Connector 140">
                <a:extLst>
                  <a:ext uri="{FF2B5EF4-FFF2-40B4-BE49-F238E27FC236}">
                    <a16:creationId xmlns:a16="http://schemas.microsoft.com/office/drawing/2014/main" id="{C1524A72-EF18-4C0E-BBE8-421B66BDC2FC}"/>
                  </a:ext>
                </a:extLst>
              </p:cNvPr>
              <p:cNvCxnSpPr>
                <a:cxnSpLocks/>
              </p:cNvCxnSpPr>
              <p:nvPr/>
            </p:nvCxnSpPr>
            <p:spPr>
              <a:xfrm>
                <a:off x="4932040" y="1264553"/>
                <a:ext cx="1835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4C199F4C-949E-46FC-9493-71A3D88AAAC2}"/>
                  </a:ext>
                </a:extLst>
              </p:cNvPr>
              <p:cNvSpPr txBox="1"/>
              <p:nvPr/>
            </p:nvSpPr>
            <p:spPr>
              <a:xfrm>
                <a:off x="5166732" y="1187609"/>
                <a:ext cx="70532" cy="153888"/>
              </a:xfrm>
              <a:prstGeom prst="rect">
                <a:avLst/>
              </a:prstGeom>
              <a:noFill/>
            </p:spPr>
            <p:txBody>
              <a:bodyPr wrap="none" lIns="0" tIns="0" rIns="0" bIns="0" rtlCol="0">
                <a:spAutoFit/>
              </a:bodyPr>
              <a:lstStyle/>
              <a:p>
                <a:r>
                  <a:rPr lang="en-GB" sz="1000" dirty="0"/>
                  <a:t>2</a:t>
                </a:r>
                <a:endParaRPr lang="en-US" sz="1000" dirty="0"/>
              </a:p>
            </p:txBody>
          </p:sp>
        </p:grpSp>
        <p:grpSp>
          <p:nvGrpSpPr>
            <p:cNvPr id="135" name="Group 134">
              <a:extLst>
                <a:ext uri="{FF2B5EF4-FFF2-40B4-BE49-F238E27FC236}">
                  <a16:creationId xmlns:a16="http://schemas.microsoft.com/office/drawing/2014/main" id="{9E80E675-2E17-4E03-86E8-D1B114159405}"/>
                </a:ext>
              </a:extLst>
            </p:cNvPr>
            <p:cNvGrpSpPr/>
            <p:nvPr/>
          </p:nvGrpSpPr>
          <p:grpSpPr>
            <a:xfrm>
              <a:off x="5892146" y="1187609"/>
              <a:ext cx="305224" cy="153888"/>
              <a:chOff x="4932040" y="1187609"/>
              <a:chExt cx="305224" cy="153888"/>
            </a:xfrm>
          </p:grpSpPr>
          <p:cxnSp>
            <p:nvCxnSpPr>
              <p:cNvPr id="139" name="Straight Connector 138">
                <a:extLst>
                  <a:ext uri="{FF2B5EF4-FFF2-40B4-BE49-F238E27FC236}">
                    <a16:creationId xmlns:a16="http://schemas.microsoft.com/office/drawing/2014/main" id="{9277BE4A-D3C8-4C71-8730-C8C25FD55E12}"/>
                  </a:ext>
                </a:extLst>
              </p:cNvPr>
              <p:cNvCxnSpPr>
                <a:cxnSpLocks/>
              </p:cNvCxnSpPr>
              <p:nvPr/>
            </p:nvCxnSpPr>
            <p:spPr>
              <a:xfrm>
                <a:off x="4932040" y="1264553"/>
                <a:ext cx="18352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51F66239-D981-4768-A5B5-7962F9FBA5BB}"/>
                  </a:ext>
                </a:extLst>
              </p:cNvPr>
              <p:cNvSpPr txBox="1"/>
              <p:nvPr/>
            </p:nvSpPr>
            <p:spPr>
              <a:xfrm>
                <a:off x="5166732" y="1187609"/>
                <a:ext cx="70532" cy="153888"/>
              </a:xfrm>
              <a:prstGeom prst="rect">
                <a:avLst/>
              </a:prstGeom>
              <a:noFill/>
            </p:spPr>
            <p:txBody>
              <a:bodyPr wrap="none" lIns="0" tIns="0" rIns="0" bIns="0" rtlCol="0">
                <a:spAutoFit/>
              </a:bodyPr>
              <a:lstStyle/>
              <a:p>
                <a:r>
                  <a:rPr lang="en-GB" sz="1000" dirty="0"/>
                  <a:t>3</a:t>
                </a:r>
                <a:endParaRPr lang="en-US" sz="1000" dirty="0"/>
              </a:p>
            </p:txBody>
          </p:sp>
        </p:grpSp>
        <p:grpSp>
          <p:nvGrpSpPr>
            <p:cNvPr id="136" name="Group 135">
              <a:extLst>
                <a:ext uri="{FF2B5EF4-FFF2-40B4-BE49-F238E27FC236}">
                  <a16:creationId xmlns:a16="http://schemas.microsoft.com/office/drawing/2014/main" id="{9BD1B137-815E-45F4-B4AC-787F7A2D8E61}"/>
                </a:ext>
              </a:extLst>
            </p:cNvPr>
            <p:cNvGrpSpPr/>
            <p:nvPr/>
          </p:nvGrpSpPr>
          <p:grpSpPr>
            <a:xfrm>
              <a:off x="6372200" y="1187609"/>
              <a:ext cx="305224" cy="153888"/>
              <a:chOff x="4932040" y="1187609"/>
              <a:chExt cx="305224" cy="153888"/>
            </a:xfrm>
          </p:grpSpPr>
          <p:cxnSp>
            <p:nvCxnSpPr>
              <p:cNvPr id="137" name="Straight Connector 136">
                <a:extLst>
                  <a:ext uri="{FF2B5EF4-FFF2-40B4-BE49-F238E27FC236}">
                    <a16:creationId xmlns:a16="http://schemas.microsoft.com/office/drawing/2014/main" id="{524DE337-4D07-49F0-B19E-A79BBEE697D6}"/>
                  </a:ext>
                </a:extLst>
              </p:cNvPr>
              <p:cNvCxnSpPr>
                <a:cxnSpLocks/>
              </p:cNvCxnSpPr>
              <p:nvPr/>
            </p:nvCxnSpPr>
            <p:spPr>
              <a:xfrm>
                <a:off x="4932040" y="1264553"/>
                <a:ext cx="18352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C385FBC3-0C25-46F9-8D81-E7731E93C9C2}"/>
                  </a:ext>
                </a:extLst>
              </p:cNvPr>
              <p:cNvSpPr txBox="1"/>
              <p:nvPr/>
            </p:nvSpPr>
            <p:spPr>
              <a:xfrm>
                <a:off x="5166732" y="1187609"/>
                <a:ext cx="70532" cy="153888"/>
              </a:xfrm>
              <a:prstGeom prst="rect">
                <a:avLst/>
              </a:prstGeom>
              <a:noFill/>
            </p:spPr>
            <p:txBody>
              <a:bodyPr wrap="none" lIns="0" tIns="0" rIns="0" bIns="0" rtlCol="0">
                <a:spAutoFit/>
              </a:bodyPr>
              <a:lstStyle/>
              <a:p>
                <a:r>
                  <a:rPr lang="en-GB" sz="1000" dirty="0"/>
                  <a:t>4</a:t>
                </a:r>
                <a:endParaRPr lang="en-US" sz="1000" dirty="0"/>
              </a:p>
            </p:txBody>
          </p:sp>
        </p:grpSp>
      </p:grpSp>
    </p:spTree>
    <p:extLst>
      <p:ext uri="{BB962C8B-B14F-4D97-AF65-F5344CB8AC3E}">
        <p14:creationId xmlns:p14="http://schemas.microsoft.com/office/powerpoint/2010/main" val="3465445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Immunosuppression: standard regimens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normAutofit/>
          </a:bodyPr>
          <a:lstStyle/>
          <a:p>
            <a:r>
              <a:rPr lang="en-GB" dirty="0"/>
              <a:t>Spontaneous resolution of severe acute rejection episodes has been described in patients after LT</a:t>
            </a:r>
          </a:p>
          <a:p>
            <a:pPr lvl="1"/>
            <a:r>
              <a:rPr lang="en-GB" dirty="0"/>
              <a:t>Due to the ‘privileged’ immunological status of the liver</a:t>
            </a:r>
          </a:p>
          <a:p>
            <a:r>
              <a:rPr lang="en-GB" dirty="0"/>
              <a:t>Main concern is avoiding significant long-term side effects of</a:t>
            </a:r>
            <a:br>
              <a:rPr lang="en-GB" dirty="0"/>
            </a:br>
            <a:r>
              <a:rPr lang="en-GB" dirty="0"/>
              <a:t>immunosuppressive therapy</a:t>
            </a:r>
          </a:p>
        </p:txBody>
      </p:sp>
      <p:pic>
        <p:nvPicPr>
          <p:cNvPr id="6" name="Picture 5">
            <a:hlinkClick r:id="rId3" action="ppaction://hlinksldjump"/>
            <a:extLst>
              <a:ext uri="{FF2B5EF4-FFF2-40B4-BE49-F238E27FC236}">
                <a16:creationId xmlns:a16="http://schemas.microsoft.com/office/drawing/2014/main" id="{A2673A51-77DB-4E0A-BF3C-A0F38CAB7E7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280A81FF-BC70-4245-973F-1D70ADC79327}"/>
              </a:ext>
            </a:extLst>
          </p:cNvPr>
          <p:cNvGraphicFramePr>
            <a:graphicFrameLocks noGrp="1"/>
          </p:cNvGraphicFramePr>
          <p:nvPr>
            <p:extLst>
              <p:ext uri="{D42A27DB-BD31-4B8C-83A1-F6EECF244321}">
                <p14:modId xmlns:p14="http://schemas.microsoft.com/office/powerpoint/2010/main" val="1448401375"/>
              </p:ext>
            </p:extLst>
          </p:nvPr>
        </p:nvGraphicFramePr>
        <p:xfrm>
          <a:off x="682794" y="3140968"/>
          <a:ext cx="7418219" cy="2590800"/>
        </p:xfrm>
        <a:graphic>
          <a:graphicData uri="http://schemas.openxmlformats.org/drawingml/2006/table">
            <a:tbl>
              <a:tblPr firstRow="1" bandRow="1">
                <a:tableStyleId>{5C22544A-7EE6-4342-B048-85BDC9FD1C3A}</a:tableStyleId>
              </a:tblPr>
              <a:tblGrid>
                <a:gridCol w="6418009">
                  <a:extLst>
                    <a:ext uri="{9D8B030D-6E8A-4147-A177-3AD203B41FA5}">
                      <a16:colId xmlns:a16="http://schemas.microsoft.com/office/drawing/2014/main" val="20001"/>
                    </a:ext>
                  </a:extLst>
                </a:gridCol>
                <a:gridCol w="1000210">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CNI-based immunosuppression is still the cornerstone of immunosuppressive regimens in LT. Tac results in better long-term graft and patient survival than CsA, including in HCV patients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To date there is no evidence that combination of MMF with CNI improves graft or patient survival compared with CNI and steroids or AZA</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Induction agents are safe when used together with CNIs, allowing a reduction of CNI dose, especially in patients with pre-transplant renal impairment</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37415233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Some concern still remains for the high costs of IL-2R agents and their potential negative influence on tolerance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515B2A9F-04E4-4B99-B794-E994A53F8C51}"/>
              </a:ext>
            </a:extLst>
          </p:cNvPr>
          <p:cNvGrpSpPr/>
          <p:nvPr/>
        </p:nvGrpSpPr>
        <p:grpSpPr>
          <a:xfrm>
            <a:off x="6012160" y="3134079"/>
            <a:ext cx="2111205" cy="276999"/>
            <a:chOff x="5845171" y="3212976"/>
            <a:chExt cx="2111205" cy="276999"/>
          </a:xfrm>
        </p:grpSpPr>
        <p:sp>
          <p:nvSpPr>
            <p:cNvPr id="10" name="Rectangle 9">
              <a:extLst>
                <a:ext uri="{FF2B5EF4-FFF2-40B4-BE49-F238E27FC236}">
                  <a16:creationId xmlns:a16="http://schemas.microsoft.com/office/drawing/2014/main" id="{5A41490C-B52F-4BF8-9B14-A8E1BF4A31AB}"/>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04A5AF12-2C0F-4CCA-967B-F84F1DB2F5B1}"/>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4134764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9314" y="1340769"/>
            <a:ext cx="3216817" cy="4622400"/>
          </a:xfrm>
        </p:spPr>
        <p:txBody>
          <a:bodyPr>
            <a:normAutofit/>
          </a:bodyPr>
          <a:lstStyle/>
          <a:p>
            <a:r>
              <a:rPr lang="en-GB" dirty="0"/>
              <a:t>Chronic renal dysfunction* or ESRD is common after LT</a:t>
            </a:r>
          </a:p>
          <a:p>
            <a:pPr lvl="1"/>
            <a:r>
              <a:rPr lang="en-GB" dirty="0"/>
              <a:t>Occurs in ~18% of patients within 5 years of LT</a:t>
            </a:r>
          </a:p>
          <a:p>
            <a:endParaRPr lang="en-GB" dirty="0"/>
          </a:p>
          <a:p>
            <a:r>
              <a:rPr lang="en-GB" dirty="0"/>
              <a:t>Use of CNIs is the most important risk factor for nephrotoxicity</a:t>
            </a:r>
          </a:p>
        </p:txBody>
      </p:sp>
      <p:sp>
        <p:nvSpPr>
          <p:cNvPr id="2" name="Title 1"/>
          <p:cNvSpPr>
            <a:spLocks noGrp="1"/>
          </p:cNvSpPr>
          <p:nvPr>
            <p:ph type="title"/>
          </p:nvPr>
        </p:nvSpPr>
        <p:spPr/>
        <p:txBody>
          <a:bodyPr>
            <a:noAutofit/>
          </a:bodyPr>
          <a:lstStyle/>
          <a:p>
            <a:r>
              <a:rPr lang="en-GB" dirty="0"/>
              <a:t>Immunosuppression:</a:t>
            </a:r>
            <a:br>
              <a:rPr lang="en-GB" dirty="0"/>
            </a:br>
            <a:r>
              <a:rPr lang="en-GB" dirty="0"/>
              <a:t>patients with renal impairment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*GFR ≤29 ml/min/1.73 m</a:t>
            </a:r>
            <a:r>
              <a:rPr lang="en-GB" baseline="30000" dirty="0"/>
              <a:t>2</a:t>
            </a:r>
          </a:p>
          <a:p>
            <a:r>
              <a:rPr lang="en-GB" dirty="0"/>
              <a:t>1. Duvoux C, Pageaux GP. J Hepatol 2011;54:1041</a:t>
            </a:r>
            <a:r>
              <a:rPr lang="en-GB" dirty="0">
                <a:sym typeface="Symbol" panose="05050102010706020507" pitchFamily="18" charset="2"/>
              </a:rPr>
              <a:t>54;</a:t>
            </a:r>
            <a:endParaRPr lang="en-GB" dirty="0"/>
          </a:p>
          <a:p>
            <a:r>
              <a:rPr lang="en-GB" dirty="0"/>
              <a:t>EASL CPG LT. J Hepatol 2016;64:433–85</a:t>
            </a:r>
          </a:p>
        </p:txBody>
      </p:sp>
      <p:pic>
        <p:nvPicPr>
          <p:cNvPr id="6" name="Picture 5">
            <a:hlinkClick r:id="rId3" action="ppaction://hlinksldjump"/>
            <a:extLst>
              <a:ext uri="{FF2B5EF4-FFF2-40B4-BE49-F238E27FC236}">
                <a16:creationId xmlns:a16="http://schemas.microsoft.com/office/drawing/2014/main" id="{3C680BF0-0D72-482B-AACB-DB33C7A1655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pic>
        <p:nvPicPr>
          <p:cNvPr id="9" name="Picture 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896" y="1916832"/>
            <a:ext cx="5206821" cy="3869935"/>
          </a:xfrm>
          <a:prstGeom prst="rect">
            <a:avLst/>
          </a:prstGeom>
        </p:spPr>
      </p:pic>
      <p:sp>
        <p:nvSpPr>
          <p:cNvPr id="13" name="TextBox 12">
            <a:extLst>
              <a:ext uri="{FF2B5EF4-FFF2-40B4-BE49-F238E27FC236}">
                <a16:creationId xmlns:a16="http://schemas.microsoft.com/office/drawing/2014/main" id="{7F8C1D26-EFED-42D2-825B-BCF34210CA86}"/>
              </a:ext>
            </a:extLst>
          </p:cNvPr>
          <p:cNvSpPr txBox="1"/>
          <p:nvPr/>
        </p:nvSpPr>
        <p:spPr>
          <a:xfrm>
            <a:off x="4499992" y="1242126"/>
            <a:ext cx="3744416" cy="584775"/>
          </a:xfrm>
          <a:prstGeom prst="rect">
            <a:avLst/>
          </a:prstGeom>
          <a:noFill/>
        </p:spPr>
        <p:txBody>
          <a:bodyPr wrap="square" rtlCol="0">
            <a:spAutoFit/>
          </a:bodyPr>
          <a:lstStyle/>
          <a:p>
            <a:pPr algn="ctr"/>
            <a:r>
              <a:rPr lang="en-GB" sz="1600" b="1" dirty="0"/>
              <a:t>Renal injury after LT:</a:t>
            </a:r>
          </a:p>
          <a:p>
            <a:pPr algn="ctr"/>
            <a:r>
              <a:rPr lang="en-GB" sz="1600" b="1" dirty="0"/>
              <a:t>role of CNIs and other co-factors</a:t>
            </a:r>
            <a:r>
              <a:rPr lang="en-GB" sz="1600" b="1" baseline="30000" dirty="0"/>
              <a:t>1</a:t>
            </a:r>
          </a:p>
        </p:txBody>
      </p:sp>
    </p:spTree>
    <p:extLst>
      <p:ext uri="{BB962C8B-B14F-4D97-AF65-F5344CB8AC3E}">
        <p14:creationId xmlns:p14="http://schemas.microsoft.com/office/powerpoint/2010/main" val="2711924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Immunosuppression:</a:t>
            </a:r>
            <a:br>
              <a:rPr lang="en-GB" dirty="0"/>
            </a:br>
            <a:r>
              <a:rPr lang="en-GB" dirty="0"/>
              <a:t>patients with renal impairment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 GFR ≤29 ml/min/1.73 m</a:t>
            </a:r>
            <a:r>
              <a:rPr lang="en-GB" baseline="30000" dirty="0"/>
              <a:t>2</a:t>
            </a:r>
            <a:endParaRPr lang="en-GB" dirty="0"/>
          </a:p>
          <a:p>
            <a:r>
              <a:rPr lang="en-GB" dirty="0"/>
              <a:t>EASL CPG LT. J Hepatol 2016;64:433–85</a:t>
            </a:r>
          </a:p>
        </p:txBody>
      </p:sp>
      <p:sp>
        <p:nvSpPr>
          <p:cNvPr id="3" name="Content Placeholder 2"/>
          <p:cNvSpPr>
            <a:spLocks noGrp="1"/>
          </p:cNvSpPr>
          <p:nvPr>
            <p:ph sz="half" idx="1"/>
          </p:nvPr>
        </p:nvSpPr>
        <p:spPr/>
        <p:txBody>
          <a:bodyPr>
            <a:normAutofit/>
          </a:bodyPr>
          <a:lstStyle/>
          <a:p>
            <a:r>
              <a:rPr lang="en-GB" dirty="0"/>
              <a:t>Chronic renal dysfunction* or ESRD occurs in ~18% of patients</a:t>
            </a:r>
            <a:br>
              <a:rPr lang="en-GB" dirty="0"/>
            </a:br>
            <a:r>
              <a:rPr lang="en-GB" dirty="0"/>
              <a:t>within 5 years of LT</a:t>
            </a:r>
          </a:p>
          <a:p>
            <a:r>
              <a:rPr lang="en-GB" dirty="0"/>
              <a:t>Use of CNIs is the most important risk factor for nephrotoxicity</a:t>
            </a:r>
          </a:p>
        </p:txBody>
      </p:sp>
      <p:pic>
        <p:nvPicPr>
          <p:cNvPr id="6" name="Picture 5">
            <a:hlinkClick r:id="rId3" action="ppaction://hlinksldjump"/>
            <a:extLst>
              <a:ext uri="{FF2B5EF4-FFF2-40B4-BE49-F238E27FC236}">
                <a16:creationId xmlns:a16="http://schemas.microsoft.com/office/drawing/2014/main" id="{3C680BF0-0D72-482B-AACB-DB33C7A1655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9BC7895A-7A65-4AEF-A5EF-D94CB4DC6102}"/>
              </a:ext>
            </a:extLst>
          </p:cNvPr>
          <p:cNvGraphicFramePr>
            <a:graphicFrameLocks noGrp="1"/>
          </p:cNvGraphicFramePr>
          <p:nvPr>
            <p:extLst>
              <p:ext uri="{D42A27DB-BD31-4B8C-83A1-F6EECF244321}">
                <p14:modId xmlns:p14="http://schemas.microsoft.com/office/powerpoint/2010/main" val="2864688628"/>
              </p:ext>
            </p:extLst>
          </p:nvPr>
        </p:nvGraphicFramePr>
        <p:xfrm>
          <a:off x="683592" y="2448833"/>
          <a:ext cx="7416800" cy="3514944"/>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9479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40448">
                <a:tc>
                  <a:txBody>
                    <a:bodyPr/>
                    <a:lstStyle/>
                    <a:p>
                      <a:pPr algn="l"/>
                      <a:r>
                        <a:rPr lang="en-GB" sz="1400" dirty="0">
                          <a:latin typeface="Arial" panose="020B0604020202020204" pitchFamily="34" charset="0"/>
                          <a:cs typeface="Arial" panose="020B0604020202020204" pitchFamily="34" charset="0"/>
                        </a:rPr>
                        <a:t>IL-2R antibodies with delayed and low-dose Tac plus MMF and steroids is safe and significantly improves renal function after LT</a:t>
                      </a: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34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MMF monotherapy should not be used due to the risk of acute cellular rejection</a:t>
                      </a:r>
                      <a:endParaRPr lang="en-GB" sz="1400" b="1" dirty="0">
                        <a:solidFill>
                          <a:schemeClr val="accent1"/>
                        </a:solidFill>
                        <a:latin typeface="Arial" panose="020B0604020202020204" pitchFamily="34" charset="0"/>
                        <a:cs typeface="Arial" panose="020B0604020202020204" pitchFamily="34" charset="0"/>
                      </a:endParaRP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4120992803"/>
                  </a:ext>
                </a:extLst>
              </a:tr>
              <a:tr h="34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MMF in combination with CNI reduction of at least 50% is associated with significant improvement in renal function and has a low risk of acute rejection</a:t>
                      </a:r>
                    </a:p>
                  </a:txBody>
                  <a:tcPr marT="36000" marB="36000">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marT="36000" marB="36000"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374152333"/>
                  </a:ext>
                </a:extLst>
              </a:tr>
              <a:tr h="34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No RCTs have been performed comparing renal function</a:t>
                      </a:r>
                      <a:r>
                        <a:rPr lang="en-GB" sz="1400" b="0" baseline="0" dirty="0">
                          <a:solidFill>
                            <a:schemeClr val="tx1"/>
                          </a:solidFill>
                          <a:latin typeface="Arial" panose="020B0604020202020204" pitchFamily="34" charset="0"/>
                          <a:cs typeface="Arial" panose="020B0604020202020204" pitchFamily="34" charset="0"/>
                        </a:rPr>
                        <a:t> with</a:t>
                      </a:r>
                      <a:r>
                        <a:rPr lang="en-GB" sz="1400" b="0" dirty="0">
                          <a:solidFill>
                            <a:schemeClr val="tx1"/>
                          </a:solidFill>
                          <a:latin typeface="Arial" panose="020B0604020202020204" pitchFamily="34" charset="0"/>
                          <a:cs typeface="Arial" panose="020B0604020202020204" pitchFamily="34" charset="0"/>
                        </a:rPr>
                        <a:t> MMF and AZA</a:t>
                      </a: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2635558447"/>
                  </a:ext>
                </a:extLst>
              </a:tr>
              <a:tr h="4860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Conversion to SRL can be done safely and provide adequate immunosuppression without increased incidence of rejection, graft loss or infection</a:t>
                      </a: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365870890"/>
                  </a:ext>
                </a:extLst>
              </a:tr>
              <a:tr h="34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Early EVR-based, CNI-free immunosuppression seems to improve renal function after LT; however, this leads to an increased risk of acute rejection</a:t>
                      </a: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080477287"/>
                  </a:ext>
                </a:extLst>
              </a:tr>
              <a:tr h="340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RCTs with longer follow-up are needed. Safety</a:t>
                      </a:r>
                      <a:r>
                        <a:rPr lang="en-GB" sz="1400" b="0" baseline="0" dirty="0">
                          <a:solidFill>
                            <a:schemeClr val="tx1"/>
                          </a:solidFill>
                          <a:latin typeface="Arial" panose="020B0604020202020204" pitchFamily="34" charset="0"/>
                          <a:cs typeface="Arial" panose="020B0604020202020204" pitchFamily="34" charset="0"/>
                        </a:rPr>
                        <a:t> c</a:t>
                      </a:r>
                      <a:r>
                        <a:rPr lang="en-GB" sz="1400" b="0" dirty="0">
                          <a:solidFill>
                            <a:schemeClr val="tx1"/>
                          </a:solidFill>
                          <a:latin typeface="Arial" panose="020B0604020202020204" pitchFamily="34" charset="0"/>
                          <a:cs typeface="Arial" panose="020B0604020202020204" pitchFamily="34" charset="0"/>
                        </a:rPr>
                        <a:t>oncerns still remain</a:t>
                      </a:r>
                    </a:p>
                  </a:txBody>
                  <a:tcPr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E0433F7C-9547-4F3E-8A96-00842368C390}"/>
              </a:ext>
            </a:extLst>
          </p:cNvPr>
          <p:cNvGrpSpPr/>
          <p:nvPr/>
        </p:nvGrpSpPr>
        <p:grpSpPr>
          <a:xfrm>
            <a:off x="5989187" y="2431921"/>
            <a:ext cx="2111205" cy="276999"/>
            <a:chOff x="5845171" y="3212976"/>
            <a:chExt cx="2111205" cy="276999"/>
          </a:xfrm>
        </p:grpSpPr>
        <p:sp>
          <p:nvSpPr>
            <p:cNvPr id="10" name="Rectangle 9">
              <a:extLst>
                <a:ext uri="{FF2B5EF4-FFF2-40B4-BE49-F238E27FC236}">
                  <a16:creationId xmlns:a16="http://schemas.microsoft.com/office/drawing/2014/main" id="{C3779E3D-5173-4E78-A5BB-2FCF8B9E7E99}"/>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C5A96742-8527-4A9F-BCDF-B39CD362F160}"/>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925340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Immunosuppression:</a:t>
            </a:r>
            <a:br>
              <a:rPr lang="en-GB" dirty="0"/>
            </a:br>
            <a:r>
              <a:rPr lang="en-GB" dirty="0"/>
              <a:t>HCV liver-transplanted patients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normAutofit/>
          </a:bodyPr>
          <a:lstStyle/>
          <a:p>
            <a:r>
              <a:rPr lang="en-GB" sz="1800" dirty="0"/>
              <a:t>A fine balance between suppressing immunity and maintaining optimal host viral response is required</a:t>
            </a:r>
          </a:p>
        </p:txBody>
      </p:sp>
      <p:pic>
        <p:nvPicPr>
          <p:cNvPr id="6" name="Picture 5">
            <a:hlinkClick r:id="rId3" action="ppaction://hlinksldjump"/>
            <a:extLst>
              <a:ext uri="{FF2B5EF4-FFF2-40B4-BE49-F238E27FC236}">
                <a16:creationId xmlns:a16="http://schemas.microsoft.com/office/drawing/2014/main" id="{9B277E76-CB96-4E4D-8407-B26E9968DD7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FDC3A76A-282D-4862-BAD8-29EBB0AB9C39}"/>
              </a:ext>
            </a:extLst>
          </p:cNvPr>
          <p:cNvGraphicFramePr>
            <a:graphicFrameLocks noGrp="1"/>
          </p:cNvGraphicFramePr>
          <p:nvPr>
            <p:extLst>
              <p:ext uri="{D42A27DB-BD31-4B8C-83A1-F6EECF244321}">
                <p14:modId xmlns:p14="http://schemas.microsoft.com/office/powerpoint/2010/main" val="1407514859"/>
              </p:ext>
            </p:extLst>
          </p:nvPr>
        </p:nvGraphicFramePr>
        <p:xfrm>
          <a:off x="684213" y="2214144"/>
          <a:ext cx="7416800" cy="369912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There are no conclusive data showing a meaningful clinical difference between CNIs with respect to HCV recurrence after </a:t>
                      </a:r>
                      <a:r>
                        <a:rPr lang="en-GB" sz="1400" dirty="0">
                          <a:latin typeface="+mn-lt"/>
                          <a:cs typeface="+mn-cs"/>
                        </a:rPr>
                        <a:t>LT</a:t>
                      </a:r>
                      <a:endParaRPr lang="en-GB" sz="1400" dirty="0">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A rapid decrease in steroid immunosuppression may determine a worse graft evolution in some patients </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The ‘protective role’ of slow steroid withdrawal shown in several studies also requires further investigation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37415233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There is still controversy regarding the best antiproliferative agent for HCV recipients. Observational studies suggest that maintenance of AZA is associated with less fibrosis progression compared with MMF</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635558447"/>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Only properly designed RCTs will confirm if mTOR inhibitors are useful in HCV transplant recipients. There are very few HCV-specific data on EVR</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36587089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OKT3 and alemtuzumab are associated with severe HCV recurrence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080477287"/>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Data for IL-2R antagonists are contradictory</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5190F504-B981-4596-B53E-319C936181A8}"/>
              </a:ext>
            </a:extLst>
          </p:cNvPr>
          <p:cNvGrpSpPr/>
          <p:nvPr/>
        </p:nvGrpSpPr>
        <p:grpSpPr>
          <a:xfrm>
            <a:off x="5940152" y="2204205"/>
            <a:ext cx="2111205" cy="276999"/>
            <a:chOff x="5845171" y="3212976"/>
            <a:chExt cx="2111205" cy="276999"/>
          </a:xfrm>
        </p:grpSpPr>
        <p:sp>
          <p:nvSpPr>
            <p:cNvPr id="10" name="Rectangle 9">
              <a:extLst>
                <a:ext uri="{FF2B5EF4-FFF2-40B4-BE49-F238E27FC236}">
                  <a16:creationId xmlns:a16="http://schemas.microsoft.com/office/drawing/2014/main" id="{79DFD480-B65D-49FA-9DEA-9FA247E37AF1}"/>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D982F457-9E1D-45AA-89CF-3E67A19DDFE2}"/>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421998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Immunosuppression: patients with HCC</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Immunosuppression plays a central role in the increased risk of cancer after LT</a:t>
            </a:r>
          </a:p>
          <a:p>
            <a:pPr lvl="1"/>
            <a:r>
              <a:rPr lang="en-GB" dirty="0"/>
              <a:t>Including the recurrence of HCC </a:t>
            </a:r>
          </a:p>
          <a:p>
            <a:r>
              <a:rPr lang="en-GB" dirty="0"/>
              <a:t>A dose-dependent relationship between CNIs and HCC recurrence post LT has been reported</a:t>
            </a:r>
          </a:p>
          <a:p>
            <a:pPr lvl="1"/>
            <a:r>
              <a:rPr lang="en-GB" dirty="0"/>
              <a:t>Studies were retrospective</a:t>
            </a:r>
          </a:p>
          <a:p>
            <a:r>
              <a:rPr lang="en-GB" dirty="0"/>
              <a:t>Comparative data on CNIs are lacking and/or inconclusive</a:t>
            </a:r>
          </a:p>
          <a:p>
            <a:endParaRPr lang="en-GB" dirty="0"/>
          </a:p>
        </p:txBody>
      </p:sp>
      <p:pic>
        <p:nvPicPr>
          <p:cNvPr id="6" name="Picture 5">
            <a:hlinkClick r:id="rId3" action="ppaction://hlinksldjump"/>
            <a:extLst>
              <a:ext uri="{FF2B5EF4-FFF2-40B4-BE49-F238E27FC236}">
                <a16:creationId xmlns:a16="http://schemas.microsoft.com/office/drawing/2014/main" id="{42953557-2912-4F02-B005-6947D851C3E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0BB2BBB5-4DD9-4510-AD55-AF576E293DD0}"/>
              </a:ext>
            </a:extLst>
          </p:cNvPr>
          <p:cNvGraphicFramePr>
            <a:graphicFrameLocks noGrp="1"/>
          </p:cNvGraphicFramePr>
          <p:nvPr>
            <p:extLst>
              <p:ext uri="{D42A27DB-BD31-4B8C-83A1-F6EECF244321}">
                <p14:modId xmlns:p14="http://schemas.microsoft.com/office/powerpoint/2010/main" val="925574025"/>
              </p:ext>
            </p:extLst>
          </p:nvPr>
        </p:nvGraphicFramePr>
        <p:xfrm>
          <a:off x="709974" y="3933056"/>
          <a:ext cx="7391039" cy="1127760"/>
        </p:xfrm>
        <a:graphic>
          <a:graphicData uri="http://schemas.openxmlformats.org/drawingml/2006/table">
            <a:tbl>
              <a:tblPr firstRow="1" bandRow="1">
                <a:tableStyleId>{5C22544A-7EE6-4342-B048-85BDC9FD1C3A}</a:tableStyleId>
              </a:tblPr>
              <a:tblGrid>
                <a:gridCol w="6394494">
                  <a:extLst>
                    <a:ext uri="{9D8B030D-6E8A-4147-A177-3AD203B41FA5}">
                      <a16:colId xmlns:a16="http://schemas.microsoft.com/office/drawing/2014/main" val="20001"/>
                    </a:ext>
                  </a:extLst>
                </a:gridCol>
                <a:gridCol w="996545">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To date there is evidence that SRL does not improve long-term, recurrence-free survival beyond 5 years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Benefit of SRL is evident in 3–5 years in patients with HCC within Milan criteria</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F8717DE1-0B45-43E1-9FBB-5AEE8E8CA61E}"/>
              </a:ext>
            </a:extLst>
          </p:cNvPr>
          <p:cNvGrpSpPr/>
          <p:nvPr/>
        </p:nvGrpSpPr>
        <p:grpSpPr>
          <a:xfrm>
            <a:off x="5989187" y="3926167"/>
            <a:ext cx="2111205" cy="276999"/>
            <a:chOff x="5845171" y="3212976"/>
            <a:chExt cx="2111205" cy="276999"/>
          </a:xfrm>
        </p:grpSpPr>
        <p:sp>
          <p:nvSpPr>
            <p:cNvPr id="10" name="Rectangle 9">
              <a:extLst>
                <a:ext uri="{FF2B5EF4-FFF2-40B4-BE49-F238E27FC236}">
                  <a16:creationId xmlns:a16="http://schemas.microsoft.com/office/drawing/2014/main" id="{9100914E-C417-4D59-82F4-9A8125476A39}"/>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D0471B83-2D86-48E5-AE71-E801ABAE6575}"/>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171529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Immunosuppression: patients with </a:t>
            </a:r>
            <a:br>
              <a:rPr lang="en-GB" dirty="0"/>
            </a:br>
            <a:r>
              <a:rPr lang="en-GB" i="1" dirty="0"/>
              <a:t>de novo </a:t>
            </a:r>
            <a:r>
              <a:rPr lang="en-GB" dirty="0"/>
              <a:t>tumours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There are few data on differential risk of immunosuppressive</a:t>
            </a:r>
            <a:br>
              <a:rPr lang="en-GB" dirty="0"/>
            </a:br>
            <a:r>
              <a:rPr lang="en-GB" dirty="0"/>
              <a:t>regimens</a:t>
            </a:r>
          </a:p>
        </p:txBody>
      </p:sp>
      <p:pic>
        <p:nvPicPr>
          <p:cNvPr id="6" name="Picture 5">
            <a:hlinkClick r:id="rId3" action="ppaction://hlinksldjump"/>
            <a:extLst>
              <a:ext uri="{FF2B5EF4-FFF2-40B4-BE49-F238E27FC236}">
                <a16:creationId xmlns:a16="http://schemas.microsoft.com/office/drawing/2014/main" id="{87FED58D-D51D-4BA4-A0B8-18A89C9040D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60EE1301-5926-48B4-AF36-D6A9EFDC9800}"/>
              </a:ext>
            </a:extLst>
          </p:cNvPr>
          <p:cNvGraphicFramePr>
            <a:graphicFrameLocks noGrp="1"/>
          </p:cNvGraphicFramePr>
          <p:nvPr>
            <p:extLst>
              <p:ext uri="{D42A27DB-BD31-4B8C-83A1-F6EECF244321}">
                <p14:modId xmlns:p14="http://schemas.microsoft.com/office/powerpoint/2010/main" val="3840669995"/>
              </p:ext>
            </p:extLst>
          </p:nvPr>
        </p:nvGraphicFramePr>
        <p:xfrm>
          <a:off x="682184" y="2240280"/>
          <a:ext cx="7418829" cy="2377440"/>
        </p:xfrm>
        <a:graphic>
          <a:graphicData uri="http://schemas.openxmlformats.org/drawingml/2006/table">
            <a:tbl>
              <a:tblPr firstRow="1" bandRow="1">
                <a:tableStyleId>{5C22544A-7EE6-4342-B048-85BDC9FD1C3A}</a:tableStyleId>
              </a:tblPr>
              <a:tblGrid>
                <a:gridCol w="6418537">
                  <a:extLst>
                    <a:ext uri="{9D8B030D-6E8A-4147-A177-3AD203B41FA5}">
                      <a16:colId xmlns:a16="http://schemas.microsoft.com/office/drawing/2014/main" val="20001"/>
                    </a:ext>
                  </a:extLst>
                </a:gridCol>
                <a:gridCol w="1000292">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Risk of </a:t>
                      </a:r>
                      <a:r>
                        <a:rPr lang="en-GB" sz="1400" i="1" dirty="0">
                          <a:latin typeface="Arial" panose="020B0604020202020204" pitchFamily="34" charset="0"/>
                          <a:cs typeface="Arial" panose="020B0604020202020204" pitchFamily="34" charset="0"/>
                        </a:rPr>
                        <a:t>de novo </a:t>
                      </a:r>
                      <a:r>
                        <a:rPr lang="en-GB" sz="1400" dirty="0">
                          <a:latin typeface="Arial" panose="020B0604020202020204" pitchFamily="34" charset="0"/>
                          <a:cs typeface="Arial" panose="020B0604020202020204" pitchFamily="34" charset="0"/>
                        </a:rPr>
                        <a:t>malignancy should be considered similar in clinical practice with Tac or CsA-based immunosuppressive regimens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The risk of malignancy related to CNIs in clinical practice may come from the dosage rather than the type of CNI used</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There is no evidence suggesting a link between the use of MMF and </a:t>
                      </a:r>
                      <a:r>
                        <a:rPr lang="en-GB" sz="1400" b="0" i="1" dirty="0">
                          <a:solidFill>
                            <a:schemeClr val="tx1"/>
                          </a:solidFill>
                          <a:latin typeface="Arial" panose="020B0604020202020204" pitchFamily="34" charset="0"/>
                          <a:cs typeface="Arial" panose="020B0604020202020204" pitchFamily="34" charset="0"/>
                        </a:rPr>
                        <a:t>de novo </a:t>
                      </a:r>
                      <a:r>
                        <a:rPr lang="en-GB" sz="1400" b="0" dirty="0">
                          <a:solidFill>
                            <a:schemeClr val="tx1"/>
                          </a:solidFill>
                          <a:latin typeface="Arial" panose="020B0604020202020204" pitchFamily="34" charset="0"/>
                          <a:cs typeface="Arial" panose="020B0604020202020204" pitchFamily="34" charset="0"/>
                        </a:rPr>
                        <a:t>malignancy after </a:t>
                      </a:r>
                      <a:r>
                        <a:rPr lang="en-GB" sz="1400" dirty="0"/>
                        <a:t>l</a:t>
                      </a:r>
                      <a:r>
                        <a:rPr lang="en-GB" sz="1400" dirty="0">
                          <a:latin typeface="Arial" panose="020B0604020202020204" pitchFamily="34" charset="0"/>
                          <a:cs typeface="Arial" panose="020B0604020202020204" pitchFamily="34" charset="0"/>
                        </a:rPr>
                        <a:t>iver transplantation</a:t>
                      </a:r>
                      <a:endParaRPr lang="en-GB" sz="1400" b="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2663767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There are no published RCTs evaluating the effect of mTOR inhibitors in preventing nor treating </a:t>
                      </a:r>
                      <a:r>
                        <a:rPr lang="en-GB" sz="1400" b="0" i="1" dirty="0">
                          <a:solidFill>
                            <a:schemeClr val="tx1"/>
                          </a:solidFill>
                          <a:latin typeface="Arial" panose="020B0604020202020204" pitchFamily="34" charset="0"/>
                          <a:cs typeface="Arial" panose="020B0604020202020204" pitchFamily="34" charset="0"/>
                        </a:rPr>
                        <a:t>de novo </a:t>
                      </a:r>
                      <a:r>
                        <a:rPr lang="en-GB" sz="1400" b="0" dirty="0">
                          <a:solidFill>
                            <a:schemeClr val="tx1"/>
                          </a:solidFill>
                          <a:latin typeface="Arial" panose="020B0604020202020204" pitchFamily="34" charset="0"/>
                          <a:cs typeface="Arial" panose="020B0604020202020204" pitchFamily="34" charset="0"/>
                        </a:rPr>
                        <a:t>malignancy after </a:t>
                      </a:r>
                      <a:r>
                        <a:rPr lang="en-GB" sz="1400" dirty="0"/>
                        <a:t>l</a:t>
                      </a:r>
                      <a:r>
                        <a:rPr lang="en-GB" sz="1400" dirty="0">
                          <a:latin typeface="Arial" panose="020B0604020202020204" pitchFamily="34" charset="0"/>
                          <a:cs typeface="Arial" panose="020B0604020202020204" pitchFamily="34" charset="0"/>
                        </a:rPr>
                        <a:t>iver transplantation</a:t>
                      </a:r>
                      <a:endParaRPr lang="en-GB" sz="1400" b="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15E15940-9C89-4439-AFC4-7B3E8B12C511}"/>
              </a:ext>
            </a:extLst>
          </p:cNvPr>
          <p:cNvGrpSpPr/>
          <p:nvPr/>
        </p:nvGrpSpPr>
        <p:grpSpPr>
          <a:xfrm>
            <a:off x="6012160" y="2233391"/>
            <a:ext cx="2111205" cy="276999"/>
            <a:chOff x="5845171" y="3212976"/>
            <a:chExt cx="2111205" cy="276999"/>
          </a:xfrm>
        </p:grpSpPr>
        <p:sp>
          <p:nvSpPr>
            <p:cNvPr id="10" name="Rectangle 9">
              <a:extLst>
                <a:ext uri="{FF2B5EF4-FFF2-40B4-BE49-F238E27FC236}">
                  <a16:creationId xmlns:a16="http://schemas.microsoft.com/office/drawing/2014/main" id="{A52FC214-1FAE-47B1-B43E-DB1E66F51293}"/>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9F03245B-3A47-419C-8CC7-3F7C6F23E16F}"/>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51805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Outline</a:t>
            </a:r>
          </a:p>
        </p:txBody>
      </p:sp>
      <p:sp>
        <p:nvSpPr>
          <p:cNvPr id="7" name="Text Placeholder 6"/>
          <p:cNvSpPr>
            <a:spLocks noGrp="1"/>
          </p:cNvSpPr>
          <p:nvPr>
            <p:ph type="body" sz="quarter" idx="10"/>
          </p:nvPr>
        </p:nvSpPr>
        <p:spPr/>
        <p:txBody>
          <a:bodyPr/>
          <a:lstStyle/>
          <a:p>
            <a:r>
              <a:rPr lang="en-GB" dirty="0"/>
              <a:t>EASL CPG LT. J Hepatol 2016;64:433–85</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197073164"/>
              </p:ext>
            </p:extLst>
          </p:nvPr>
        </p:nvGraphicFramePr>
        <p:xfrm>
          <a:off x="319088" y="1341438"/>
          <a:ext cx="8507412"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1257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Medical complications:</a:t>
            </a:r>
            <a:br>
              <a:rPr lang="en-GB" dirty="0"/>
            </a:br>
            <a:r>
              <a:rPr lang="en-GB" dirty="0"/>
              <a:t>management of HCV recurrence</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normAutofit/>
          </a:bodyPr>
          <a:lstStyle/>
          <a:p>
            <a:r>
              <a:rPr lang="en-GB" dirty="0"/>
              <a:t>HCV recurrence is universal and progression is accelerated after LT</a:t>
            </a:r>
            <a:br>
              <a:rPr lang="en-GB" dirty="0"/>
            </a:br>
            <a:r>
              <a:rPr lang="en-GB" dirty="0"/>
              <a:t>in patients with detectable HCV RNA</a:t>
            </a:r>
          </a:p>
          <a:p>
            <a:pPr lvl="1"/>
            <a:r>
              <a:rPr lang="en-GB" dirty="0"/>
              <a:t>~33% HCV-infected LT recipients experience aggressive HCV recurrence</a:t>
            </a:r>
          </a:p>
          <a:p>
            <a:pPr lvl="2"/>
            <a:r>
              <a:rPr lang="en-GB" dirty="0"/>
              <a:t>At risk of clinical decompensation and graft loss</a:t>
            </a:r>
          </a:p>
          <a:p>
            <a:r>
              <a:rPr lang="en-GB" dirty="0"/>
              <a:t>Post-LT graft loss within 1 year is predicted by:</a:t>
            </a:r>
          </a:p>
          <a:p>
            <a:pPr lvl="1"/>
            <a:r>
              <a:rPr lang="en-GB" dirty="0"/>
              <a:t>Significant fibrosis (F ≥2 METAVIR)</a:t>
            </a:r>
          </a:p>
          <a:p>
            <a:pPr lvl="1"/>
            <a:r>
              <a:rPr lang="en-GB" dirty="0"/>
              <a:t>Portal hypertension (HVPG ≥6 mmHg)</a:t>
            </a:r>
          </a:p>
          <a:p>
            <a:pPr lvl="1"/>
            <a:r>
              <a:rPr lang="en-GB" dirty="0"/>
              <a:t>High TE values (&gt;8.6 kPa)</a:t>
            </a:r>
          </a:p>
          <a:p>
            <a:endParaRPr lang="en-GB" sz="1400" dirty="0"/>
          </a:p>
        </p:txBody>
      </p:sp>
      <p:pic>
        <p:nvPicPr>
          <p:cNvPr id="6" name="Picture 5">
            <a:hlinkClick r:id="rId3" action="ppaction://hlinksldjump"/>
            <a:extLst>
              <a:ext uri="{FF2B5EF4-FFF2-40B4-BE49-F238E27FC236}">
                <a16:creationId xmlns:a16="http://schemas.microsoft.com/office/drawing/2014/main" id="{7EF39E75-DF4A-4BD4-804D-CFCA173554F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68B90214-2090-4DB3-AD49-8615F01A2331}"/>
              </a:ext>
            </a:extLst>
          </p:cNvPr>
          <p:cNvGraphicFramePr>
            <a:graphicFrameLocks noGrp="1"/>
          </p:cNvGraphicFramePr>
          <p:nvPr>
            <p:extLst>
              <p:ext uri="{D42A27DB-BD31-4B8C-83A1-F6EECF244321}">
                <p14:modId xmlns:p14="http://schemas.microsoft.com/office/powerpoint/2010/main" val="3334275977"/>
              </p:ext>
            </p:extLst>
          </p:nvPr>
        </p:nvGraphicFramePr>
        <p:xfrm>
          <a:off x="684213" y="4337903"/>
          <a:ext cx="7454468" cy="1249680"/>
        </p:xfrm>
        <a:graphic>
          <a:graphicData uri="http://schemas.openxmlformats.org/drawingml/2006/table">
            <a:tbl>
              <a:tblPr firstRow="1" bandRow="1">
                <a:tableStyleId>{5C22544A-7EE6-4342-B048-85BDC9FD1C3A}</a:tableStyleId>
              </a:tblPr>
              <a:tblGrid>
                <a:gridCol w="6449371">
                  <a:extLst>
                    <a:ext uri="{9D8B030D-6E8A-4147-A177-3AD203B41FA5}">
                      <a16:colId xmlns:a16="http://schemas.microsoft.com/office/drawing/2014/main" val="20001"/>
                    </a:ext>
                  </a:extLst>
                </a:gridCol>
                <a:gridCol w="1005097">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algn="l"/>
                      <a:r>
                        <a:rPr lang="en-GB" sz="1400" dirty="0">
                          <a:latin typeface="Arial" panose="020B0604020202020204" pitchFamily="34" charset="0"/>
                          <a:cs typeface="Arial" panose="020B0604020202020204" pitchFamily="34" charset="0"/>
                        </a:rPr>
                        <a:t>Follow-up of recurrent hepatitis C after </a:t>
                      </a:r>
                      <a:r>
                        <a:rPr lang="en-GB" sz="1400" dirty="0"/>
                        <a:t>LT </a:t>
                      </a:r>
                      <a:r>
                        <a:rPr lang="en-GB" sz="1400" dirty="0">
                          <a:latin typeface="Arial" panose="020B0604020202020204" pitchFamily="34" charset="0"/>
                          <a:cs typeface="Arial" panose="020B0604020202020204" pitchFamily="34" charset="0"/>
                        </a:rPr>
                        <a:t>should include a regular assessment of graft damage. Liver biopsy, HVPG measurement or TE are useful tools</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to assess graft damage and should be part of the follow-up protocol for</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these patients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5CBDC890-44CB-4A83-90F6-CFBE18E874F7}"/>
              </a:ext>
            </a:extLst>
          </p:cNvPr>
          <p:cNvGrpSpPr/>
          <p:nvPr/>
        </p:nvGrpSpPr>
        <p:grpSpPr>
          <a:xfrm>
            <a:off x="5921078" y="4337903"/>
            <a:ext cx="2111205" cy="276999"/>
            <a:chOff x="5845171" y="3212976"/>
            <a:chExt cx="2111205" cy="276999"/>
          </a:xfrm>
        </p:grpSpPr>
        <p:sp>
          <p:nvSpPr>
            <p:cNvPr id="10" name="Rectangle 9">
              <a:extLst>
                <a:ext uri="{FF2B5EF4-FFF2-40B4-BE49-F238E27FC236}">
                  <a16:creationId xmlns:a16="http://schemas.microsoft.com/office/drawing/2014/main" id="{22C124F0-0EA9-4B0D-A3CF-D9D1AD767201}"/>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02D7BEB1-8D36-4778-B9BF-34CD808E58C4}"/>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3413965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Medical complications: </a:t>
            </a:r>
            <a:br>
              <a:rPr lang="en-GB" sz="2800" dirty="0"/>
            </a:br>
            <a:r>
              <a:rPr lang="en-GB" sz="2800" dirty="0"/>
              <a:t>HCV treatment after LT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a:t>
            </a:r>
            <a:r>
              <a:rPr lang="en-US" b="1" dirty="0"/>
              <a:t>Recommendation from EASL CPG HCV</a:t>
            </a:r>
            <a:r>
              <a:rPr lang="en-US" dirty="0"/>
              <a:t>: IFN-free regimens are the only options in patients after liver transplantation because of their </a:t>
            </a:r>
            <a:r>
              <a:rPr lang="en-US" dirty="0" err="1"/>
              <a:t>virological</a:t>
            </a:r>
            <a:r>
              <a:rPr lang="en-US" dirty="0"/>
              <a:t> efficacy, ease of use, safety and tolerability. </a:t>
            </a:r>
            <a:r>
              <a:rPr lang="en-US" b="1" dirty="0"/>
              <a:t>Protease inhibitor-containing regimens are contraindicated in patients with decompensated cirrhosis</a:t>
            </a:r>
            <a:r>
              <a:rPr lang="en-US" dirty="0"/>
              <a:t> (evidence level A, grade of recommendation 1)</a:t>
            </a:r>
            <a:r>
              <a:rPr lang="en-GB" dirty="0"/>
              <a:t>.</a:t>
            </a:r>
          </a:p>
          <a:p>
            <a:r>
              <a:rPr lang="en-GB" dirty="0"/>
              <a:t>EASL CPG LT. J </a:t>
            </a:r>
            <a:r>
              <a:rPr lang="en-GB" dirty="0" err="1"/>
              <a:t>Hepatol</a:t>
            </a:r>
            <a:r>
              <a:rPr lang="en-GB" dirty="0"/>
              <a:t> 2016;64:433–85</a:t>
            </a:r>
          </a:p>
        </p:txBody>
      </p:sp>
      <p:sp>
        <p:nvSpPr>
          <p:cNvPr id="3" name="Content Placeholder 2"/>
          <p:cNvSpPr>
            <a:spLocks noGrp="1"/>
          </p:cNvSpPr>
          <p:nvPr>
            <p:ph sz="half" idx="1"/>
          </p:nvPr>
        </p:nvSpPr>
        <p:spPr/>
        <p:txBody>
          <a:bodyPr/>
          <a:lstStyle/>
          <a:p>
            <a:r>
              <a:rPr lang="en-GB" dirty="0"/>
              <a:t>Early antiviral therapy may be appropriate</a:t>
            </a:r>
          </a:p>
          <a:p>
            <a:endParaRPr lang="en-GB" dirty="0"/>
          </a:p>
        </p:txBody>
      </p:sp>
      <p:pic>
        <p:nvPicPr>
          <p:cNvPr id="6" name="Picture 5">
            <a:hlinkClick r:id="rId3" action="ppaction://hlinksldjump"/>
            <a:extLst>
              <a:ext uri="{FF2B5EF4-FFF2-40B4-BE49-F238E27FC236}">
                <a16:creationId xmlns:a16="http://schemas.microsoft.com/office/drawing/2014/main" id="{19822899-8A8B-4513-A187-917971C5E53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89E9017F-5A80-4A00-BF34-2A995564B503}"/>
              </a:ext>
            </a:extLst>
          </p:cNvPr>
          <p:cNvGraphicFramePr>
            <a:graphicFrameLocks noGrp="1"/>
          </p:cNvGraphicFramePr>
          <p:nvPr>
            <p:extLst>
              <p:ext uri="{D42A27DB-BD31-4B8C-83A1-F6EECF244321}">
                <p14:modId xmlns:p14="http://schemas.microsoft.com/office/powerpoint/2010/main" val="1274083969"/>
              </p:ext>
            </p:extLst>
          </p:nvPr>
        </p:nvGraphicFramePr>
        <p:xfrm>
          <a:off x="710380" y="1844824"/>
          <a:ext cx="7388840" cy="1602356"/>
        </p:xfrm>
        <a:graphic>
          <a:graphicData uri="http://schemas.openxmlformats.org/drawingml/2006/table">
            <a:tbl>
              <a:tblPr firstRow="1" bandRow="1">
                <a:tableStyleId>{5C22544A-7EE6-4342-B048-85BDC9FD1C3A}</a:tableStyleId>
              </a:tblPr>
              <a:tblGrid>
                <a:gridCol w="6392592">
                  <a:extLst>
                    <a:ext uri="{9D8B030D-6E8A-4147-A177-3AD203B41FA5}">
                      <a16:colId xmlns:a16="http://schemas.microsoft.com/office/drawing/2014/main" val="20001"/>
                    </a:ext>
                  </a:extLst>
                </a:gridCol>
                <a:gridCol w="996248">
                  <a:extLst>
                    <a:ext uri="{9D8B030D-6E8A-4147-A177-3AD203B41FA5}">
                      <a16:colId xmlns:a16="http://schemas.microsoft.com/office/drawing/2014/main" val="20002"/>
                    </a:ext>
                  </a:extLst>
                </a:gridCol>
              </a:tblGrid>
              <a:tr h="26876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45029">
                <a:tc>
                  <a:txBody>
                    <a:bodyPr/>
                    <a:lstStyle/>
                    <a:p>
                      <a:pPr algn="l"/>
                      <a:r>
                        <a:rPr lang="en-GB" sz="1400" b="0" dirty="0">
                          <a:solidFill>
                            <a:schemeClr val="tx1"/>
                          </a:solidFill>
                          <a:latin typeface="Arial" panose="020B0604020202020204" pitchFamily="34" charset="0"/>
                          <a:cs typeface="Arial" panose="020B0604020202020204" pitchFamily="34" charset="0"/>
                        </a:rPr>
                        <a:t>Antiviral therapy is recommended for all patients with HCV recurrence; initiate treatment early in those with significant graft damage (F ≥2). SVR is associated with improved outcomes in these patients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Arial" panose="020B0604020202020204" pitchFamily="34" charset="0"/>
                          <a:cs typeface="Arial" panose="020B0604020202020204" pitchFamily="34" charset="0"/>
                        </a:rPr>
                        <a:t>II-1</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r h="566036">
                <a:tc>
                  <a:txBody>
                    <a:bodyPr/>
                    <a:lstStyle/>
                    <a:p>
                      <a:pPr algn="l"/>
                      <a:r>
                        <a:rPr lang="en-GB" sz="1400" b="0" dirty="0">
                          <a:solidFill>
                            <a:schemeClr val="tx1"/>
                          </a:solidFill>
                          <a:latin typeface="Arial" panose="020B0604020202020204" pitchFamily="34" charset="0"/>
                          <a:cs typeface="Arial" panose="020B0604020202020204" pitchFamily="34" charset="0"/>
                        </a:rPr>
                        <a:t>*Treatment with PegIFN + RBV and addition of a first-generation PI for genotype 1-infected patients </a:t>
                      </a:r>
                      <a:r>
                        <a:rPr lang="en-GB" sz="1400" b="0" i="0" dirty="0">
                          <a:solidFill>
                            <a:schemeClr val="tx1"/>
                          </a:solidFill>
                          <a:latin typeface="Arial" panose="020B0604020202020204" pitchFamily="34" charset="0"/>
                          <a:cs typeface="Arial" panose="020B0604020202020204" pitchFamily="34" charset="0"/>
                        </a:rPr>
                        <a:t>are no longer recommended</a:t>
                      </a:r>
                      <a:r>
                        <a:rPr lang="en-GB" sz="1400" b="0" dirty="0">
                          <a:solidFill>
                            <a:schemeClr val="tx1"/>
                          </a:solidFill>
                          <a:latin typeface="Arial" panose="020B0604020202020204" pitchFamily="34" charset="0"/>
                          <a:cs typeface="Arial" panose="020B0604020202020204" pitchFamily="34" charset="0"/>
                        </a:rPr>
                        <a:t> in LT recipients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bl>
          </a:graphicData>
        </a:graphic>
      </p:graphicFrame>
      <p:grpSp>
        <p:nvGrpSpPr>
          <p:cNvPr id="8" name="Group 7">
            <a:extLst>
              <a:ext uri="{FF2B5EF4-FFF2-40B4-BE49-F238E27FC236}">
                <a16:creationId xmlns:a16="http://schemas.microsoft.com/office/drawing/2014/main" id="{A7FA4AC8-8AF7-4FC4-9D16-E6D33C636894}"/>
              </a:ext>
            </a:extLst>
          </p:cNvPr>
          <p:cNvGrpSpPr/>
          <p:nvPr/>
        </p:nvGrpSpPr>
        <p:grpSpPr>
          <a:xfrm>
            <a:off x="5966514" y="1846041"/>
            <a:ext cx="2111205" cy="276999"/>
            <a:chOff x="5845171" y="3212976"/>
            <a:chExt cx="2111205" cy="276999"/>
          </a:xfrm>
        </p:grpSpPr>
        <p:sp>
          <p:nvSpPr>
            <p:cNvPr id="10" name="Rectangle 9">
              <a:extLst>
                <a:ext uri="{FF2B5EF4-FFF2-40B4-BE49-F238E27FC236}">
                  <a16:creationId xmlns:a16="http://schemas.microsoft.com/office/drawing/2014/main" id="{A5B410E3-F8E5-4909-BDD9-9B7974134CFB}"/>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91CB9D97-E678-4DBF-BF1F-641D02CEF5DD}"/>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193869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Medical complications: </a:t>
            </a:r>
            <a:br>
              <a:rPr lang="en-GB" sz="2800" dirty="0"/>
            </a:br>
            <a:r>
              <a:rPr lang="en-GB" sz="2800" dirty="0"/>
              <a:t>HCV treatment after LT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*New treatment options are now available that were approved after the publication of this CPG. </a:t>
            </a:r>
            <a:r>
              <a:rPr lang="en-GB" b="1" dirty="0"/>
              <a:t>Recommendation from EASL HCV CPG</a:t>
            </a:r>
            <a:r>
              <a:rPr lang="en-GB" dirty="0"/>
              <a:t>: </a:t>
            </a:r>
            <a:r>
              <a:rPr lang="en-US" dirty="0"/>
              <a:t>Patients with post-transplant HCV recurrence, regardless of cirrhosis status, can be treated with SOF/LDV (GT 1, 4, 5 or 6) or SOF/VEL (all GT </a:t>
            </a:r>
            <a:r>
              <a:rPr lang="en-GB" dirty="0"/>
              <a:t>(evidence level A, grade of recommendation 1</a:t>
            </a:r>
            <a:r>
              <a:rPr lang="en-US" dirty="0"/>
              <a:t>). For precise regimens and need for RBV or pre-treatment ISD dose adjustments, please refer to the full guideline. Patients without cirrhosis or with compensated cirrhosis, with an eGFR &lt;30 ml/min/1.73 m</a:t>
            </a:r>
            <a:r>
              <a:rPr lang="en-US" baseline="30000" dirty="0"/>
              <a:t>2</a:t>
            </a:r>
            <a:r>
              <a:rPr lang="en-US" dirty="0"/>
              <a:t>,</a:t>
            </a:r>
            <a:r>
              <a:rPr lang="en-US" baseline="30000" dirty="0"/>
              <a:t> </a:t>
            </a:r>
            <a:r>
              <a:rPr lang="en-US" dirty="0"/>
              <a:t>can be treated with GLE/PIB for 12 weeks. ISD levels need to be monitored and adjusted as needed during and after treatment (</a:t>
            </a:r>
            <a:r>
              <a:rPr lang="en-GB" dirty="0"/>
              <a:t>evidence level B, grade of recommendation 1</a:t>
            </a:r>
            <a:r>
              <a:rPr lang="en-US" dirty="0"/>
              <a:t>)</a:t>
            </a:r>
            <a:r>
              <a:rPr lang="en-GB" dirty="0"/>
              <a:t>; </a:t>
            </a:r>
            <a:r>
              <a:rPr lang="en-GB" baseline="30000" dirty="0"/>
              <a:t>†</a:t>
            </a:r>
            <a:r>
              <a:rPr lang="en-GB" dirty="0"/>
              <a:t>Other IFN-free regimens are now available.</a:t>
            </a:r>
          </a:p>
          <a:p>
            <a:r>
              <a:rPr lang="en-GB" dirty="0"/>
              <a:t>EASL CPG LT. J Hepatol 2016;64:433–85</a:t>
            </a:r>
          </a:p>
        </p:txBody>
      </p:sp>
      <p:sp>
        <p:nvSpPr>
          <p:cNvPr id="3" name="Content Placeholder 2"/>
          <p:cNvSpPr>
            <a:spLocks noGrp="1"/>
          </p:cNvSpPr>
          <p:nvPr>
            <p:ph sz="half" idx="1"/>
          </p:nvPr>
        </p:nvSpPr>
        <p:spPr>
          <a:xfrm>
            <a:off x="319314" y="1340768"/>
            <a:ext cx="8506800" cy="4032448"/>
          </a:xfrm>
        </p:spPr>
        <p:txBody>
          <a:bodyPr/>
          <a:lstStyle/>
          <a:p>
            <a:r>
              <a:rPr lang="en-GB" dirty="0"/>
              <a:t>Early antiviral therapy may be appropriate</a:t>
            </a:r>
          </a:p>
          <a:p>
            <a:endParaRPr lang="en-GB" dirty="0"/>
          </a:p>
        </p:txBody>
      </p:sp>
      <p:pic>
        <p:nvPicPr>
          <p:cNvPr id="6" name="Picture 5">
            <a:hlinkClick r:id="rId3" action="ppaction://hlinksldjump"/>
            <a:extLst>
              <a:ext uri="{FF2B5EF4-FFF2-40B4-BE49-F238E27FC236}">
                <a16:creationId xmlns:a16="http://schemas.microsoft.com/office/drawing/2014/main" id="{19822899-8A8B-4513-A187-917971C5E53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89E9017F-5A80-4A00-BF34-2A995564B503}"/>
              </a:ext>
            </a:extLst>
          </p:cNvPr>
          <p:cNvGraphicFramePr>
            <a:graphicFrameLocks noGrp="1"/>
          </p:cNvGraphicFramePr>
          <p:nvPr>
            <p:extLst>
              <p:ext uri="{D42A27DB-BD31-4B8C-83A1-F6EECF244321}">
                <p14:modId xmlns:p14="http://schemas.microsoft.com/office/powerpoint/2010/main" val="1199460981"/>
              </p:ext>
            </p:extLst>
          </p:nvPr>
        </p:nvGraphicFramePr>
        <p:xfrm>
          <a:off x="710380" y="1844824"/>
          <a:ext cx="7388840" cy="2651760"/>
        </p:xfrm>
        <a:graphic>
          <a:graphicData uri="http://schemas.openxmlformats.org/drawingml/2006/table">
            <a:tbl>
              <a:tblPr firstRow="1" bandRow="1">
                <a:tableStyleId>{5C22544A-7EE6-4342-B048-85BDC9FD1C3A}</a:tableStyleId>
              </a:tblPr>
              <a:tblGrid>
                <a:gridCol w="6392592">
                  <a:extLst>
                    <a:ext uri="{9D8B030D-6E8A-4147-A177-3AD203B41FA5}">
                      <a16:colId xmlns:a16="http://schemas.microsoft.com/office/drawing/2014/main" val="20001"/>
                    </a:ext>
                  </a:extLst>
                </a:gridCol>
                <a:gridCol w="996248">
                  <a:extLst>
                    <a:ext uri="{9D8B030D-6E8A-4147-A177-3AD203B41FA5}">
                      <a16:colId xmlns:a16="http://schemas.microsoft.com/office/drawing/2014/main" val="20002"/>
                    </a:ext>
                  </a:extLst>
                </a:gridCol>
              </a:tblGrid>
              <a:tr h="26876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531945">
                <a:tc>
                  <a:txBody>
                    <a:bodyPr/>
                    <a:lstStyle/>
                    <a:p>
                      <a:pPr algn="l">
                        <a:spcAft>
                          <a:spcPts val="600"/>
                        </a:spcAft>
                      </a:pPr>
                      <a:r>
                        <a:rPr lang="en-GB" sz="1400" b="0" dirty="0">
                          <a:solidFill>
                            <a:schemeClr val="tx1"/>
                          </a:solidFill>
                          <a:latin typeface="Arial" panose="020B0604020202020204" pitchFamily="34" charset="0"/>
                          <a:cs typeface="Arial" panose="020B0604020202020204" pitchFamily="34" charset="0"/>
                        </a:rPr>
                        <a:t>*SOF/LDV + RBV and SOF + SPV (± RBV) are safe and achieve high SVR rates in genotype 1- and 4-infected LT recipients, including cirrhotic patients</a:t>
                      </a:r>
                    </a:p>
                    <a:p>
                      <a:pPr algn="l">
                        <a:spcAft>
                          <a:spcPts val="600"/>
                        </a:spcAft>
                      </a:pPr>
                      <a:r>
                        <a:rPr lang="en-GB" sz="1400" b="0" dirty="0">
                          <a:solidFill>
                            <a:schemeClr val="tx1"/>
                          </a:solidFill>
                          <a:latin typeface="Arial" panose="020B0604020202020204" pitchFamily="34" charset="0"/>
                          <a:cs typeface="Arial" panose="020B0604020202020204" pitchFamily="34" charset="0"/>
                        </a:rPr>
                        <a:t>SOF alone or in combination with LDV has also shown to be safe and efficacious in severe forms of recurrence (i.e. fibrosing cholestatic hepatitis) </a:t>
                      </a:r>
                    </a:p>
                    <a:p>
                      <a:pPr algn="l">
                        <a:spcAft>
                          <a:spcPts val="600"/>
                        </a:spcAft>
                      </a:pPr>
                      <a:r>
                        <a:rPr lang="en-GB" sz="1400" b="0" dirty="0">
                          <a:solidFill>
                            <a:schemeClr val="tx1"/>
                          </a:solidFill>
                          <a:latin typeface="Arial" panose="020B0604020202020204" pitchFamily="34" charset="0"/>
                          <a:cs typeface="Arial" panose="020B0604020202020204" pitchFamily="34" charset="0"/>
                        </a:rPr>
                        <a:t>In naïve patients with mild recurrence, the combination of ABT450/r, OBV, DSV and RBV has shown high efficacy, but CsA and Tac adjustments are necessary due to drug–drug interactions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Arial" panose="020B0604020202020204" pitchFamily="34" charset="0"/>
                          <a:cs typeface="Arial" panose="020B0604020202020204" pitchFamily="34" charset="0"/>
                        </a:rPr>
                        <a:t>II-1</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3"/>
                  </a:ext>
                </a:extLst>
              </a:tr>
              <a:tr h="268762">
                <a:tc>
                  <a:txBody>
                    <a:bodyPr/>
                    <a:lstStyle/>
                    <a:p>
                      <a:pPr algn="l"/>
                      <a:r>
                        <a:rPr lang="en-GB" sz="1400" baseline="30000" dirty="0"/>
                        <a:t>†</a:t>
                      </a:r>
                      <a:r>
                        <a:rPr lang="en-GB" sz="1400" b="0" dirty="0">
                          <a:solidFill>
                            <a:schemeClr val="tx1"/>
                          </a:solidFill>
                          <a:latin typeface="Arial" panose="020B0604020202020204" pitchFamily="34" charset="0"/>
                          <a:cs typeface="Arial" panose="020B0604020202020204" pitchFamily="34" charset="0"/>
                        </a:rPr>
                        <a:t>Other IFN-free regimens are being evaluated in clinical trials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2663767000"/>
                  </a:ext>
                </a:extLst>
              </a:tr>
              <a:tr h="268762">
                <a:tc>
                  <a:txBody>
                    <a:bodyPr/>
                    <a:lstStyle/>
                    <a:p>
                      <a:pPr algn="l"/>
                      <a:r>
                        <a:rPr lang="en-GB" sz="1400" b="0" dirty="0">
                          <a:solidFill>
                            <a:schemeClr val="tx1"/>
                          </a:solidFill>
                          <a:latin typeface="Arial" panose="020B0604020202020204" pitchFamily="34" charset="0"/>
                          <a:cs typeface="Arial" panose="020B0604020202020204" pitchFamily="34" charset="0"/>
                        </a:rPr>
                        <a:t>More data on PK and drug</a:t>
                      </a:r>
                      <a:r>
                        <a:rPr lang="en-GB" altLang="ja-JP" sz="1400" b="0" dirty="0">
                          <a:solidFill>
                            <a:schemeClr val="tx1"/>
                          </a:solidFill>
                          <a:latin typeface="Arial" panose="020B0604020202020204" pitchFamily="34" charset="0"/>
                          <a:cs typeface="Arial" panose="020B0604020202020204" pitchFamily="34" charset="0"/>
                        </a:rPr>
                        <a:t>–</a:t>
                      </a:r>
                      <a:r>
                        <a:rPr lang="en-GB" sz="1400" b="0" dirty="0">
                          <a:solidFill>
                            <a:schemeClr val="tx1"/>
                          </a:solidFill>
                          <a:latin typeface="Arial" panose="020B0604020202020204" pitchFamily="34" charset="0"/>
                          <a:cs typeface="Arial" panose="020B0604020202020204" pitchFamily="34" charset="0"/>
                        </a:rPr>
                        <a:t>drug interaction studies are required</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A7FA4AC8-8AF7-4FC4-9D16-E6D33C636894}"/>
              </a:ext>
            </a:extLst>
          </p:cNvPr>
          <p:cNvGrpSpPr/>
          <p:nvPr/>
        </p:nvGrpSpPr>
        <p:grpSpPr>
          <a:xfrm>
            <a:off x="5966514" y="1846041"/>
            <a:ext cx="2111205" cy="276999"/>
            <a:chOff x="5845171" y="3212976"/>
            <a:chExt cx="2111205" cy="276999"/>
          </a:xfrm>
        </p:grpSpPr>
        <p:sp>
          <p:nvSpPr>
            <p:cNvPr id="10" name="Rectangle 9">
              <a:extLst>
                <a:ext uri="{FF2B5EF4-FFF2-40B4-BE49-F238E27FC236}">
                  <a16:creationId xmlns:a16="http://schemas.microsoft.com/office/drawing/2014/main" id="{A5B410E3-F8E5-4909-BDD9-9B7974134CFB}"/>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91CB9D97-E678-4DBF-BF1F-641D02CEF5DD}"/>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528031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noAutofit/>
          </a:bodyPr>
          <a:lstStyle/>
          <a:p>
            <a:r>
              <a:rPr lang="en-GB" dirty="0"/>
              <a:t>Medical complications:</a:t>
            </a:r>
            <a:br>
              <a:rPr lang="en-GB" dirty="0"/>
            </a:br>
            <a:r>
              <a:rPr lang="en-GB" dirty="0"/>
              <a:t>prevention and treatment of HBV recurrence</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*Other treatments are available</a:t>
            </a:r>
          </a:p>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normAutofit/>
          </a:bodyPr>
          <a:lstStyle/>
          <a:p>
            <a:r>
              <a:rPr lang="en-GB" dirty="0"/>
              <a:t>Recurrence of infection is reduced with HBIG and NAs</a:t>
            </a:r>
          </a:p>
          <a:p>
            <a:pPr lvl="1"/>
            <a:r>
              <a:rPr lang="en-GB" dirty="0"/>
              <a:t>Patients undergoing LT for HBV-related cirrhosis have excellent</a:t>
            </a:r>
            <a:br>
              <a:rPr lang="en-GB" dirty="0"/>
            </a:br>
            <a:r>
              <a:rPr lang="en-GB" dirty="0"/>
              <a:t>long-term outcomes</a:t>
            </a:r>
          </a:p>
          <a:p>
            <a:pPr lvl="2"/>
            <a:r>
              <a:rPr lang="en-GB" dirty="0"/>
              <a:t>5-year survival rates ≥80%</a:t>
            </a:r>
          </a:p>
          <a:p>
            <a:r>
              <a:rPr lang="en-GB" dirty="0"/>
              <a:t>With HBV recurrence, the aim is to control HBV replication to</a:t>
            </a:r>
            <a:br>
              <a:rPr lang="en-GB" dirty="0"/>
            </a:br>
            <a:r>
              <a:rPr lang="en-GB" dirty="0"/>
              <a:t>prevent graft loss</a:t>
            </a:r>
          </a:p>
        </p:txBody>
      </p:sp>
      <p:pic>
        <p:nvPicPr>
          <p:cNvPr id="8" name="Picture 7">
            <a:hlinkClick r:id="rId3" action="ppaction://hlinksldjump"/>
            <a:extLst>
              <a:ext uri="{FF2B5EF4-FFF2-40B4-BE49-F238E27FC236}">
                <a16:creationId xmlns:a16="http://schemas.microsoft.com/office/drawing/2014/main" id="{E54399FD-BBFC-4A23-A0CC-C5D40151073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3FEE5385-BD7F-48F6-B66F-75C6117F0829}"/>
              </a:ext>
            </a:extLst>
          </p:cNvPr>
          <p:cNvGraphicFramePr>
            <a:graphicFrameLocks noGrp="1"/>
          </p:cNvGraphicFramePr>
          <p:nvPr>
            <p:extLst>
              <p:ext uri="{D42A27DB-BD31-4B8C-83A1-F6EECF244321}">
                <p14:modId xmlns:p14="http://schemas.microsoft.com/office/powerpoint/2010/main" val="1430781558"/>
              </p:ext>
            </p:extLst>
          </p:nvPr>
        </p:nvGraphicFramePr>
        <p:xfrm>
          <a:off x="684213" y="3429601"/>
          <a:ext cx="7416800" cy="237744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Combination of HBIG and NAs is an effective strategy to prevent HBV recurrence in most HBV-infected patients undergoing </a:t>
                      </a:r>
                      <a:r>
                        <a:rPr lang="en-GB" sz="1400" dirty="0"/>
                        <a:t>l</a:t>
                      </a:r>
                      <a:r>
                        <a:rPr lang="en-GB" sz="1400" dirty="0">
                          <a:latin typeface="Arial" panose="020B0604020202020204" pitchFamily="34" charset="0"/>
                          <a:cs typeface="Arial" panose="020B0604020202020204" pitchFamily="34" charset="0"/>
                        </a:rPr>
                        <a:t>iver transplantation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Patients with undetectable HBV DNA at the time of </a:t>
                      </a:r>
                      <a:r>
                        <a:rPr lang="en-GB" sz="1400" dirty="0"/>
                        <a:t>l</a:t>
                      </a:r>
                      <a:r>
                        <a:rPr lang="en-GB" sz="1400" dirty="0">
                          <a:latin typeface="Arial" panose="020B0604020202020204" pitchFamily="34" charset="0"/>
                          <a:cs typeface="Arial" panose="020B0604020202020204" pitchFamily="34" charset="0"/>
                        </a:rPr>
                        <a:t>iver transplantation and no history of resistance to NAs are the best candidates for low-dose HBIG or a short course of HBIG (1–3 months) followed by NA monotherapy</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Monotherapy with ETV or TDF* appears to be efficacious in controlling infection recurrence, but is probably not sufficient to prevent HBV graft infection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3708464275"/>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Treatment of HBV recurrence should be initiated promptly with ETV or TDF*</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8459F85F-E19D-4E9E-980C-8655700DFBE4}"/>
              </a:ext>
            </a:extLst>
          </p:cNvPr>
          <p:cNvGrpSpPr/>
          <p:nvPr/>
        </p:nvGrpSpPr>
        <p:grpSpPr>
          <a:xfrm>
            <a:off x="6012160" y="3422712"/>
            <a:ext cx="2111205" cy="276999"/>
            <a:chOff x="5845171" y="3212976"/>
            <a:chExt cx="2111205" cy="276999"/>
          </a:xfrm>
        </p:grpSpPr>
        <p:sp>
          <p:nvSpPr>
            <p:cNvPr id="11" name="Rectangle 10">
              <a:extLst>
                <a:ext uri="{FF2B5EF4-FFF2-40B4-BE49-F238E27FC236}">
                  <a16:creationId xmlns:a16="http://schemas.microsoft.com/office/drawing/2014/main" id="{2F6F9572-3A0F-4665-BC95-325CEB383393}"/>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3B4F5DD2-5775-4185-BA76-F73E91C8742F}"/>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4188311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noAutofit/>
          </a:bodyPr>
          <a:lstStyle/>
          <a:p>
            <a:r>
              <a:rPr lang="en-GB" dirty="0"/>
              <a:t>Medical complications: recipients of livers </a:t>
            </a:r>
            <a:br>
              <a:rPr lang="en-GB" dirty="0"/>
            </a:br>
            <a:r>
              <a:rPr lang="en-GB" dirty="0"/>
              <a:t>from anti-HBc-positive donors</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lstStyle/>
          <a:p>
            <a:r>
              <a:rPr lang="en-GB" dirty="0"/>
              <a:t>Post-LT prophylaxis significantly reduces the probability of </a:t>
            </a:r>
            <a:r>
              <a:rPr lang="en-GB" i="1" dirty="0"/>
              <a:t>de novo </a:t>
            </a:r>
            <a:r>
              <a:rPr lang="en-GB" dirty="0"/>
              <a:t>HBV infection in patients receiving livers from anti-HBc-positive donors</a:t>
            </a:r>
          </a:p>
        </p:txBody>
      </p:sp>
      <p:pic>
        <p:nvPicPr>
          <p:cNvPr id="8" name="Picture 7">
            <a:hlinkClick r:id="rId3" action="ppaction://hlinksldjump"/>
            <a:extLst>
              <a:ext uri="{FF2B5EF4-FFF2-40B4-BE49-F238E27FC236}">
                <a16:creationId xmlns:a16="http://schemas.microsoft.com/office/drawing/2014/main" id="{2F0D767F-3AD7-4C0D-99CF-D4845722643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5A73919C-E7A1-4C5B-B156-3444EC5FFCE9}"/>
              </a:ext>
            </a:extLst>
          </p:cNvPr>
          <p:cNvGraphicFramePr>
            <a:graphicFrameLocks noGrp="1"/>
          </p:cNvGraphicFramePr>
          <p:nvPr>
            <p:extLst>
              <p:ext uri="{D42A27DB-BD31-4B8C-83A1-F6EECF244321}">
                <p14:modId xmlns:p14="http://schemas.microsoft.com/office/powerpoint/2010/main" val="2528624615"/>
              </p:ext>
            </p:extLst>
          </p:nvPr>
        </p:nvGraphicFramePr>
        <p:xfrm>
          <a:off x="684213" y="2420888"/>
          <a:ext cx="7454468" cy="1767840"/>
        </p:xfrm>
        <a:graphic>
          <a:graphicData uri="http://schemas.openxmlformats.org/drawingml/2006/table">
            <a:tbl>
              <a:tblPr firstRow="1" bandRow="1">
                <a:tableStyleId>{5C22544A-7EE6-4342-B048-85BDC9FD1C3A}</a:tableStyleId>
              </a:tblPr>
              <a:tblGrid>
                <a:gridCol w="6449371">
                  <a:extLst>
                    <a:ext uri="{9D8B030D-6E8A-4147-A177-3AD203B41FA5}">
                      <a16:colId xmlns:a16="http://schemas.microsoft.com/office/drawing/2014/main" val="20001"/>
                    </a:ext>
                  </a:extLst>
                </a:gridCol>
                <a:gridCol w="1005097">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Prophylaxis of HBV recurrence in patients who received a liver from an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anti-HBc-positive donor should be initiated immediately after liver transplantation if recipients do not have anti-HBs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Lamivudine monotherapy is the most cost-effective treatment. HBIG should not be used in HBsAg-negative patients who have received a liver from an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anti-HBc-positive donor</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88490486-28DE-4876-9DA7-2625579A32C6}"/>
              </a:ext>
            </a:extLst>
          </p:cNvPr>
          <p:cNvGrpSpPr/>
          <p:nvPr/>
        </p:nvGrpSpPr>
        <p:grpSpPr>
          <a:xfrm>
            <a:off x="6059525" y="2420888"/>
            <a:ext cx="2111205" cy="276999"/>
            <a:chOff x="5845171" y="3212976"/>
            <a:chExt cx="2111205" cy="276999"/>
          </a:xfrm>
        </p:grpSpPr>
        <p:sp>
          <p:nvSpPr>
            <p:cNvPr id="11" name="Rectangle 10">
              <a:extLst>
                <a:ext uri="{FF2B5EF4-FFF2-40B4-BE49-F238E27FC236}">
                  <a16:creationId xmlns:a16="http://schemas.microsoft.com/office/drawing/2014/main" id="{8EB1C4FD-1747-487F-82B0-949C0B8F00CC}"/>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0DA4D10C-7286-4AC3-887C-6C5779EC1BCD}"/>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086928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noAutofit/>
          </a:bodyPr>
          <a:lstStyle/>
          <a:p>
            <a:r>
              <a:rPr lang="en-GB" dirty="0"/>
              <a:t>Medical complications:</a:t>
            </a:r>
            <a:br>
              <a:rPr lang="en-GB" dirty="0"/>
            </a:br>
            <a:r>
              <a:rPr lang="en-GB" dirty="0"/>
              <a:t>patients transplanted for alcoholic liver disease</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normAutofit/>
          </a:bodyPr>
          <a:lstStyle/>
          <a:p>
            <a:r>
              <a:rPr lang="en-GB" dirty="0"/>
              <a:t>Post-LT outcomes in patients with ALD are good</a:t>
            </a:r>
          </a:p>
          <a:p>
            <a:pPr lvl="1"/>
            <a:r>
              <a:rPr lang="en-GB" dirty="0"/>
              <a:t>Similar to individuals transplanted for other forms of liver disease</a:t>
            </a:r>
          </a:p>
          <a:p>
            <a:r>
              <a:rPr lang="en-GB" dirty="0"/>
              <a:t>Moderately heavy drinking does not impact graft function or </a:t>
            </a:r>
            <a:br>
              <a:rPr lang="en-GB" dirty="0"/>
            </a:br>
            <a:r>
              <a:rPr lang="en-GB" dirty="0"/>
              <a:t>patient survival</a:t>
            </a:r>
          </a:p>
          <a:p>
            <a:pPr lvl="1"/>
            <a:r>
              <a:rPr lang="en-GB" dirty="0"/>
              <a:t>Harmful drinking after LT is associated with a decreased survival</a:t>
            </a:r>
          </a:p>
        </p:txBody>
      </p:sp>
      <p:pic>
        <p:nvPicPr>
          <p:cNvPr id="8" name="Picture 7">
            <a:hlinkClick r:id="rId3" action="ppaction://hlinksldjump"/>
            <a:extLst>
              <a:ext uri="{FF2B5EF4-FFF2-40B4-BE49-F238E27FC236}">
                <a16:creationId xmlns:a16="http://schemas.microsoft.com/office/drawing/2014/main" id="{7B6B073F-83A3-4967-A97B-BDB1CEA4363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415B871B-D6F4-4482-84B4-12DEBC77F100}"/>
              </a:ext>
            </a:extLst>
          </p:cNvPr>
          <p:cNvGraphicFramePr>
            <a:graphicFrameLocks noGrp="1"/>
          </p:cNvGraphicFramePr>
          <p:nvPr>
            <p:extLst>
              <p:ext uri="{D42A27DB-BD31-4B8C-83A1-F6EECF244321}">
                <p14:modId xmlns:p14="http://schemas.microsoft.com/office/powerpoint/2010/main" val="3684052339"/>
              </p:ext>
            </p:extLst>
          </p:nvPr>
        </p:nvGraphicFramePr>
        <p:xfrm>
          <a:off x="646545" y="3284984"/>
          <a:ext cx="7454468" cy="2072640"/>
        </p:xfrm>
        <a:graphic>
          <a:graphicData uri="http://schemas.openxmlformats.org/drawingml/2006/table">
            <a:tbl>
              <a:tblPr firstRow="1" bandRow="1">
                <a:tableStyleId>{5C22544A-7EE6-4342-B048-85BDC9FD1C3A}</a:tableStyleId>
              </a:tblPr>
              <a:tblGrid>
                <a:gridCol w="6449371">
                  <a:extLst>
                    <a:ext uri="{9D8B030D-6E8A-4147-A177-3AD203B41FA5}">
                      <a16:colId xmlns:a16="http://schemas.microsoft.com/office/drawing/2014/main" val="20001"/>
                    </a:ext>
                  </a:extLst>
                </a:gridCol>
                <a:gridCol w="1005097">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All patients with a prior diagnosis of alcoholic liver disease should be encouraged to remain abstinent from alcohol after </a:t>
                      </a:r>
                      <a:r>
                        <a:rPr lang="en-GB" sz="1400" dirty="0"/>
                        <a:t>l</a:t>
                      </a:r>
                      <a:r>
                        <a:rPr lang="en-GB" sz="1400" dirty="0">
                          <a:latin typeface="Arial" panose="020B0604020202020204" pitchFamily="34" charset="0"/>
                          <a:cs typeface="Arial" panose="020B0604020202020204" pitchFamily="34" charset="0"/>
                        </a:rPr>
                        <a:t>iver transplantation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In the case of relapse into regular alcohol consumption, patients should enter psychiatric treatment or counselling</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Specialist follow-up is relevant to assess alcohol abuse after </a:t>
                      </a:r>
                      <a:r>
                        <a:rPr lang="en-GB" sz="1400" dirty="0"/>
                        <a:t>l</a:t>
                      </a:r>
                      <a:r>
                        <a:rPr lang="en-GB" sz="1400" dirty="0">
                          <a:latin typeface="Arial" panose="020B0604020202020204" pitchFamily="34" charset="0"/>
                          <a:cs typeface="Arial" panose="020B0604020202020204" pitchFamily="34" charset="0"/>
                        </a:rPr>
                        <a:t>iver transplantation, since harmful drinking, though not very frequent, is associated with decreased patient survival</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9906AE59-D343-4CBE-8372-41F8F793FCFF}"/>
              </a:ext>
            </a:extLst>
          </p:cNvPr>
          <p:cNvGrpSpPr/>
          <p:nvPr/>
        </p:nvGrpSpPr>
        <p:grpSpPr>
          <a:xfrm>
            <a:off x="6012160" y="3278095"/>
            <a:ext cx="2111205" cy="276999"/>
            <a:chOff x="5845171" y="3212976"/>
            <a:chExt cx="2111205" cy="276999"/>
          </a:xfrm>
        </p:grpSpPr>
        <p:sp>
          <p:nvSpPr>
            <p:cNvPr id="11" name="Rectangle 10">
              <a:extLst>
                <a:ext uri="{FF2B5EF4-FFF2-40B4-BE49-F238E27FC236}">
                  <a16:creationId xmlns:a16="http://schemas.microsoft.com/office/drawing/2014/main" id="{9D3D95FB-B2A6-495E-90D3-1422526CC44C}"/>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93BCB1A1-A9FB-4604-B853-BF979CD8852A}"/>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6745975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normAutofit/>
          </a:bodyPr>
          <a:lstStyle/>
          <a:p>
            <a:r>
              <a:rPr lang="en-GB" dirty="0"/>
              <a:t>Medical complications: recurrence of NAFLD</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lstStyle/>
          <a:p>
            <a:r>
              <a:rPr lang="en-GB" dirty="0"/>
              <a:t>NAFLD and NASH are common after LT</a:t>
            </a:r>
          </a:p>
          <a:p>
            <a:pPr lvl="1"/>
            <a:r>
              <a:rPr lang="en-GB" dirty="0"/>
              <a:t>Both </a:t>
            </a:r>
            <a:r>
              <a:rPr lang="en-GB" i="1" dirty="0"/>
              <a:t>de novo </a:t>
            </a:r>
            <a:r>
              <a:rPr lang="en-GB" dirty="0"/>
              <a:t>and recurrent </a:t>
            </a:r>
          </a:p>
          <a:p>
            <a:r>
              <a:rPr lang="en-GB" dirty="0"/>
              <a:t>Several major risk factors for post-LT NAFLD/NASH</a:t>
            </a:r>
          </a:p>
          <a:p>
            <a:pPr lvl="1"/>
            <a:r>
              <a:rPr lang="en-GB" dirty="0"/>
              <a:t>BMI prior to and following LT</a:t>
            </a:r>
          </a:p>
          <a:p>
            <a:pPr lvl="1"/>
            <a:r>
              <a:rPr lang="en-GB" dirty="0"/>
              <a:t>Diabetes mellitus</a:t>
            </a:r>
          </a:p>
          <a:p>
            <a:pPr lvl="1"/>
            <a:r>
              <a:rPr lang="en-GB" dirty="0"/>
              <a:t>Arterial hypertension</a:t>
            </a:r>
          </a:p>
          <a:p>
            <a:pPr lvl="1"/>
            <a:r>
              <a:rPr lang="en-GB" dirty="0"/>
              <a:t>Hyperlipidaemia</a:t>
            </a:r>
          </a:p>
        </p:txBody>
      </p:sp>
      <p:pic>
        <p:nvPicPr>
          <p:cNvPr id="8" name="Picture 7">
            <a:hlinkClick r:id="rId3" action="ppaction://hlinksldjump"/>
            <a:extLst>
              <a:ext uri="{FF2B5EF4-FFF2-40B4-BE49-F238E27FC236}">
                <a16:creationId xmlns:a16="http://schemas.microsoft.com/office/drawing/2014/main" id="{EE8CCA01-470C-4383-AAD5-E4169A649F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F940E0A2-555C-4594-9775-47974F89D23E}"/>
              </a:ext>
            </a:extLst>
          </p:cNvPr>
          <p:cNvGraphicFramePr>
            <a:graphicFrameLocks noGrp="1"/>
          </p:cNvGraphicFramePr>
          <p:nvPr>
            <p:extLst>
              <p:ext uri="{D42A27DB-BD31-4B8C-83A1-F6EECF244321}">
                <p14:modId xmlns:p14="http://schemas.microsoft.com/office/powerpoint/2010/main" val="165289793"/>
              </p:ext>
            </p:extLst>
          </p:nvPr>
        </p:nvGraphicFramePr>
        <p:xfrm>
          <a:off x="646545" y="3933056"/>
          <a:ext cx="7454468" cy="1767840"/>
        </p:xfrm>
        <a:graphic>
          <a:graphicData uri="http://schemas.openxmlformats.org/drawingml/2006/table">
            <a:tbl>
              <a:tblPr firstRow="1" bandRow="1">
                <a:tableStyleId>{5C22544A-7EE6-4342-B048-85BDC9FD1C3A}</a:tableStyleId>
              </a:tblPr>
              <a:tblGrid>
                <a:gridCol w="6449371">
                  <a:extLst>
                    <a:ext uri="{9D8B030D-6E8A-4147-A177-3AD203B41FA5}">
                      <a16:colId xmlns:a16="http://schemas.microsoft.com/office/drawing/2014/main" val="20001"/>
                    </a:ext>
                  </a:extLst>
                </a:gridCol>
                <a:gridCol w="1005097">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Liver biopsy may be required to confirm recurrent or </a:t>
                      </a:r>
                      <a:r>
                        <a:rPr lang="en-GB" sz="1400" i="1" dirty="0">
                          <a:latin typeface="Arial" panose="020B0604020202020204" pitchFamily="34" charset="0"/>
                          <a:cs typeface="Arial" panose="020B0604020202020204" pitchFamily="34" charset="0"/>
                        </a:rPr>
                        <a:t>de novo </a:t>
                      </a:r>
                      <a:r>
                        <a:rPr lang="en-GB" sz="1400" dirty="0">
                          <a:latin typeface="Arial" panose="020B0604020202020204" pitchFamily="34" charset="0"/>
                          <a:cs typeface="Arial" panose="020B0604020202020204" pitchFamily="34" charset="0"/>
                        </a:rPr>
                        <a:t>NAFLD/NASH and to exclude other causes of elevated biochemical liver tests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No specific recommendation regarding prevention and treatment of NAFLD and NASH in </a:t>
                      </a:r>
                      <a:r>
                        <a:rPr lang="en-GB" sz="1400" dirty="0"/>
                        <a:t>l</a:t>
                      </a:r>
                      <a:r>
                        <a:rPr lang="en-GB" sz="1400" dirty="0">
                          <a:latin typeface="Arial" panose="020B0604020202020204" pitchFamily="34" charset="0"/>
                          <a:cs typeface="Arial" panose="020B0604020202020204" pitchFamily="34" charset="0"/>
                        </a:rPr>
                        <a:t>iver transplantation recipients can be made, except to avoid excessive weight gain and to control diabetes, dyslipidaemia and arterial hypertension</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27FE300E-AD51-4F09-9055-90C33D508F4B}"/>
              </a:ext>
            </a:extLst>
          </p:cNvPr>
          <p:cNvGrpSpPr/>
          <p:nvPr/>
        </p:nvGrpSpPr>
        <p:grpSpPr>
          <a:xfrm>
            <a:off x="5989808" y="3937924"/>
            <a:ext cx="2111205" cy="276999"/>
            <a:chOff x="5845171" y="3212976"/>
            <a:chExt cx="2111205" cy="276999"/>
          </a:xfrm>
        </p:grpSpPr>
        <p:sp>
          <p:nvSpPr>
            <p:cNvPr id="11" name="Rectangle 10">
              <a:extLst>
                <a:ext uri="{FF2B5EF4-FFF2-40B4-BE49-F238E27FC236}">
                  <a16:creationId xmlns:a16="http://schemas.microsoft.com/office/drawing/2014/main" id="{6BAACA29-0DD9-47EC-BF95-306DDAC47AF0}"/>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ED8B5F57-5D49-41C6-A11D-0082AF92E7CA}"/>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461176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noAutofit/>
          </a:bodyPr>
          <a:lstStyle/>
          <a:p>
            <a:r>
              <a:rPr lang="en-GB" dirty="0"/>
              <a:t>Medical complications:</a:t>
            </a:r>
            <a:br>
              <a:rPr lang="en-GB" dirty="0"/>
            </a:br>
            <a:r>
              <a:rPr lang="en-GB" dirty="0"/>
              <a:t>recurrence of cholestatic liver disease</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normAutofit/>
          </a:bodyPr>
          <a:lstStyle/>
          <a:p>
            <a:r>
              <a:rPr lang="en-GB" dirty="0"/>
              <a:t>Recurrent AIH, PBC and PSC occurs in 10–50%</a:t>
            </a:r>
          </a:p>
          <a:p>
            <a:pPr lvl="1"/>
            <a:r>
              <a:rPr lang="en-GB" dirty="0"/>
              <a:t>Impact on graft function and patient survival is minimal</a:t>
            </a:r>
          </a:p>
        </p:txBody>
      </p:sp>
      <p:pic>
        <p:nvPicPr>
          <p:cNvPr id="8" name="Picture 7">
            <a:hlinkClick r:id="rId3" action="ppaction://hlinksldjump"/>
            <a:extLst>
              <a:ext uri="{FF2B5EF4-FFF2-40B4-BE49-F238E27FC236}">
                <a16:creationId xmlns:a16="http://schemas.microsoft.com/office/drawing/2014/main" id="{0E086C56-982E-4FC0-BD8F-7CFDFF23479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5F5189B5-BB08-4EAC-9160-E618CD82CDD4}"/>
              </a:ext>
            </a:extLst>
          </p:cNvPr>
          <p:cNvGraphicFramePr>
            <a:graphicFrameLocks noGrp="1"/>
          </p:cNvGraphicFramePr>
          <p:nvPr>
            <p:extLst>
              <p:ext uri="{D42A27DB-BD31-4B8C-83A1-F6EECF244321}">
                <p14:modId xmlns:p14="http://schemas.microsoft.com/office/powerpoint/2010/main" val="3380560826"/>
              </p:ext>
            </p:extLst>
          </p:nvPr>
        </p:nvGraphicFramePr>
        <p:xfrm>
          <a:off x="684213" y="2564904"/>
          <a:ext cx="7454468" cy="1341120"/>
        </p:xfrm>
        <a:graphic>
          <a:graphicData uri="http://schemas.openxmlformats.org/drawingml/2006/table">
            <a:tbl>
              <a:tblPr firstRow="1" bandRow="1">
                <a:tableStyleId>{5C22544A-7EE6-4342-B048-85BDC9FD1C3A}</a:tableStyleId>
              </a:tblPr>
              <a:tblGrid>
                <a:gridCol w="6449371">
                  <a:extLst>
                    <a:ext uri="{9D8B030D-6E8A-4147-A177-3AD203B41FA5}">
                      <a16:colId xmlns:a16="http://schemas.microsoft.com/office/drawing/2014/main" val="20001"/>
                    </a:ext>
                  </a:extLst>
                </a:gridCol>
                <a:gridCol w="1005097">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Recurrent autoimmune and cholestatic liver disease should be confirmed by liver biopsy and/or cholangiography (PSC)</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There is no evidence for prophylactic use of ursodeoxycholic acid in patients transplanted for PBC and PSC</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E0579E47-18A1-4F00-9769-902EFDC2C7AA}"/>
              </a:ext>
            </a:extLst>
          </p:cNvPr>
          <p:cNvGrpSpPr/>
          <p:nvPr/>
        </p:nvGrpSpPr>
        <p:grpSpPr>
          <a:xfrm>
            <a:off x="6026855" y="2558015"/>
            <a:ext cx="2111205" cy="276999"/>
            <a:chOff x="5845171" y="3212976"/>
            <a:chExt cx="2111205" cy="276999"/>
          </a:xfrm>
        </p:grpSpPr>
        <p:sp>
          <p:nvSpPr>
            <p:cNvPr id="11" name="Rectangle 10">
              <a:extLst>
                <a:ext uri="{FF2B5EF4-FFF2-40B4-BE49-F238E27FC236}">
                  <a16:creationId xmlns:a16="http://schemas.microsoft.com/office/drawing/2014/main" id="{2E80384B-5A06-4257-A2AE-BA8DBDE2AA34}"/>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BDAF9884-0C0D-4AFC-8AA7-0EA8ACCFB31B}"/>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0320691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noAutofit/>
          </a:bodyPr>
          <a:lstStyle/>
          <a:p>
            <a:r>
              <a:rPr lang="en-GB" dirty="0"/>
              <a:t>Medical complications:</a:t>
            </a:r>
            <a:br>
              <a:rPr lang="en-GB" dirty="0"/>
            </a:br>
            <a:r>
              <a:rPr lang="en-GB" dirty="0"/>
              <a:t>management of HCC recurrence</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*When technically possible</a:t>
            </a:r>
          </a:p>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normAutofit/>
          </a:bodyPr>
          <a:lstStyle/>
          <a:p>
            <a:r>
              <a:rPr lang="en-GB" dirty="0"/>
              <a:t>HCC recurs in 8–20% of recipients and is usually seen within </a:t>
            </a:r>
            <a:br>
              <a:rPr lang="en-GB" dirty="0"/>
            </a:br>
            <a:r>
              <a:rPr lang="en-GB" dirty="0"/>
              <a:t>2 years of LT</a:t>
            </a:r>
          </a:p>
          <a:p>
            <a:pPr lvl="1"/>
            <a:r>
              <a:rPr lang="en-GB" dirty="0"/>
              <a:t>Median survival is &lt;1 year</a:t>
            </a:r>
          </a:p>
          <a:p>
            <a:r>
              <a:rPr lang="en-GB" i="1" dirty="0"/>
              <a:t>De novo </a:t>
            </a:r>
            <a:r>
              <a:rPr lang="en-GB" dirty="0"/>
              <a:t>HCC may arise following progression to liver cirrhosis </a:t>
            </a:r>
          </a:p>
          <a:p>
            <a:pPr lvl="1"/>
            <a:r>
              <a:rPr lang="en-GB" dirty="0"/>
              <a:t>Algorithms used for immunocompetent patients are appropriate:</a:t>
            </a:r>
          </a:p>
          <a:p>
            <a:pPr lvl="2"/>
            <a:r>
              <a:rPr lang="en-GB" dirty="0"/>
              <a:t>Liver resection, RFA or transarterial chemoembolization*</a:t>
            </a:r>
          </a:p>
          <a:p>
            <a:pPr lvl="1"/>
            <a:r>
              <a:rPr lang="en-GB" dirty="0"/>
              <a:t>Re-transplantation may be indicated in selected cases</a:t>
            </a:r>
          </a:p>
        </p:txBody>
      </p:sp>
      <p:pic>
        <p:nvPicPr>
          <p:cNvPr id="8" name="Picture 7">
            <a:hlinkClick r:id="rId3" action="ppaction://hlinksldjump"/>
            <a:extLst>
              <a:ext uri="{FF2B5EF4-FFF2-40B4-BE49-F238E27FC236}">
                <a16:creationId xmlns:a16="http://schemas.microsoft.com/office/drawing/2014/main" id="{D49AD17E-548A-4C81-A352-1F8B3E8619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FEA30471-13FF-4DF9-8B77-6EE29E6E851F}"/>
              </a:ext>
            </a:extLst>
          </p:cNvPr>
          <p:cNvGraphicFramePr>
            <a:graphicFrameLocks noGrp="1"/>
          </p:cNvGraphicFramePr>
          <p:nvPr>
            <p:extLst>
              <p:ext uri="{D42A27DB-BD31-4B8C-83A1-F6EECF244321}">
                <p14:modId xmlns:p14="http://schemas.microsoft.com/office/powerpoint/2010/main" val="4093329326"/>
              </p:ext>
            </p:extLst>
          </p:nvPr>
        </p:nvGraphicFramePr>
        <p:xfrm>
          <a:off x="704498" y="3943320"/>
          <a:ext cx="7394284" cy="1645920"/>
        </p:xfrm>
        <a:graphic>
          <a:graphicData uri="http://schemas.openxmlformats.org/drawingml/2006/table">
            <a:tbl>
              <a:tblPr firstRow="1" bandRow="1">
                <a:tableStyleId>{5C22544A-7EE6-4342-B048-85BDC9FD1C3A}</a:tableStyleId>
              </a:tblPr>
              <a:tblGrid>
                <a:gridCol w="6397302">
                  <a:extLst>
                    <a:ext uri="{9D8B030D-6E8A-4147-A177-3AD203B41FA5}">
                      <a16:colId xmlns:a16="http://schemas.microsoft.com/office/drawing/2014/main" val="20001"/>
                    </a:ext>
                  </a:extLst>
                </a:gridCol>
                <a:gridCol w="996982">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There is evidence that SRL does not improve long-term recurrence-free survival beyond 5 years</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Benefit of SRL is evident in 3–5 years in patients with HCC within Milan criteria</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Treatment of HCC recurrence after </a:t>
                      </a:r>
                      <a:r>
                        <a:rPr lang="en-GB" sz="1400" dirty="0">
                          <a:latin typeface="+mn-lt"/>
                          <a:cs typeface="+mn-cs"/>
                        </a:rPr>
                        <a:t>LT</a:t>
                      </a:r>
                      <a:r>
                        <a:rPr lang="en-GB" sz="1400" dirty="0">
                          <a:latin typeface="Arial" panose="020B0604020202020204" pitchFamily="34" charset="0"/>
                          <a:cs typeface="Arial" panose="020B0604020202020204" pitchFamily="34" charset="0"/>
                        </a:rPr>
                        <a:t> should be individualized. There are no data supporting the use of sorafenib in cases of disseminated recurrence</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3F5FBCD6-BA35-437F-86A5-BEF460DE6323}"/>
              </a:ext>
            </a:extLst>
          </p:cNvPr>
          <p:cNvGrpSpPr/>
          <p:nvPr/>
        </p:nvGrpSpPr>
        <p:grpSpPr>
          <a:xfrm>
            <a:off x="5937921" y="3936431"/>
            <a:ext cx="2111205" cy="276999"/>
            <a:chOff x="5845171" y="3212976"/>
            <a:chExt cx="2111205" cy="276999"/>
          </a:xfrm>
        </p:grpSpPr>
        <p:sp>
          <p:nvSpPr>
            <p:cNvPr id="11" name="Rectangle 10">
              <a:extLst>
                <a:ext uri="{FF2B5EF4-FFF2-40B4-BE49-F238E27FC236}">
                  <a16:creationId xmlns:a16="http://schemas.microsoft.com/office/drawing/2014/main" id="{1921270C-B209-4DCD-BB53-B70CAA00EE9B}"/>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E017D927-6807-4A44-B0B6-A48591D4CDEF}"/>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334697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Medical management: additional morbidities</a:t>
            </a:r>
          </a:p>
        </p:txBody>
      </p:sp>
      <p:sp>
        <p:nvSpPr>
          <p:cNvPr id="3" name="Text Placeholder 2"/>
          <p:cNvSpPr>
            <a:spLocks noGrp="1"/>
          </p:cNvSpPr>
          <p:nvPr>
            <p:ph type="body" sz="quarter" idx="10"/>
          </p:nvPr>
        </p:nvSpPr>
        <p:spPr/>
        <p:txBody>
          <a:bodyPr/>
          <a:lstStyle/>
          <a:p>
            <a:r>
              <a:rPr lang="en-GB" dirty="0"/>
              <a:t>EASL CPG LT. J Hepatol 2016;64:433–85</a:t>
            </a:r>
          </a:p>
        </p:txBody>
      </p:sp>
      <p:sp>
        <p:nvSpPr>
          <p:cNvPr id="4" name="Content Placeholder 3"/>
          <p:cNvSpPr>
            <a:spLocks noGrp="1"/>
          </p:cNvSpPr>
          <p:nvPr>
            <p:ph sz="half" idx="1"/>
          </p:nvPr>
        </p:nvSpPr>
        <p:spPr/>
        <p:txBody>
          <a:bodyPr>
            <a:normAutofit/>
          </a:bodyPr>
          <a:lstStyle/>
          <a:p>
            <a:r>
              <a:rPr lang="en-US" sz="2400" dirty="0"/>
              <a:t>Renal dysfunction</a:t>
            </a:r>
          </a:p>
          <a:p>
            <a:r>
              <a:rPr lang="en-US" sz="2400" dirty="0"/>
              <a:t>Prevention and treatment of infections</a:t>
            </a:r>
          </a:p>
          <a:p>
            <a:r>
              <a:rPr lang="en-US" sz="2400" dirty="0"/>
              <a:t>Metabolic syndrome</a:t>
            </a:r>
          </a:p>
          <a:p>
            <a:r>
              <a:rPr lang="en-US" sz="2400" dirty="0"/>
              <a:t>Bone disease</a:t>
            </a:r>
          </a:p>
          <a:p>
            <a:r>
              <a:rPr lang="en-US" sz="2400" i="1" dirty="0"/>
              <a:t>De novo </a:t>
            </a:r>
            <a:r>
              <a:rPr lang="en-US" sz="2400" dirty="0"/>
              <a:t>malignancies</a:t>
            </a:r>
            <a:endParaRPr lang="en-GB" dirty="0"/>
          </a:p>
          <a:p>
            <a:endParaRPr lang="en-GB" sz="2400" dirty="0"/>
          </a:p>
        </p:txBody>
      </p:sp>
      <p:pic>
        <p:nvPicPr>
          <p:cNvPr id="5" name="Picture 4">
            <a:hlinkClick r:id="rId2" action="ppaction://hlinksldjump"/>
            <a:extLst>
              <a:ext uri="{FF2B5EF4-FFF2-40B4-BE49-F238E27FC236}">
                <a16:creationId xmlns:a16="http://schemas.microsoft.com/office/drawing/2014/main" id="{D49AD17E-548A-4C81-A352-1F8B3E86193E}"/>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spTree>
    <p:extLst>
      <p:ext uri="{BB962C8B-B14F-4D97-AF65-F5344CB8AC3E}">
        <p14:creationId xmlns:p14="http://schemas.microsoft.com/office/powerpoint/2010/main" val="343333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B2E578-9BA9-4100-99E0-1C350A44D021}"/>
              </a:ext>
            </a:extLst>
          </p:cNvPr>
          <p:cNvSpPr>
            <a:spLocks noGrp="1"/>
          </p:cNvSpPr>
          <p:nvPr>
            <p:ph type="title"/>
          </p:nvPr>
        </p:nvSpPr>
        <p:spPr/>
        <p:txBody>
          <a:bodyPr/>
          <a:lstStyle/>
          <a:p>
            <a:r>
              <a:rPr lang="en-GB" dirty="0"/>
              <a:t>Methods</a:t>
            </a:r>
          </a:p>
        </p:txBody>
      </p:sp>
      <p:sp>
        <p:nvSpPr>
          <p:cNvPr id="6" name="Text Placeholder 5">
            <a:extLst>
              <a:ext uri="{FF2B5EF4-FFF2-40B4-BE49-F238E27FC236}">
                <a16:creationId xmlns:a16="http://schemas.microsoft.com/office/drawing/2014/main" id="{4233EAD4-BF6B-444E-B7AD-D3C6067B07E4}"/>
              </a:ext>
            </a:extLst>
          </p:cNvPr>
          <p:cNvSpPr>
            <a:spLocks noGrp="1"/>
          </p:cNvSpPr>
          <p:nvPr>
            <p:ph type="body" idx="1"/>
          </p:nvPr>
        </p:nvSpPr>
        <p:spPr/>
        <p:txBody>
          <a:bodyPr/>
          <a:lstStyle/>
          <a:p>
            <a:r>
              <a:rPr lang="en-GB" dirty="0"/>
              <a:t>Grading evidence</a:t>
            </a:r>
          </a:p>
          <a:p>
            <a:endParaRPr lang="en-GB" dirty="0"/>
          </a:p>
        </p:txBody>
      </p:sp>
    </p:spTree>
    <p:extLst>
      <p:ext uri="{BB962C8B-B14F-4D97-AF65-F5344CB8AC3E}">
        <p14:creationId xmlns:p14="http://schemas.microsoft.com/office/powerpoint/2010/main" val="33997579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lstStyle/>
          <a:p>
            <a:r>
              <a:rPr lang="en-GB" dirty="0"/>
              <a:t>Long-term follow-up: lifestyle</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lstStyle/>
          <a:p>
            <a:r>
              <a:rPr lang="en-GB" dirty="0"/>
              <a:t>LT should allow patients to enjoy the same state of health as</a:t>
            </a:r>
            <a:br>
              <a:rPr lang="en-GB" dirty="0"/>
            </a:br>
            <a:r>
              <a:rPr lang="en-GB" dirty="0"/>
              <a:t>they did prior to the disease</a:t>
            </a:r>
          </a:p>
          <a:p>
            <a:pPr lvl="1"/>
            <a:r>
              <a:rPr lang="en-GB" dirty="0"/>
              <a:t>Goal should be to balance graft functioning, and patient psychological</a:t>
            </a:r>
            <a:br>
              <a:rPr lang="en-GB" dirty="0"/>
            </a:br>
            <a:r>
              <a:rPr lang="en-GB" dirty="0"/>
              <a:t>and physical well-being</a:t>
            </a:r>
          </a:p>
          <a:p>
            <a:pPr lvl="1"/>
            <a:endParaRPr lang="en-GB" dirty="0"/>
          </a:p>
          <a:p>
            <a:endParaRPr lang="en-GB" dirty="0"/>
          </a:p>
          <a:p>
            <a:endParaRPr lang="en-GB" dirty="0"/>
          </a:p>
          <a:p>
            <a:endParaRPr lang="en-GB" dirty="0"/>
          </a:p>
          <a:p>
            <a:r>
              <a:rPr lang="en-GB" dirty="0"/>
              <a:t>Also need to consider:</a:t>
            </a:r>
          </a:p>
          <a:p>
            <a:pPr lvl="1"/>
            <a:r>
              <a:rPr lang="en-GB" dirty="0"/>
              <a:t>Medication adherence</a:t>
            </a:r>
          </a:p>
          <a:p>
            <a:pPr lvl="1"/>
            <a:r>
              <a:rPr lang="en-GB" dirty="0"/>
              <a:t>Employment</a:t>
            </a:r>
          </a:p>
          <a:p>
            <a:pPr lvl="1"/>
            <a:r>
              <a:rPr lang="en-GB" dirty="0"/>
              <a:t>Sexual functioning and pregnancy</a:t>
            </a:r>
          </a:p>
          <a:p>
            <a:pPr lvl="1"/>
            <a:r>
              <a:rPr lang="en-GB" dirty="0"/>
              <a:t>Physical activity and weight control</a:t>
            </a:r>
          </a:p>
          <a:p>
            <a:pPr lvl="1"/>
            <a:endParaRPr lang="en-GB" dirty="0"/>
          </a:p>
        </p:txBody>
      </p:sp>
      <p:pic>
        <p:nvPicPr>
          <p:cNvPr id="8" name="Picture 7">
            <a:hlinkClick r:id="rId3" action="ppaction://hlinksldjump"/>
            <a:extLst>
              <a:ext uri="{FF2B5EF4-FFF2-40B4-BE49-F238E27FC236}">
                <a16:creationId xmlns:a16="http://schemas.microsoft.com/office/drawing/2014/main" id="{0CD083D1-BB33-4479-9959-F192419C3E9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6E359E3B-6495-495B-93E6-2FE3B14765BE}"/>
              </a:ext>
            </a:extLst>
          </p:cNvPr>
          <p:cNvGraphicFramePr>
            <a:graphicFrameLocks noGrp="1"/>
          </p:cNvGraphicFramePr>
          <p:nvPr>
            <p:extLst>
              <p:ext uri="{D42A27DB-BD31-4B8C-83A1-F6EECF244321}">
                <p14:modId xmlns:p14="http://schemas.microsoft.com/office/powerpoint/2010/main" val="2911533973"/>
              </p:ext>
            </p:extLst>
          </p:nvPr>
        </p:nvGraphicFramePr>
        <p:xfrm>
          <a:off x="684213" y="2931833"/>
          <a:ext cx="7416800" cy="60960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QoL after LT should always be considered as an outcome measure</a:t>
                      </a:r>
                    </a:p>
                  </a:txBody>
                  <a:tcP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bl>
          </a:graphicData>
        </a:graphic>
      </p:graphicFrame>
      <p:grpSp>
        <p:nvGrpSpPr>
          <p:cNvPr id="10" name="Group 9">
            <a:extLst>
              <a:ext uri="{FF2B5EF4-FFF2-40B4-BE49-F238E27FC236}">
                <a16:creationId xmlns:a16="http://schemas.microsoft.com/office/drawing/2014/main" id="{4CB5668F-B6D7-478D-A694-6BAAFDF02F23}"/>
              </a:ext>
            </a:extLst>
          </p:cNvPr>
          <p:cNvGrpSpPr/>
          <p:nvPr/>
        </p:nvGrpSpPr>
        <p:grpSpPr>
          <a:xfrm>
            <a:off x="5999855" y="2924944"/>
            <a:ext cx="2100537" cy="276999"/>
            <a:chOff x="5845171" y="3212976"/>
            <a:chExt cx="2111205" cy="276999"/>
          </a:xfrm>
        </p:grpSpPr>
        <p:sp>
          <p:nvSpPr>
            <p:cNvPr id="11" name="Rectangle 10">
              <a:extLst>
                <a:ext uri="{FF2B5EF4-FFF2-40B4-BE49-F238E27FC236}">
                  <a16:creationId xmlns:a16="http://schemas.microsoft.com/office/drawing/2014/main" id="{9A966468-822F-4009-B8F4-D24FB4ECA6B9}"/>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B7BCE22D-2E9C-44BF-83A7-CFE89B5991F8}"/>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2279936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B2E578-9BA9-4100-99E0-1C350A44D021}"/>
              </a:ext>
            </a:extLst>
          </p:cNvPr>
          <p:cNvSpPr>
            <a:spLocks noGrp="1"/>
          </p:cNvSpPr>
          <p:nvPr>
            <p:ph type="title"/>
          </p:nvPr>
        </p:nvSpPr>
        <p:spPr/>
        <p:txBody>
          <a:bodyPr/>
          <a:lstStyle/>
          <a:p>
            <a:r>
              <a:rPr lang="en-GB" dirty="0"/>
              <a:t>Appendix</a:t>
            </a:r>
          </a:p>
        </p:txBody>
      </p:sp>
      <p:sp>
        <p:nvSpPr>
          <p:cNvPr id="6" name="Text Placeholder 5">
            <a:extLst>
              <a:ext uri="{FF2B5EF4-FFF2-40B4-BE49-F238E27FC236}">
                <a16:creationId xmlns:a16="http://schemas.microsoft.com/office/drawing/2014/main" id="{4233EAD4-BF6B-444E-B7AD-D3C6067B07E4}"/>
              </a:ext>
            </a:extLst>
          </p:cNvPr>
          <p:cNvSpPr>
            <a:spLocks noGrp="1"/>
          </p:cNvSpPr>
          <p:nvPr>
            <p:ph type="body" idx="1"/>
          </p:nvPr>
        </p:nvSpPr>
        <p:spPr/>
        <p:txBody>
          <a:bodyPr/>
          <a:lstStyle/>
          <a:p>
            <a:r>
              <a:rPr lang="en-GB" dirty="0"/>
              <a:t>Additional recommendations</a:t>
            </a:r>
          </a:p>
          <a:p>
            <a:endParaRPr lang="en-GB" dirty="0"/>
          </a:p>
        </p:txBody>
      </p:sp>
    </p:spTree>
    <p:extLst>
      <p:ext uri="{BB962C8B-B14F-4D97-AF65-F5344CB8AC3E}">
        <p14:creationId xmlns:p14="http://schemas.microsoft.com/office/powerpoint/2010/main" val="10320922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Genetic diseases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a:t>
            </a:r>
            <a:r>
              <a:rPr lang="en-GB" dirty="0">
                <a:latin typeface="Arial" panose="020B0604020202020204" pitchFamily="34" charset="0"/>
                <a:cs typeface="Arial" panose="020B0604020202020204" pitchFamily="34" charset="0"/>
              </a:rPr>
              <a:t>Considering the cardiomyopathy associated with iron overload;</a:t>
            </a:r>
          </a:p>
          <a:p>
            <a:r>
              <a:rPr lang="en-GB" baseline="30000" dirty="0"/>
              <a:t>†</a:t>
            </a:r>
            <a:r>
              <a:rPr lang="en-GB" dirty="0">
                <a:latin typeface="Arial" panose="020B0604020202020204" pitchFamily="34" charset="0"/>
                <a:cs typeface="Arial" panose="020B0604020202020204" pitchFamily="34" charset="0"/>
              </a:rPr>
              <a:t>LT is often done with a domino technique </a:t>
            </a:r>
            <a:endParaRPr lang="en-GB" dirty="0"/>
          </a:p>
          <a:p>
            <a:r>
              <a:rPr lang="en-GB" dirty="0"/>
              <a:t>EASL CPG LT. J Hepatol 2016;64:433–85</a:t>
            </a:r>
          </a:p>
        </p:txBody>
      </p:sp>
      <p:sp>
        <p:nvSpPr>
          <p:cNvPr id="4" name="Content Placeholder 3"/>
          <p:cNvSpPr>
            <a:spLocks noGrp="1"/>
          </p:cNvSpPr>
          <p:nvPr>
            <p:ph sz="half" idx="1"/>
          </p:nvPr>
        </p:nvSpPr>
        <p:spPr/>
        <p:txBody>
          <a:bodyPr/>
          <a:lstStyle/>
          <a:p>
            <a:r>
              <a:rPr lang="en-GB" dirty="0"/>
              <a:t>LT is indicated for:</a:t>
            </a:r>
          </a:p>
          <a:p>
            <a:pPr lvl="1"/>
            <a:r>
              <a:rPr lang="en-GB" dirty="0"/>
              <a:t>Genetic diseases with parenchymal liver damage</a:t>
            </a:r>
          </a:p>
          <a:p>
            <a:pPr lvl="1"/>
            <a:r>
              <a:rPr lang="en-GB" dirty="0"/>
              <a:t>Liver-based genetic disorders with prevalent extrahepatic manifestations</a:t>
            </a:r>
          </a:p>
          <a:p>
            <a:endParaRPr lang="en-GB" dirty="0"/>
          </a:p>
        </p:txBody>
      </p:sp>
      <p:pic>
        <p:nvPicPr>
          <p:cNvPr id="7" name="Picture 6">
            <a:hlinkClick r:id="rId3" action="ppaction://hlinksldjump"/>
            <a:extLst>
              <a:ext uri="{FF2B5EF4-FFF2-40B4-BE49-F238E27FC236}">
                <a16:creationId xmlns:a16="http://schemas.microsoft.com/office/drawing/2014/main" id="{0C0BA230-6B6F-4E40-B237-1D278C514B6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8" name="Table 7">
            <a:extLst>
              <a:ext uri="{FF2B5EF4-FFF2-40B4-BE49-F238E27FC236}">
                <a16:creationId xmlns:a16="http://schemas.microsoft.com/office/drawing/2014/main" id="{2CF9BE33-E987-4078-982F-FDB16B7CA92E}"/>
              </a:ext>
            </a:extLst>
          </p:cNvPr>
          <p:cNvGraphicFramePr>
            <a:graphicFrameLocks noGrp="1"/>
          </p:cNvGraphicFramePr>
          <p:nvPr>
            <p:extLst>
              <p:ext uri="{D42A27DB-BD31-4B8C-83A1-F6EECF244321}">
                <p14:modId xmlns:p14="http://schemas.microsoft.com/office/powerpoint/2010/main" val="2327672173"/>
              </p:ext>
            </p:extLst>
          </p:nvPr>
        </p:nvGraphicFramePr>
        <p:xfrm>
          <a:off x="684213" y="2492896"/>
          <a:ext cx="7420620" cy="3462120"/>
        </p:xfrm>
        <a:graphic>
          <a:graphicData uri="http://schemas.openxmlformats.org/drawingml/2006/table">
            <a:tbl>
              <a:tblPr firstRow="1" bandRow="1">
                <a:tableStyleId>{5C22544A-7EE6-4342-B048-85BDC9FD1C3A}</a:tableStyleId>
              </a:tblPr>
              <a:tblGrid>
                <a:gridCol w="6420087">
                  <a:extLst>
                    <a:ext uri="{9D8B030D-6E8A-4147-A177-3AD203B41FA5}">
                      <a16:colId xmlns:a16="http://schemas.microsoft.com/office/drawing/2014/main" val="20001"/>
                    </a:ext>
                  </a:extLst>
                </a:gridCol>
                <a:gridCol w="100053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noProof="0" dirty="0">
                          <a:solidFill>
                            <a:schemeClr val="bg1"/>
                          </a:solidFill>
                          <a:latin typeface="Arial" panose="020B0604020202020204" pitchFamily="34" charset="0"/>
                          <a:cs typeface="Arial" panose="020B0604020202020204" pitchFamily="34" charset="0"/>
                        </a:rPr>
                        <a:t>Recommendations</a:t>
                      </a:r>
                      <a:endParaRPr lang="en-GB" sz="1300" b="1" baseline="30000" noProof="0" dirty="0">
                        <a:solidFill>
                          <a:schemeClr val="bg1"/>
                        </a:solidFill>
                        <a:latin typeface="Arial" panose="020B0604020202020204" pitchFamily="34" charset="0"/>
                        <a:cs typeface="Arial" panose="020B0604020202020204" pitchFamily="34" charset="0"/>
                      </a:endParaRPr>
                    </a:p>
                  </a:txBody>
                  <a:tcPr marT="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Arial" panose="020B0604020202020204" pitchFamily="34" charset="0"/>
                          <a:cs typeface="Arial" panose="020B0604020202020204" pitchFamily="34" charset="0"/>
                        </a:rPr>
                        <a:t>If the genetic defect affects other organs, the indication for LT is less evident and should be discussed in an expert centre</a:t>
                      </a:r>
                      <a:endParaRPr lang="en-GB" sz="1300" b="1" dirty="0">
                        <a:solidFill>
                          <a:schemeClr val="accent1"/>
                        </a:solidFill>
                        <a:latin typeface="Arial" panose="020B0604020202020204" pitchFamily="34" charset="0"/>
                        <a:cs typeface="Arial" panose="020B0604020202020204" pitchFamily="34" charset="0"/>
                      </a:endParaRPr>
                    </a:p>
                  </a:txBody>
                  <a:tcPr marT="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III</a:t>
                      </a:r>
                    </a:p>
                  </a:txBody>
                  <a:tcPr marT="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Arial" panose="020B0604020202020204" pitchFamily="34" charset="0"/>
                          <a:cs typeface="Arial" panose="020B0604020202020204" pitchFamily="34" charset="0"/>
                        </a:rPr>
                        <a:t>LT in patients with </a:t>
                      </a:r>
                      <a:r>
                        <a:rPr lang="en-GB" sz="1300" b="1" dirty="0">
                          <a:solidFill>
                            <a:schemeClr val="tx2"/>
                          </a:solidFill>
                          <a:latin typeface="Arial" panose="020B0604020202020204" pitchFamily="34" charset="0"/>
                          <a:cs typeface="Arial" panose="020B0604020202020204" pitchFamily="34" charset="0"/>
                        </a:rPr>
                        <a:t>Wilson disease </a:t>
                      </a:r>
                      <a:r>
                        <a:rPr lang="en-GB" sz="1300" dirty="0">
                          <a:latin typeface="Arial" panose="020B0604020202020204" pitchFamily="34" charset="0"/>
                          <a:cs typeface="Arial" panose="020B0604020202020204" pitchFamily="34" charset="0"/>
                        </a:rPr>
                        <a:t>should be in cases of ALF or ESLD. LT can improve neurological symptoms but they can also worsen after the procedure. Neurological assessment before the transplant is mandatory</a:t>
                      </a:r>
                      <a:endParaRPr lang="en-GB" sz="1300" b="1" dirty="0">
                        <a:solidFill>
                          <a:schemeClr val="accent1"/>
                        </a:solidFill>
                        <a:latin typeface="Arial" panose="020B0604020202020204" pitchFamily="34" charset="0"/>
                        <a:cs typeface="Arial" panose="020B0604020202020204" pitchFamily="34" charset="0"/>
                      </a:endParaRPr>
                    </a:p>
                  </a:txBody>
                  <a:tcPr marT="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III</a:t>
                      </a:r>
                    </a:p>
                  </a:txBody>
                  <a:tcPr marT="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dirty="0">
                          <a:solidFill>
                            <a:schemeClr val="tx2"/>
                          </a:solidFill>
                          <a:latin typeface="Arial" panose="020B0604020202020204" pitchFamily="34" charset="0"/>
                          <a:cs typeface="Arial" panose="020B0604020202020204" pitchFamily="34" charset="0"/>
                        </a:rPr>
                        <a:t>Hereditary haemochromatosis </a:t>
                      </a:r>
                      <a:r>
                        <a:rPr lang="en-GB" sz="1300" dirty="0">
                          <a:latin typeface="Arial" panose="020B0604020202020204" pitchFamily="34" charset="0"/>
                          <a:cs typeface="Arial" panose="020B0604020202020204" pitchFamily="34" charset="0"/>
                        </a:rPr>
                        <a:t>can be an indication for LT, especially if complicated by HCC. Cardiac evaluation before LT needs to be accurate*</a:t>
                      </a:r>
                    </a:p>
                  </a:txBody>
                  <a:tcPr marT="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III</a:t>
                      </a:r>
                    </a:p>
                  </a:txBody>
                  <a:tcPr marT="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663767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Arial" panose="020B0604020202020204" pitchFamily="34" charset="0"/>
                          <a:cs typeface="Arial" panose="020B0604020202020204" pitchFamily="34" charset="0"/>
                        </a:rPr>
                        <a:t>Timing and approach to LT for </a:t>
                      </a:r>
                      <a:r>
                        <a:rPr lang="en-GB" sz="1300" b="1" dirty="0">
                          <a:solidFill>
                            <a:schemeClr val="tx2"/>
                          </a:solidFill>
                          <a:latin typeface="Arial" panose="020B0604020202020204" pitchFamily="34" charset="0"/>
                          <a:cs typeface="Arial" panose="020B0604020202020204" pitchFamily="34" charset="0"/>
                        </a:rPr>
                        <a:t>primary hyperoxaluria type 1 </a:t>
                      </a:r>
                      <a:r>
                        <a:rPr lang="en-GB" sz="1300" dirty="0">
                          <a:latin typeface="Arial" panose="020B0604020202020204" pitchFamily="34" charset="0"/>
                          <a:cs typeface="Arial" panose="020B0604020202020204" pitchFamily="34" charset="0"/>
                        </a:rPr>
                        <a:t>are still controversial. In kidney transplant disease can recur; combined</a:t>
                      </a:r>
                      <a:r>
                        <a:rPr lang="en-GB" sz="1300" baseline="0" dirty="0">
                          <a:latin typeface="Arial" panose="020B0604020202020204" pitchFamily="34" charset="0"/>
                          <a:cs typeface="Arial" panose="020B0604020202020204" pitchFamily="34" charset="0"/>
                        </a:rPr>
                        <a:t> liver-kidney or LT prior to kidney failure is a possibility</a:t>
                      </a:r>
                      <a:endParaRPr lang="en-GB" sz="1300" dirty="0">
                        <a:latin typeface="Arial" panose="020B0604020202020204" pitchFamily="34" charset="0"/>
                        <a:cs typeface="Arial" panose="020B0604020202020204" pitchFamily="34" charset="0"/>
                      </a:endParaRPr>
                    </a:p>
                  </a:txBody>
                  <a:tcPr marT="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III</a:t>
                      </a:r>
                    </a:p>
                  </a:txBody>
                  <a:tcPr marT="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364903046"/>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latin typeface="Arial" panose="020B0604020202020204" pitchFamily="34" charset="0"/>
                          <a:cs typeface="Arial" panose="020B0604020202020204" pitchFamily="34" charset="0"/>
                        </a:rPr>
                        <a:t>LT</a:t>
                      </a:r>
                      <a:r>
                        <a:rPr lang="en-GB" sz="1400" baseline="30000" dirty="0"/>
                        <a:t>†</a:t>
                      </a:r>
                      <a:r>
                        <a:rPr lang="en-GB" sz="1300" dirty="0">
                          <a:latin typeface="Arial" panose="020B0604020202020204" pitchFamily="34" charset="0"/>
                          <a:cs typeface="Arial" panose="020B0604020202020204" pitchFamily="34" charset="0"/>
                        </a:rPr>
                        <a:t> for a patient with </a:t>
                      </a:r>
                      <a:r>
                        <a:rPr lang="en-GB" sz="1300" b="1" dirty="0">
                          <a:solidFill>
                            <a:schemeClr val="tx2"/>
                          </a:solidFill>
                          <a:latin typeface="Arial" panose="020B0604020202020204" pitchFamily="34" charset="0"/>
                          <a:cs typeface="Arial" panose="020B0604020202020204" pitchFamily="34" charset="0"/>
                        </a:rPr>
                        <a:t>familial amyloid polyneuropathy </a:t>
                      </a:r>
                      <a:r>
                        <a:rPr lang="en-GB" sz="1300" dirty="0">
                          <a:latin typeface="Arial" panose="020B0604020202020204" pitchFamily="34" charset="0"/>
                          <a:cs typeface="Arial" panose="020B0604020202020204" pitchFamily="34" charset="0"/>
                        </a:rPr>
                        <a:t>should be proposed as soon as symptoms appear. LT outcome is good in patients with no advanced disease manifestations. FAP liver recipients can develop polyneuropathy symptoms in a shorter time compared to FAP patients. Symptoms can be reversed with 2</a:t>
                      </a:r>
                      <a:r>
                        <a:rPr lang="en-GB" sz="1300" baseline="30000" dirty="0">
                          <a:latin typeface="Arial" panose="020B0604020202020204" pitchFamily="34" charset="0"/>
                          <a:cs typeface="Arial" panose="020B0604020202020204" pitchFamily="34" charset="0"/>
                        </a:rPr>
                        <a:t>nd</a:t>
                      </a:r>
                      <a:r>
                        <a:rPr lang="en-GB" sz="1300" baseline="0" dirty="0">
                          <a:latin typeface="Arial" panose="020B0604020202020204" pitchFamily="34" charset="0"/>
                          <a:cs typeface="Arial" panose="020B0604020202020204" pitchFamily="34" charset="0"/>
                        </a:rPr>
                        <a:t> LT</a:t>
                      </a:r>
                      <a:endParaRPr lang="en-GB" sz="1300" dirty="0">
                        <a:latin typeface="Arial" panose="020B0604020202020204" pitchFamily="34" charset="0"/>
                        <a:cs typeface="Arial" panose="020B0604020202020204" pitchFamily="34" charset="0"/>
                      </a:endParaRPr>
                    </a:p>
                  </a:txBody>
                  <a:tcPr marT="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Arial" panose="020B0604020202020204" pitchFamily="34" charset="0"/>
                          <a:cs typeface="Arial" panose="020B0604020202020204" pitchFamily="34" charset="0"/>
                        </a:rPr>
                        <a:t>III</a:t>
                      </a:r>
                    </a:p>
                  </a:txBody>
                  <a:tcPr marT="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742D87C0-6348-403F-92C6-0AA9E42CAAE1}"/>
              </a:ext>
            </a:extLst>
          </p:cNvPr>
          <p:cNvGrpSpPr/>
          <p:nvPr/>
        </p:nvGrpSpPr>
        <p:grpSpPr>
          <a:xfrm>
            <a:off x="6015980" y="2486007"/>
            <a:ext cx="2111205" cy="276999"/>
            <a:chOff x="5845171" y="3212976"/>
            <a:chExt cx="2111205" cy="276999"/>
          </a:xfrm>
        </p:grpSpPr>
        <p:sp>
          <p:nvSpPr>
            <p:cNvPr id="11" name="Rectangle 10">
              <a:extLst>
                <a:ext uri="{FF2B5EF4-FFF2-40B4-BE49-F238E27FC236}">
                  <a16:creationId xmlns:a16="http://schemas.microsoft.com/office/drawing/2014/main" id="{F06D26B1-11AB-4CF1-BE3F-C604BBA0A41D}"/>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39032C3E-CE8F-4249-90F9-770715430429}"/>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548787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LT in hepatic malignancies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*Solitary HCC with diameter &lt;5 cm or up to 3 nodules with diameter &lt;3 cm</a:t>
            </a:r>
          </a:p>
          <a:p>
            <a:r>
              <a:rPr lang="en-GB" dirty="0"/>
              <a:t>EASL CPG LT. J Hepatol 2016;64:433–85</a:t>
            </a:r>
          </a:p>
        </p:txBody>
      </p:sp>
      <p:sp>
        <p:nvSpPr>
          <p:cNvPr id="3" name="Content Placeholder 2"/>
          <p:cNvSpPr>
            <a:spLocks noGrp="1"/>
          </p:cNvSpPr>
          <p:nvPr>
            <p:ph sz="half" idx="1"/>
          </p:nvPr>
        </p:nvSpPr>
        <p:spPr/>
        <p:txBody>
          <a:bodyPr/>
          <a:lstStyle/>
          <a:p>
            <a:r>
              <a:rPr lang="en-GB" dirty="0"/>
              <a:t>Indications for LT in hepatic malignancies</a:t>
            </a:r>
          </a:p>
        </p:txBody>
      </p:sp>
      <p:pic>
        <p:nvPicPr>
          <p:cNvPr id="7" name="Picture 6">
            <a:hlinkClick r:id="rId3" action="ppaction://hlinksldjump"/>
            <a:extLst>
              <a:ext uri="{FF2B5EF4-FFF2-40B4-BE49-F238E27FC236}">
                <a16:creationId xmlns:a16="http://schemas.microsoft.com/office/drawing/2014/main" id="{6695D2FE-1DB4-488B-8A8B-DDE5F53AE30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8" name="Table 7">
            <a:extLst>
              <a:ext uri="{FF2B5EF4-FFF2-40B4-BE49-F238E27FC236}">
                <a16:creationId xmlns:a16="http://schemas.microsoft.com/office/drawing/2014/main" id="{5E1AEB1F-6642-4872-BC94-F783670C0119}"/>
              </a:ext>
            </a:extLst>
          </p:cNvPr>
          <p:cNvGraphicFramePr>
            <a:graphicFrameLocks noGrp="1"/>
          </p:cNvGraphicFramePr>
          <p:nvPr>
            <p:extLst>
              <p:ext uri="{D42A27DB-BD31-4B8C-83A1-F6EECF244321}">
                <p14:modId xmlns:p14="http://schemas.microsoft.com/office/powerpoint/2010/main" val="2042908255"/>
              </p:ext>
            </p:extLst>
          </p:nvPr>
        </p:nvGraphicFramePr>
        <p:xfrm>
          <a:off x="646545" y="1844824"/>
          <a:ext cx="7454468" cy="3937440"/>
        </p:xfrm>
        <a:graphic>
          <a:graphicData uri="http://schemas.openxmlformats.org/drawingml/2006/table">
            <a:tbl>
              <a:tblPr firstRow="1" bandRow="1">
                <a:tableStyleId>{5C22544A-7EE6-4342-B048-85BDC9FD1C3A}</a:tableStyleId>
              </a:tblPr>
              <a:tblGrid>
                <a:gridCol w="6449371">
                  <a:extLst>
                    <a:ext uri="{9D8B030D-6E8A-4147-A177-3AD203B41FA5}">
                      <a16:colId xmlns:a16="http://schemas.microsoft.com/office/drawing/2014/main" val="20001"/>
                    </a:ext>
                  </a:extLst>
                </a:gridCol>
                <a:gridCol w="1005097">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noProof="0" dirty="0">
                          <a:solidFill>
                            <a:schemeClr val="bg1"/>
                          </a:solidFill>
                          <a:latin typeface="Arial" panose="020B0604020202020204" pitchFamily="34" charset="0"/>
                          <a:cs typeface="Arial" panose="020B0604020202020204" pitchFamily="34" charset="0"/>
                        </a:rPr>
                        <a:t>Recommendations</a:t>
                      </a:r>
                      <a:endParaRPr lang="en-GB" sz="1300" b="1" baseline="30000" noProof="0" dirty="0">
                        <a:solidFill>
                          <a:schemeClr val="bg1"/>
                        </a:solidFill>
                        <a:latin typeface="Arial" panose="020B0604020202020204" pitchFamily="34" charset="0"/>
                        <a:cs typeface="Arial" panose="020B0604020202020204" pitchFamily="34" charset="0"/>
                      </a:endParaRPr>
                    </a:p>
                  </a:txBody>
                  <a:tcPr marT="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LT for </a:t>
                      </a:r>
                      <a:r>
                        <a:rPr lang="en-GB" sz="1400" b="1" dirty="0">
                          <a:solidFill>
                            <a:schemeClr val="tx2"/>
                          </a:solidFill>
                          <a:latin typeface="Arial" panose="020B0604020202020204" pitchFamily="34" charset="0"/>
                          <a:cs typeface="Arial" panose="020B0604020202020204" pitchFamily="34" charset="0"/>
                        </a:rPr>
                        <a:t>HCC patients meeting Milan criteria* </a:t>
                      </a:r>
                      <a:r>
                        <a:rPr lang="en-GB" sz="1400" dirty="0">
                          <a:latin typeface="Arial" panose="020B0604020202020204" pitchFamily="34" charset="0"/>
                          <a:cs typeface="Arial" panose="020B0604020202020204" pitchFamily="34" charset="0"/>
                        </a:rPr>
                        <a:t>has an excellent outcome. An expansion of these criteria is acceptable if the recurrence-free survival is</a:t>
                      </a:r>
                    </a:p>
                    <a:p>
                      <a:pPr algn="l"/>
                      <a:r>
                        <a:rPr lang="en-GB" sz="1400" dirty="0">
                          <a:latin typeface="Arial" panose="020B0604020202020204" pitchFamily="34" charset="0"/>
                          <a:cs typeface="Arial" panose="020B0604020202020204" pitchFamily="34" charset="0"/>
                        </a:rPr>
                        <a:t>comparable. </a:t>
                      </a:r>
                      <a:r>
                        <a:rPr lang="en-GB" sz="1400" b="1" dirty="0">
                          <a:solidFill>
                            <a:schemeClr val="accent1"/>
                          </a:solidFill>
                          <a:latin typeface="Arial" panose="020B0604020202020204" pitchFamily="34" charset="0"/>
                          <a:cs typeface="Arial" panose="020B0604020202020204" pitchFamily="34" charset="0"/>
                        </a:rPr>
                        <a:t>All new models should be compared to the Milan model</a:t>
                      </a: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LT is usually not recommended for </a:t>
                      </a:r>
                      <a:r>
                        <a:rPr lang="en-GB" sz="1400" b="1" dirty="0">
                          <a:solidFill>
                            <a:schemeClr val="tx2"/>
                          </a:solidFill>
                          <a:latin typeface="Arial" panose="020B0604020202020204" pitchFamily="34" charset="0"/>
                          <a:cs typeface="Arial" panose="020B0604020202020204" pitchFamily="34" charset="0"/>
                        </a:rPr>
                        <a:t>cholangiocarcinoma</a:t>
                      </a:r>
                      <a:r>
                        <a:rPr lang="en-GB" sz="1400" dirty="0">
                          <a:latin typeface="Arial" panose="020B0604020202020204" pitchFamily="34" charset="0"/>
                          <a:cs typeface="Arial" panose="020B0604020202020204" pitchFamily="34" charset="0"/>
                        </a:rPr>
                        <a:t> or </a:t>
                      </a:r>
                      <a:r>
                        <a:rPr lang="en-GB" sz="1400" b="1" dirty="0">
                          <a:solidFill>
                            <a:schemeClr val="tx2"/>
                          </a:solidFill>
                          <a:latin typeface="Arial" panose="020B0604020202020204" pitchFamily="34" charset="0"/>
                          <a:cs typeface="Arial" panose="020B0604020202020204" pitchFamily="34" charset="0"/>
                        </a:rPr>
                        <a:t>mixed hepatocellular/cholangiocarcinoma</a:t>
                      </a:r>
                      <a:r>
                        <a:rPr lang="en-GB" sz="1400" dirty="0">
                          <a:latin typeface="Arial" panose="020B0604020202020204" pitchFamily="34" charset="0"/>
                          <a:cs typeface="Arial" panose="020B0604020202020204" pitchFamily="34" charset="0"/>
                        </a:rPr>
                        <a:t> due to poor results.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LT for </a:t>
                      </a:r>
                      <a:r>
                        <a:rPr lang="en-GB" sz="1400" b="1" dirty="0">
                          <a:solidFill>
                            <a:schemeClr val="accent1"/>
                          </a:solidFill>
                          <a:latin typeface="Arial" panose="020B0604020202020204" pitchFamily="34" charset="0"/>
                          <a:cs typeface="Arial" panose="020B0604020202020204" pitchFamily="34" charset="0"/>
                        </a:rPr>
                        <a:t>perihilar cholangiocarcinoma </a:t>
                      </a:r>
                      <a:r>
                        <a:rPr lang="en-GB" sz="1400" dirty="0">
                          <a:latin typeface="Arial" panose="020B0604020202020204" pitchFamily="34" charset="0"/>
                          <a:cs typeface="Arial" panose="020B0604020202020204" pitchFamily="34" charset="0"/>
                        </a:rPr>
                        <a:t>could be offered in centres with clinical research protocols employing adjuvant or neoadjuvant therapy</a:t>
                      </a:r>
                      <a:endParaRPr lang="en-GB" sz="1400" b="1" dirty="0">
                        <a:solidFill>
                          <a:schemeClr val="accent1"/>
                        </a:solidFill>
                        <a:latin typeface="Arial" panose="020B0604020202020204" pitchFamily="34" charset="0"/>
                        <a:cs typeface="Arial" panose="020B0604020202020204" pitchFamily="34" charset="0"/>
                      </a:endParaRPr>
                    </a:p>
                  </a:txBody>
                  <a:tcPr>
                    <a:lnL w="38100" cap="flat" cmpd="sng" algn="ctr">
                      <a:solidFill>
                        <a:srgbClr val="FF0000"/>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LT can be offered to patients with </a:t>
                      </a:r>
                      <a:r>
                        <a:rPr lang="en-GB" sz="1400" b="1" dirty="0">
                          <a:solidFill>
                            <a:schemeClr val="tx2"/>
                          </a:solidFill>
                          <a:latin typeface="Arial" panose="020B0604020202020204" pitchFamily="34" charset="0"/>
                          <a:cs typeface="Arial" panose="020B0604020202020204" pitchFamily="34" charset="0"/>
                        </a:rPr>
                        <a:t>fibrolamellar carcinoma </a:t>
                      </a:r>
                      <a:r>
                        <a:rPr lang="en-GB" sz="1400" dirty="0">
                          <a:latin typeface="Arial" panose="020B0604020202020204" pitchFamily="34" charset="0"/>
                          <a:cs typeface="Arial" panose="020B0604020202020204" pitchFamily="34" charset="0"/>
                        </a:rPr>
                        <a:t>and </a:t>
                      </a:r>
                      <a:r>
                        <a:rPr lang="en-GB" sz="1400" b="1" dirty="0">
                          <a:solidFill>
                            <a:schemeClr val="tx2"/>
                          </a:solidFill>
                          <a:latin typeface="Arial" panose="020B0604020202020204" pitchFamily="34" charset="0"/>
                          <a:cs typeface="Arial" panose="020B0604020202020204" pitchFamily="34" charset="0"/>
                        </a:rPr>
                        <a:t>epithelioid haemangioendothelioma</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rgbClr val="FF0000"/>
                      </a:solidFill>
                      <a:prstDash val="solid"/>
                      <a:round/>
                      <a:headEnd type="none" w="med" len="med"/>
                      <a:tailEnd type="none" w="med" len="med"/>
                    </a:lnT>
                    <a:solidFill>
                      <a:srgbClr val="7DCBEC"/>
                    </a:solidFill>
                  </a:tcPr>
                </a:tc>
                <a:extLst>
                  <a:ext uri="{0D108BD9-81ED-4DB2-BD59-A6C34878D82A}">
                    <a16:rowId xmlns:a16="http://schemas.microsoft.com/office/drawing/2014/main" val="2663767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2"/>
                          </a:solidFill>
                          <a:latin typeface="Arial" panose="020B0604020202020204" pitchFamily="34" charset="0"/>
                          <a:cs typeface="Arial" panose="020B0604020202020204" pitchFamily="34" charset="0"/>
                        </a:rPr>
                        <a:t>Liver metastasis from non-liver tumours</a:t>
                      </a:r>
                      <a:r>
                        <a:rPr lang="en-GB" sz="1400" b="0" dirty="0">
                          <a:solidFill>
                            <a:schemeClr val="tx1"/>
                          </a:solidFill>
                          <a:latin typeface="Arial" panose="020B0604020202020204" pitchFamily="34" charset="0"/>
                          <a:cs typeface="Arial" panose="020B0604020202020204" pitchFamily="34" charset="0"/>
                        </a:rPr>
                        <a:t>, such as neuroendocrine, might be considered for LT in very selected patients and only in trained liver transplant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centres with experience in such indication for LT</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364903046"/>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2"/>
                          </a:solidFill>
                          <a:latin typeface="Arial" panose="020B0604020202020204" pitchFamily="34" charset="0"/>
                          <a:cs typeface="Arial" panose="020B0604020202020204" pitchFamily="34" charset="0"/>
                        </a:rPr>
                        <a:t>Liver metastasis from colorectal cancer </a:t>
                      </a:r>
                      <a:r>
                        <a:rPr lang="en-GB" sz="1400" dirty="0">
                          <a:latin typeface="Arial" panose="020B0604020202020204" pitchFamily="34" charset="0"/>
                          <a:cs typeface="Arial" panose="020B0604020202020204" pitchFamily="34" charset="0"/>
                        </a:rPr>
                        <a:t>is usually a contraindication for LT and might be proposed in very selected patients within research trials, and only in trained liver transplant centres with experience in such indication to LT</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55545BF0-A4CA-4E22-8D7E-9394515B3F59}"/>
              </a:ext>
            </a:extLst>
          </p:cNvPr>
          <p:cNvGrpSpPr/>
          <p:nvPr/>
        </p:nvGrpSpPr>
        <p:grpSpPr>
          <a:xfrm>
            <a:off x="6017395" y="1834885"/>
            <a:ext cx="2111205" cy="276999"/>
            <a:chOff x="5845171" y="3212976"/>
            <a:chExt cx="2111205" cy="276999"/>
          </a:xfrm>
        </p:grpSpPr>
        <p:sp>
          <p:nvSpPr>
            <p:cNvPr id="11" name="Rectangle 10">
              <a:extLst>
                <a:ext uri="{FF2B5EF4-FFF2-40B4-BE49-F238E27FC236}">
                  <a16:creationId xmlns:a16="http://schemas.microsoft.com/office/drawing/2014/main" id="{BDF743A1-A1BC-4227-8F00-23368AC44174}"/>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FFA42E6A-52D7-4EBE-A5ED-F586736D930E}"/>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310611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Infection screening</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*History + PPD-Mantoux + IFN</a:t>
            </a:r>
            <a:r>
              <a:rPr lang="el-GR" dirty="0"/>
              <a:t>γ</a:t>
            </a:r>
            <a:r>
              <a:rPr lang="en-GB" dirty="0"/>
              <a:t> release assays</a:t>
            </a:r>
          </a:p>
          <a:p>
            <a:r>
              <a:rPr lang="en-GB" dirty="0"/>
              <a:t>Fagiuoli S, et al. J Hepatol 2014;60:1075–89;</a:t>
            </a:r>
            <a:br>
              <a:rPr lang="en-GB" dirty="0"/>
            </a:br>
            <a:r>
              <a:rPr lang="en-GB" dirty="0"/>
              <a:t>EASL CPG LT. J Hepatol 2016;64:433–85</a:t>
            </a:r>
          </a:p>
        </p:txBody>
      </p:sp>
      <p:pic>
        <p:nvPicPr>
          <p:cNvPr id="5" name="Picture 4">
            <a:hlinkClick r:id="rId3" action="ppaction://hlinksldjump"/>
            <a:extLst>
              <a:ext uri="{FF2B5EF4-FFF2-40B4-BE49-F238E27FC236}">
                <a16:creationId xmlns:a16="http://schemas.microsoft.com/office/drawing/2014/main" id="{71D1950B-22F8-4098-BFC7-5595E09F19F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3196C32B-5900-4EC7-831B-41DB27D3C2A9}"/>
              </a:ext>
            </a:extLst>
          </p:cNvPr>
          <p:cNvGraphicFramePr>
            <a:graphicFrameLocks noGrp="1"/>
          </p:cNvGraphicFramePr>
          <p:nvPr>
            <p:extLst>
              <p:ext uri="{D42A27DB-BD31-4B8C-83A1-F6EECF244321}">
                <p14:modId xmlns:p14="http://schemas.microsoft.com/office/powerpoint/2010/main" val="1787428191"/>
              </p:ext>
            </p:extLst>
          </p:nvPr>
        </p:nvGraphicFramePr>
        <p:xfrm>
          <a:off x="684213" y="1196752"/>
          <a:ext cx="7416800" cy="4768560"/>
        </p:xfrm>
        <a:graphic>
          <a:graphicData uri="http://schemas.openxmlformats.org/drawingml/2006/table">
            <a:tbl>
              <a:tblPr firstRow="1" bandRow="1">
                <a:tableStyleId>{69012ECD-51FC-41F1-AA8D-1B2483CD663E}</a:tableStyleId>
              </a:tblPr>
              <a:tblGrid>
                <a:gridCol w="791443">
                  <a:extLst>
                    <a:ext uri="{9D8B030D-6E8A-4147-A177-3AD203B41FA5}">
                      <a16:colId xmlns:a16="http://schemas.microsoft.com/office/drawing/2014/main" val="3334094078"/>
                    </a:ext>
                  </a:extLst>
                </a:gridCol>
                <a:gridCol w="1753029">
                  <a:extLst>
                    <a:ext uri="{9D8B030D-6E8A-4147-A177-3AD203B41FA5}">
                      <a16:colId xmlns:a16="http://schemas.microsoft.com/office/drawing/2014/main" val="676838393"/>
                    </a:ext>
                  </a:extLst>
                </a:gridCol>
                <a:gridCol w="4872328">
                  <a:extLst>
                    <a:ext uri="{9D8B030D-6E8A-4147-A177-3AD203B41FA5}">
                      <a16:colId xmlns:a16="http://schemas.microsoft.com/office/drawing/2014/main" val="374873558"/>
                    </a:ext>
                  </a:extLst>
                </a:gridCol>
              </a:tblGrid>
              <a:tr h="116346">
                <a:tc>
                  <a:txBody>
                    <a:bodyPr/>
                    <a:lstStyle/>
                    <a:p>
                      <a:r>
                        <a:rPr lang="en-GB" sz="1400" dirty="0"/>
                        <a:t>Level</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400" dirty="0"/>
                        <a:t>Performed in</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400" dirty="0"/>
                        <a:t>Screening tests</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899493554"/>
                  </a:ext>
                </a:extLst>
              </a:tr>
              <a:tr h="203336">
                <a:tc>
                  <a:txBody>
                    <a:bodyPr/>
                    <a:lstStyle/>
                    <a:p>
                      <a:r>
                        <a:rPr lang="en-GB" sz="1400" dirty="0"/>
                        <a:t>Level 1</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All LT candidates</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400" dirty="0"/>
                        <a:t>HIV 1 and 2, HBV, HCV, HAV </a:t>
                      </a:r>
                    </a:p>
                    <a:p>
                      <a:pPr marL="285750" indent="-285750">
                        <a:buFont typeface="Arial" panose="020B0604020202020204" pitchFamily="34" charset="0"/>
                        <a:buChar char="•"/>
                      </a:pPr>
                      <a:r>
                        <a:rPr lang="en-GB" sz="1400" dirty="0"/>
                        <a:t>Chest X-ray</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818409378"/>
                  </a:ext>
                </a:extLst>
              </a:tr>
              <a:tr h="812267">
                <a:tc>
                  <a:txBody>
                    <a:bodyPr/>
                    <a:lstStyle/>
                    <a:p>
                      <a:r>
                        <a:rPr lang="en-GB" sz="1400" dirty="0"/>
                        <a:t>Level 2</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Patients eligible for LT at the time of listing</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i="1" dirty="0"/>
                        <a:t>Mycobacterium tuberculosis* </a:t>
                      </a:r>
                      <a:r>
                        <a:rPr lang="en-GB" sz="1400" dirty="0"/>
                        <a:t>CMV, EBV, HHV-8, VZV, HSV-1, HSV-2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Urine culture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Parasitological exam and stool culture (</a:t>
                      </a:r>
                      <a:r>
                        <a:rPr lang="en-GB" sz="1400" b="0" i="1" dirty="0"/>
                        <a:t>Strongyloides stercoralis</a:t>
                      </a:r>
                      <a:r>
                        <a:rPr lang="en-GB" sz="1400" dirty="0"/>
                        <a:t> serology; </a:t>
                      </a:r>
                      <a:r>
                        <a:rPr lang="en-GB" sz="1400" i="1" dirty="0"/>
                        <a:t>Toxoplasma gondii </a:t>
                      </a:r>
                      <a:r>
                        <a:rPr lang="en-GB" sz="1400" dirty="0"/>
                        <a:t>IgG; </a:t>
                      </a:r>
                      <a:r>
                        <a:rPr lang="en-GB" sz="1400" i="1" dirty="0"/>
                        <a:t>Treponema pallidum </a:t>
                      </a:r>
                      <a:r>
                        <a:rPr lang="en-GB" sz="1400" dirty="0"/>
                        <a:t>serology)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Immunoenzymatic assay with VDRL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i="1" dirty="0"/>
                        <a:t>Staphylococcus aureus</a:t>
                      </a:r>
                      <a:r>
                        <a:rPr lang="en-GB" sz="1400" dirty="0"/>
                        <a:t> nasal/axillary swab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Dentist review</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37515065"/>
                  </a:ext>
                </a:extLst>
              </a:tr>
              <a:tr h="812267">
                <a:tc>
                  <a:txBody>
                    <a:bodyPr/>
                    <a:lstStyle/>
                    <a:p>
                      <a:r>
                        <a:rPr lang="en-GB" sz="1400" dirty="0"/>
                        <a:t>Level 3</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Patients with risk factors or who are from a geographical area with specific endemic infections</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indent="0">
                        <a:buFont typeface="Arial" panose="020B0604020202020204" pitchFamily="34" charset="0"/>
                        <a:buNone/>
                      </a:pPr>
                      <a:r>
                        <a:rPr lang="en-GB" sz="1400" dirty="0"/>
                        <a:t>Subset of patients according to the clinical history, comorbidities and endemic diseases/local epidemiology: </a:t>
                      </a:r>
                    </a:p>
                    <a:p>
                      <a:pPr marL="285750" indent="-285750">
                        <a:buFont typeface="Arial" panose="020B0604020202020204" pitchFamily="34" charset="0"/>
                        <a:buChar char="•"/>
                      </a:pPr>
                      <a:r>
                        <a:rPr lang="en-GB" sz="1400" dirty="0"/>
                        <a:t>VRE and MDR Gram (-)</a:t>
                      </a:r>
                    </a:p>
                    <a:p>
                      <a:pPr marL="285750" indent="-285750">
                        <a:buFont typeface="Arial" panose="020B0604020202020204" pitchFamily="34" charset="0"/>
                        <a:buChar char="•"/>
                      </a:pPr>
                      <a:r>
                        <a:rPr lang="en-GB" sz="1400" dirty="0"/>
                        <a:t>Serology for </a:t>
                      </a:r>
                      <a:r>
                        <a:rPr lang="en-GB" sz="1400" i="1" dirty="0"/>
                        <a:t>Histoplasma, Coccidiomycosis, Trypanosoma, Schistosoma, Leishmania</a:t>
                      </a:r>
                    </a:p>
                    <a:p>
                      <a:pPr marL="285750" indent="-285750">
                        <a:buFont typeface="Arial" panose="020B0604020202020204" pitchFamily="34" charset="0"/>
                        <a:buChar char="•"/>
                      </a:pPr>
                      <a:r>
                        <a:rPr lang="en-GB" sz="1400" dirty="0"/>
                        <a:t>Malaria blood test</a:t>
                      </a:r>
                    </a:p>
                    <a:p>
                      <a:pPr marL="285750" indent="-285750">
                        <a:buFont typeface="Arial" panose="020B0604020202020204" pitchFamily="34" charset="0"/>
                        <a:buChar char="•"/>
                      </a:pPr>
                      <a:r>
                        <a:rPr lang="en-GB" sz="1400" dirty="0"/>
                        <a:t>HTLV 1–2 IgG</a:t>
                      </a:r>
                    </a:p>
                    <a:p>
                      <a:pPr marL="285750" indent="-285750">
                        <a:buFont typeface="Arial" panose="020B0604020202020204" pitchFamily="34" charset="0"/>
                        <a:buChar char="•"/>
                      </a:pPr>
                      <a:r>
                        <a:rPr lang="en-GB" sz="1400" dirty="0"/>
                        <a:t>Aspergillosis</a:t>
                      </a:r>
                    </a:p>
                    <a:p>
                      <a:pPr marL="285750" indent="-285750">
                        <a:buFont typeface="Arial" panose="020B0604020202020204" pitchFamily="34" charset="0"/>
                        <a:buChar char="•"/>
                      </a:pPr>
                      <a:r>
                        <a:rPr lang="en-GB" sz="1400" dirty="0"/>
                        <a:t>WNV</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448312328"/>
                  </a:ext>
                </a:extLst>
              </a:tr>
            </a:tbl>
          </a:graphicData>
        </a:graphic>
      </p:graphicFrame>
    </p:spTree>
    <p:extLst>
      <p:ext uri="{BB962C8B-B14F-4D97-AF65-F5344CB8AC3E}">
        <p14:creationId xmlns:p14="http://schemas.microsoft.com/office/powerpoint/2010/main" val="1003611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Cardiovascular function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normAutofit/>
          </a:bodyPr>
          <a:lstStyle/>
          <a:p>
            <a:r>
              <a:rPr lang="en-GB" dirty="0"/>
              <a:t>Cardiac abnormalities have been noted in patients with cirrhosis</a:t>
            </a:r>
          </a:p>
          <a:p>
            <a:pPr lvl="1"/>
            <a:r>
              <a:rPr lang="en-GB" dirty="0"/>
              <a:t>Increased cardiac output</a:t>
            </a:r>
          </a:p>
          <a:p>
            <a:pPr lvl="1"/>
            <a:r>
              <a:rPr lang="en-GB" dirty="0"/>
              <a:t>Cirrhotic cardiomyopathy</a:t>
            </a:r>
          </a:p>
          <a:p>
            <a:pPr lvl="2"/>
            <a:r>
              <a:rPr lang="en-GB" dirty="0"/>
              <a:t>Latent cardiac dysfunction, including reduced cardiac contractility with systolic and diastolic dysfunction, and electrophysiological abnormalities</a:t>
            </a:r>
          </a:p>
          <a:p>
            <a:r>
              <a:rPr lang="en-GB" dirty="0"/>
              <a:t>Underlying heart disease should be ruled out in all patients</a:t>
            </a:r>
          </a:p>
        </p:txBody>
      </p:sp>
      <p:pic>
        <p:nvPicPr>
          <p:cNvPr id="6" name="Picture 5">
            <a:hlinkClick r:id="rId3" action="ppaction://hlinksldjump"/>
            <a:extLst>
              <a:ext uri="{FF2B5EF4-FFF2-40B4-BE49-F238E27FC236}">
                <a16:creationId xmlns:a16="http://schemas.microsoft.com/office/drawing/2014/main" id="{5FEF4A2F-4F03-4E5B-A62C-6A93B17B08A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4AB26B66-D731-4C93-9102-572174007E56}"/>
              </a:ext>
            </a:extLst>
          </p:cNvPr>
          <p:cNvGraphicFramePr>
            <a:graphicFrameLocks noGrp="1"/>
          </p:cNvGraphicFramePr>
          <p:nvPr>
            <p:extLst>
              <p:ext uri="{D42A27DB-BD31-4B8C-83A1-F6EECF244321}">
                <p14:modId xmlns:p14="http://schemas.microsoft.com/office/powerpoint/2010/main" val="3079307872"/>
              </p:ext>
            </p:extLst>
          </p:nvPr>
        </p:nvGraphicFramePr>
        <p:xfrm>
          <a:off x="677114" y="3439743"/>
          <a:ext cx="7423899" cy="1767840"/>
        </p:xfrm>
        <a:graphic>
          <a:graphicData uri="http://schemas.openxmlformats.org/drawingml/2006/table">
            <a:tbl>
              <a:tblPr firstRow="1" bandRow="1">
                <a:tableStyleId>{5C22544A-7EE6-4342-B048-85BDC9FD1C3A}</a:tableStyleId>
              </a:tblPr>
              <a:tblGrid>
                <a:gridCol w="6422924">
                  <a:extLst>
                    <a:ext uri="{9D8B030D-6E8A-4147-A177-3AD203B41FA5}">
                      <a16:colId xmlns:a16="http://schemas.microsoft.com/office/drawing/2014/main" val="20001"/>
                    </a:ext>
                  </a:extLst>
                </a:gridCol>
                <a:gridCol w="1000975">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Electrocardiogram and transthoracic echocardiography should be performed in all liver transplant candidates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In patients with multiple cardiovascular risk factors, and in patients older than 50 years, a cardiopulmonary exercise test should be done. If the target heart rate is not achieved during a standard exercise test a pharmacological stress test is the test of choice</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8EF8EF9E-CBF8-4D5D-99BE-0AF4859EC981}"/>
              </a:ext>
            </a:extLst>
          </p:cNvPr>
          <p:cNvGrpSpPr/>
          <p:nvPr/>
        </p:nvGrpSpPr>
        <p:grpSpPr>
          <a:xfrm>
            <a:off x="6012160" y="3432854"/>
            <a:ext cx="2111205" cy="276999"/>
            <a:chOff x="5845171" y="3212976"/>
            <a:chExt cx="2111205" cy="276999"/>
          </a:xfrm>
        </p:grpSpPr>
        <p:sp>
          <p:nvSpPr>
            <p:cNvPr id="10" name="Rectangle 9">
              <a:extLst>
                <a:ext uri="{FF2B5EF4-FFF2-40B4-BE49-F238E27FC236}">
                  <a16:creationId xmlns:a16="http://schemas.microsoft.com/office/drawing/2014/main" id="{43B445F4-5C59-4FDD-971C-EC2D22E13508}"/>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41C45F4C-28CD-45A2-813D-0CE96055C70B}"/>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4130926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Respiratory function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normAutofit/>
          </a:bodyPr>
          <a:lstStyle/>
          <a:p>
            <a:r>
              <a:rPr lang="en-GB" dirty="0"/>
              <a:t>Lung function tests and a chest X-ray are recommended in all candidates for LT</a:t>
            </a:r>
            <a:r>
              <a:rPr lang="en-GB" dirty="0">
                <a:latin typeface="Arial" panose="020B0604020202020204" pitchFamily="34" charset="0"/>
                <a:cs typeface="Arial" panose="020B0604020202020204" pitchFamily="34" charset="0"/>
              </a:rPr>
              <a:t> </a:t>
            </a:r>
          </a:p>
          <a:p>
            <a:pPr lvl="1"/>
            <a:r>
              <a:rPr lang="en-GB" dirty="0"/>
              <a:t>HPS is found in 10–17% of patients with cirrhosis</a:t>
            </a:r>
          </a:p>
          <a:p>
            <a:pPr lvl="2"/>
            <a:r>
              <a:rPr lang="en-GB" dirty="0"/>
              <a:t>LT is the only curative treatment</a:t>
            </a:r>
          </a:p>
          <a:p>
            <a:r>
              <a:rPr lang="en-GB" dirty="0"/>
              <a:t>PPHTN occurs in 2–8% of patients with cirrhosis</a:t>
            </a:r>
          </a:p>
          <a:p>
            <a:pPr lvl="1"/>
            <a:r>
              <a:rPr lang="en-GB" dirty="0"/>
              <a:t>Pre-LT management requires early diagnosis and therapy</a:t>
            </a:r>
            <a:br>
              <a:rPr lang="en-GB" dirty="0"/>
            </a:br>
            <a:r>
              <a:rPr lang="en-GB" dirty="0"/>
              <a:t>with pulmonary vasodilators</a:t>
            </a:r>
          </a:p>
          <a:p>
            <a:endParaRPr lang="en-GB" dirty="0"/>
          </a:p>
        </p:txBody>
      </p:sp>
      <p:pic>
        <p:nvPicPr>
          <p:cNvPr id="6" name="Picture 5">
            <a:hlinkClick r:id="rId3" action="ppaction://hlinksldjump"/>
            <a:extLst>
              <a:ext uri="{FF2B5EF4-FFF2-40B4-BE49-F238E27FC236}">
                <a16:creationId xmlns:a16="http://schemas.microsoft.com/office/drawing/2014/main" id="{AD17F96D-87FF-4996-9558-FDC86ED984D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59B46332-246D-4BE0-BD95-60A26C418D33}"/>
              </a:ext>
            </a:extLst>
          </p:cNvPr>
          <p:cNvGraphicFramePr>
            <a:graphicFrameLocks noGrp="1"/>
          </p:cNvGraphicFramePr>
          <p:nvPr>
            <p:extLst>
              <p:ext uri="{D42A27DB-BD31-4B8C-83A1-F6EECF244321}">
                <p14:modId xmlns:p14="http://schemas.microsoft.com/office/powerpoint/2010/main" val="84624120"/>
              </p:ext>
            </p:extLst>
          </p:nvPr>
        </p:nvGraphicFramePr>
        <p:xfrm>
          <a:off x="697803" y="3861048"/>
          <a:ext cx="7403210" cy="1645920"/>
        </p:xfrm>
        <a:graphic>
          <a:graphicData uri="http://schemas.openxmlformats.org/drawingml/2006/table">
            <a:tbl>
              <a:tblPr firstRow="1" bandRow="1">
                <a:tableStyleId>{5C22544A-7EE6-4342-B048-85BDC9FD1C3A}</a:tableStyleId>
              </a:tblPr>
              <a:tblGrid>
                <a:gridCol w="6405024">
                  <a:extLst>
                    <a:ext uri="{9D8B030D-6E8A-4147-A177-3AD203B41FA5}">
                      <a16:colId xmlns:a16="http://schemas.microsoft.com/office/drawing/2014/main" val="20001"/>
                    </a:ext>
                  </a:extLst>
                </a:gridCol>
                <a:gridCol w="998186">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Respiratory function needs to be assessed; in particular the presence and stage of HPS and PPHTN should be evaluated</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HPS is an indication for </a:t>
                      </a:r>
                      <a:r>
                        <a:rPr lang="en-GB" sz="1400" dirty="0"/>
                        <a:t>l</a:t>
                      </a:r>
                      <a:r>
                        <a:rPr lang="en-GB" sz="1400" dirty="0">
                          <a:latin typeface="Arial" panose="020B0604020202020204" pitchFamily="34" charset="0"/>
                          <a:cs typeface="Arial" panose="020B0604020202020204" pitchFamily="34" charset="0"/>
                        </a:rPr>
                        <a:t>iver transplantation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Liver transplantation</a:t>
                      </a:r>
                      <a:r>
                        <a:rPr lang="en-GB" sz="1400" b="0" dirty="0">
                          <a:solidFill>
                            <a:schemeClr val="tx1"/>
                          </a:solidFill>
                          <a:latin typeface="Arial" panose="020B0604020202020204" pitchFamily="34" charset="0"/>
                          <a:cs typeface="Arial" panose="020B0604020202020204" pitchFamily="34" charset="0"/>
                        </a:rPr>
                        <a:t> should be considered in patients with PPHTN responding to medical therapy with pulmonary vasodilators and with MPAP ≤35 mmHg</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9DA152EB-3284-4D8D-A583-9201AA5538D1}"/>
              </a:ext>
            </a:extLst>
          </p:cNvPr>
          <p:cNvGrpSpPr/>
          <p:nvPr/>
        </p:nvGrpSpPr>
        <p:grpSpPr>
          <a:xfrm>
            <a:off x="6012160" y="3854159"/>
            <a:ext cx="2111205" cy="276999"/>
            <a:chOff x="5845171" y="3212976"/>
            <a:chExt cx="2111205" cy="276999"/>
          </a:xfrm>
        </p:grpSpPr>
        <p:sp>
          <p:nvSpPr>
            <p:cNvPr id="10" name="Rectangle 9">
              <a:extLst>
                <a:ext uri="{FF2B5EF4-FFF2-40B4-BE49-F238E27FC236}">
                  <a16:creationId xmlns:a16="http://schemas.microsoft.com/office/drawing/2014/main" id="{9D7081AF-74EE-45B0-8B95-2CB2E8BDAF3A}"/>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0E8EFCA5-B4D5-4840-A10C-7F5A78D41509}"/>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175163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Renal function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normAutofit/>
          </a:bodyPr>
          <a:lstStyle/>
          <a:p>
            <a:r>
              <a:rPr lang="en-GB" dirty="0"/>
              <a:t>Cirrhotic patients with renal failure have a 7-fold increased</a:t>
            </a:r>
            <a:br>
              <a:rPr lang="en-GB" dirty="0"/>
            </a:br>
            <a:r>
              <a:rPr lang="en-GB" dirty="0"/>
              <a:t>risk of death</a:t>
            </a:r>
          </a:p>
          <a:p>
            <a:pPr lvl="1"/>
            <a:r>
              <a:rPr lang="en-GB" dirty="0"/>
              <a:t>Hepatorenal syndrome must be differentiated from other causes of AKI</a:t>
            </a:r>
          </a:p>
          <a:p>
            <a:r>
              <a:rPr lang="en-GB" dirty="0"/>
              <a:t>Combined liver</a:t>
            </a:r>
            <a:r>
              <a:rPr lang="en-GB" dirty="0">
                <a:sym typeface="Symbol" panose="05050102010706020507" pitchFamily="18" charset="2"/>
              </a:rPr>
              <a:t>–</a:t>
            </a:r>
            <a:r>
              <a:rPr lang="en-GB" dirty="0"/>
              <a:t>kidney transplantation may benefit patients with:</a:t>
            </a:r>
          </a:p>
          <a:p>
            <a:pPr lvl="1"/>
            <a:r>
              <a:rPr lang="en-GB" dirty="0"/>
              <a:t>ESLD and with GFR &lt;30 ml/min</a:t>
            </a:r>
          </a:p>
          <a:p>
            <a:pPr lvl="1"/>
            <a:r>
              <a:rPr lang="en-GB" dirty="0"/>
              <a:t>Hepatorenal syndrome requiring renal replacement therapy for</a:t>
            </a:r>
            <a:br>
              <a:rPr lang="en-GB" dirty="0"/>
            </a:br>
            <a:r>
              <a:rPr lang="en-GB" dirty="0"/>
              <a:t>more than 8–12 weeks</a:t>
            </a:r>
          </a:p>
          <a:p>
            <a:pPr lvl="1"/>
            <a:r>
              <a:rPr lang="en-GB" dirty="0"/>
              <a:t>&gt;30% fibrosis and glomerulosclerosis on renal biopsy</a:t>
            </a:r>
          </a:p>
          <a:p>
            <a:endParaRPr lang="en-GB" dirty="0"/>
          </a:p>
        </p:txBody>
      </p:sp>
      <p:pic>
        <p:nvPicPr>
          <p:cNvPr id="6" name="Picture 5">
            <a:hlinkClick r:id="rId3" action="ppaction://hlinksldjump"/>
            <a:extLst>
              <a:ext uri="{FF2B5EF4-FFF2-40B4-BE49-F238E27FC236}">
                <a16:creationId xmlns:a16="http://schemas.microsoft.com/office/drawing/2014/main" id="{9547816F-39E8-4355-9F87-56BC3ED4E15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3FDDFDEA-84D5-4D75-8F24-5C56384A05A4}"/>
              </a:ext>
            </a:extLst>
          </p:cNvPr>
          <p:cNvGraphicFramePr>
            <a:graphicFrameLocks noGrp="1"/>
          </p:cNvGraphicFramePr>
          <p:nvPr>
            <p:extLst>
              <p:ext uri="{D42A27DB-BD31-4B8C-83A1-F6EECF244321}">
                <p14:modId xmlns:p14="http://schemas.microsoft.com/office/powerpoint/2010/main" val="2592207669"/>
              </p:ext>
            </p:extLst>
          </p:nvPr>
        </p:nvGraphicFramePr>
        <p:xfrm>
          <a:off x="689690" y="4389472"/>
          <a:ext cx="7411323" cy="1127760"/>
        </p:xfrm>
        <a:graphic>
          <a:graphicData uri="http://schemas.openxmlformats.org/drawingml/2006/table">
            <a:tbl>
              <a:tblPr firstRow="1" bandRow="1">
                <a:tableStyleId>{5C22544A-7EE6-4342-B048-85BDC9FD1C3A}</a:tableStyleId>
              </a:tblPr>
              <a:tblGrid>
                <a:gridCol w="6412043">
                  <a:extLst>
                    <a:ext uri="{9D8B030D-6E8A-4147-A177-3AD203B41FA5}">
                      <a16:colId xmlns:a16="http://schemas.microsoft.com/office/drawing/2014/main" val="20001"/>
                    </a:ext>
                  </a:extLst>
                </a:gridCol>
                <a:gridCol w="999280">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Hepatorenal syndrome is not a contraindication for </a:t>
                      </a:r>
                      <a:r>
                        <a:rPr lang="en-GB" sz="1400" dirty="0"/>
                        <a:t>l</a:t>
                      </a:r>
                      <a:r>
                        <a:rPr lang="en-GB" sz="1400" dirty="0">
                          <a:latin typeface="Arial" panose="020B0604020202020204" pitchFamily="34" charset="0"/>
                          <a:cs typeface="Arial" panose="020B0604020202020204" pitchFamily="34" charset="0"/>
                        </a:rPr>
                        <a:t>iver transplantation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Chronic kidney disease might be severe and irreversible, requiring combined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liver–kidney transplant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FBD7C801-B4F6-48A2-B7C7-802EA5C158D1}"/>
              </a:ext>
            </a:extLst>
          </p:cNvPr>
          <p:cNvGrpSpPr/>
          <p:nvPr/>
        </p:nvGrpSpPr>
        <p:grpSpPr>
          <a:xfrm>
            <a:off x="5989187" y="4382583"/>
            <a:ext cx="2111205" cy="276999"/>
            <a:chOff x="5845171" y="3212976"/>
            <a:chExt cx="2111205" cy="276999"/>
          </a:xfrm>
        </p:grpSpPr>
        <p:sp>
          <p:nvSpPr>
            <p:cNvPr id="10" name="Rectangle 9">
              <a:extLst>
                <a:ext uri="{FF2B5EF4-FFF2-40B4-BE49-F238E27FC236}">
                  <a16:creationId xmlns:a16="http://schemas.microsoft.com/office/drawing/2014/main" id="{26B34BE4-2A43-4903-BC8E-D0819B65827E}"/>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8AB9D8CC-8D2C-4099-BAFF-39225125CCE1}"/>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4705679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Nutritional assessment</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normAutofit/>
          </a:bodyPr>
          <a:lstStyle/>
          <a:p>
            <a:r>
              <a:rPr lang="en-GB" dirty="0"/>
              <a:t>Cirrhosis is associated with malnutrition</a:t>
            </a:r>
          </a:p>
          <a:p>
            <a:pPr lvl="1"/>
            <a:r>
              <a:rPr lang="en-GB" dirty="0"/>
              <a:t>Cachexia is present in nearly 70% of patients with ESLD</a:t>
            </a:r>
          </a:p>
          <a:p>
            <a:r>
              <a:rPr lang="en-GB" dirty="0"/>
              <a:t>Malnutrition is associated with lower survival rate post-LT</a:t>
            </a:r>
          </a:p>
          <a:p>
            <a:pPr lvl="1"/>
            <a:r>
              <a:rPr lang="en-GB" dirty="0"/>
              <a:t>Patients with BMI &lt;18.5 are at greatest risk</a:t>
            </a:r>
          </a:p>
          <a:p>
            <a:r>
              <a:rPr lang="en-GB" dirty="0"/>
              <a:t>Nutrition intervention prior to LT may play an important role</a:t>
            </a:r>
          </a:p>
          <a:p>
            <a:pPr lvl="1"/>
            <a:r>
              <a:rPr lang="en-GB" dirty="0"/>
              <a:t>Difficult to achieve</a:t>
            </a:r>
          </a:p>
          <a:p>
            <a:endParaRPr lang="en-GB" dirty="0"/>
          </a:p>
        </p:txBody>
      </p:sp>
      <p:pic>
        <p:nvPicPr>
          <p:cNvPr id="6" name="Picture 5">
            <a:hlinkClick r:id="rId3" action="ppaction://hlinksldjump"/>
            <a:extLst>
              <a:ext uri="{FF2B5EF4-FFF2-40B4-BE49-F238E27FC236}">
                <a16:creationId xmlns:a16="http://schemas.microsoft.com/office/drawing/2014/main" id="{2C2C23EE-7691-43A8-B091-88C430747B1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2BD1694E-F9E9-47A3-B2D0-78637A64BD01}"/>
              </a:ext>
            </a:extLst>
          </p:cNvPr>
          <p:cNvGraphicFramePr>
            <a:graphicFrameLocks noGrp="1"/>
          </p:cNvGraphicFramePr>
          <p:nvPr>
            <p:extLst>
              <p:ext uri="{D42A27DB-BD31-4B8C-83A1-F6EECF244321}">
                <p14:modId xmlns:p14="http://schemas.microsoft.com/office/powerpoint/2010/main" val="670648239"/>
              </p:ext>
            </p:extLst>
          </p:nvPr>
        </p:nvGraphicFramePr>
        <p:xfrm>
          <a:off x="701423" y="3789040"/>
          <a:ext cx="7399590" cy="1341120"/>
        </p:xfrm>
        <a:graphic>
          <a:graphicData uri="http://schemas.openxmlformats.org/drawingml/2006/table">
            <a:tbl>
              <a:tblPr firstRow="1" bandRow="1">
                <a:tableStyleId>{5C22544A-7EE6-4342-B048-85BDC9FD1C3A}</a:tableStyleId>
              </a:tblPr>
              <a:tblGrid>
                <a:gridCol w="6401892">
                  <a:extLst>
                    <a:ext uri="{9D8B030D-6E8A-4147-A177-3AD203B41FA5}">
                      <a16:colId xmlns:a16="http://schemas.microsoft.com/office/drawing/2014/main" val="20001"/>
                    </a:ext>
                  </a:extLst>
                </a:gridCol>
                <a:gridCol w="99769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Nutritional status is hard to assess in a cirrhotic patient. The thickness and the area of psoas muscle have been correlated with worse outcome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Improvement of nutritional status is indicated but no protocols have been approved so far</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A4A08574-1AC1-4C1A-9BC1-33B9D8D37E31}"/>
              </a:ext>
            </a:extLst>
          </p:cNvPr>
          <p:cNvGrpSpPr/>
          <p:nvPr/>
        </p:nvGrpSpPr>
        <p:grpSpPr>
          <a:xfrm>
            <a:off x="6027537" y="3789040"/>
            <a:ext cx="2111205" cy="276999"/>
            <a:chOff x="5845171" y="3212976"/>
            <a:chExt cx="2111205" cy="276999"/>
          </a:xfrm>
        </p:grpSpPr>
        <p:sp>
          <p:nvSpPr>
            <p:cNvPr id="10" name="Rectangle 9">
              <a:extLst>
                <a:ext uri="{FF2B5EF4-FFF2-40B4-BE49-F238E27FC236}">
                  <a16:creationId xmlns:a16="http://schemas.microsoft.com/office/drawing/2014/main" id="{CD1E3ACA-D2EA-4986-A67C-2CE709BAE886}"/>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6F56E952-2BFC-46F0-8539-FF94DB0BFE58}"/>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810962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Evaluation of bone abnormalities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5" name="Content Placeholder 4">
            <a:extLst>
              <a:ext uri="{FF2B5EF4-FFF2-40B4-BE49-F238E27FC236}">
                <a16:creationId xmlns:a16="http://schemas.microsoft.com/office/drawing/2014/main" id="{ACFF64A1-2032-4EA0-B222-0D2C05FB8E6E}"/>
              </a:ext>
            </a:extLst>
          </p:cNvPr>
          <p:cNvSpPr>
            <a:spLocks noGrp="1"/>
          </p:cNvSpPr>
          <p:nvPr>
            <p:ph sz="half" idx="1"/>
          </p:nvPr>
        </p:nvSpPr>
        <p:spPr/>
        <p:txBody>
          <a:bodyPr>
            <a:normAutofit/>
          </a:bodyPr>
          <a:lstStyle/>
          <a:p>
            <a:r>
              <a:rPr lang="en-GB" dirty="0"/>
              <a:t>Osteoporosis is common among patients with cirrhosis</a:t>
            </a:r>
          </a:p>
          <a:p>
            <a:pPr lvl="1"/>
            <a:r>
              <a:rPr lang="en-GB" dirty="0"/>
              <a:t>Particularly in those with chronic cholestatic disease</a:t>
            </a:r>
          </a:p>
          <a:p>
            <a:r>
              <a:rPr lang="en-GB" dirty="0"/>
              <a:t>Major risk factors are:</a:t>
            </a:r>
          </a:p>
          <a:p>
            <a:pPr lvl="1"/>
            <a:r>
              <a:rPr lang="en-GB" dirty="0"/>
              <a:t>Female sex</a:t>
            </a:r>
          </a:p>
          <a:p>
            <a:pPr lvl="1"/>
            <a:r>
              <a:rPr lang="en-GB" dirty="0"/>
              <a:t>Lower BMI</a:t>
            </a:r>
          </a:p>
          <a:p>
            <a:pPr lvl="1"/>
            <a:r>
              <a:rPr lang="en-GB" dirty="0"/>
              <a:t>Tobacco use</a:t>
            </a:r>
          </a:p>
          <a:p>
            <a:pPr lvl="1"/>
            <a:endParaRPr lang="en-GB" dirty="0"/>
          </a:p>
          <a:p>
            <a:endParaRPr lang="en-GB" dirty="0"/>
          </a:p>
        </p:txBody>
      </p:sp>
      <p:pic>
        <p:nvPicPr>
          <p:cNvPr id="6" name="Picture 5">
            <a:hlinkClick r:id="rId3" action="ppaction://hlinksldjump"/>
            <a:extLst>
              <a:ext uri="{FF2B5EF4-FFF2-40B4-BE49-F238E27FC236}">
                <a16:creationId xmlns:a16="http://schemas.microsoft.com/office/drawing/2014/main" id="{C9871578-FA0D-4BD7-803F-13C11B44170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9CDC5527-1DBE-4CC7-BB75-6F93741CD39E}"/>
              </a:ext>
            </a:extLst>
          </p:cNvPr>
          <p:cNvGraphicFramePr>
            <a:graphicFrameLocks noGrp="1"/>
          </p:cNvGraphicFramePr>
          <p:nvPr>
            <p:extLst>
              <p:ext uri="{D42A27DB-BD31-4B8C-83A1-F6EECF244321}">
                <p14:modId xmlns:p14="http://schemas.microsoft.com/office/powerpoint/2010/main" val="520137958"/>
              </p:ext>
            </p:extLst>
          </p:nvPr>
        </p:nvGraphicFramePr>
        <p:xfrm>
          <a:off x="702671" y="3717032"/>
          <a:ext cx="7398342" cy="822960"/>
        </p:xfrm>
        <a:graphic>
          <a:graphicData uri="http://schemas.openxmlformats.org/drawingml/2006/table">
            <a:tbl>
              <a:tblPr firstRow="1" bandRow="1">
                <a:tableStyleId>{5C22544A-7EE6-4342-B048-85BDC9FD1C3A}</a:tableStyleId>
              </a:tblPr>
              <a:tblGrid>
                <a:gridCol w="6400812">
                  <a:extLst>
                    <a:ext uri="{9D8B030D-6E8A-4147-A177-3AD203B41FA5}">
                      <a16:colId xmlns:a16="http://schemas.microsoft.com/office/drawing/2014/main" val="20001"/>
                    </a:ext>
                  </a:extLst>
                </a:gridCol>
                <a:gridCol w="997530">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As osteoporosis is associated with cirrhosis, densitometry should be part of liver transplant work-up</a:t>
                      </a:r>
                    </a:p>
                  </a:txBody>
                  <a:tcP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bl>
          </a:graphicData>
        </a:graphic>
      </p:graphicFrame>
      <p:grpSp>
        <p:nvGrpSpPr>
          <p:cNvPr id="8" name="Group 7">
            <a:extLst>
              <a:ext uri="{FF2B5EF4-FFF2-40B4-BE49-F238E27FC236}">
                <a16:creationId xmlns:a16="http://schemas.microsoft.com/office/drawing/2014/main" id="{E9E1E003-AB0B-4CFE-A997-8278FAE8A903}"/>
              </a:ext>
            </a:extLst>
          </p:cNvPr>
          <p:cNvGrpSpPr/>
          <p:nvPr/>
        </p:nvGrpSpPr>
        <p:grpSpPr>
          <a:xfrm>
            <a:off x="6012160" y="3710143"/>
            <a:ext cx="2111205" cy="276999"/>
            <a:chOff x="5845171" y="3212976"/>
            <a:chExt cx="2111205" cy="276999"/>
          </a:xfrm>
        </p:grpSpPr>
        <p:sp>
          <p:nvSpPr>
            <p:cNvPr id="10" name="Rectangle 9">
              <a:extLst>
                <a:ext uri="{FF2B5EF4-FFF2-40B4-BE49-F238E27FC236}">
                  <a16:creationId xmlns:a16="http://schemas.microsoft.com/office/drawing/2014/main" id="{6E1A347D-88AC-4E65-801D-2C1DDB411059}"/>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67403435-3BA6-4DAC-A524-F6FD95992D73}"/>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058921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52821-F5CF-490E-BCB3-80F0AA9F233C}"/>
              </a:ext>
            </a:extLst>
          </p:cNvPr>
          <p:cNvSpPr>
            <a:spLocks noGrp="1"/>
          </p:cNvSpPr>
          <p:nvPr>
            <p:ph type="title"/>
          </p:nvPr>
        </p:nvSpPr>
        <p:spPr/>
        <p:txBody>
          <a:bodyPr/>
          <a:lstStyle/>
          <a:p>
            <a:r>
              <a:rPr lang="en-GB" dirty="0"/>
              <a:t>Grading evidence</a:t>
            </a:r>
          </a:p>
        </p:txBody>
      </p:sp>
      <p:sp>
        <p:nvSpPr>
          <p:cNvPr id="7" name="Text Placeholder 6">
            <a:extLst>
              <a:ext uri="{FF2B5EF4-FFF2-40B4-BE49-F238E27FC236}">
                <a16:creationId xmlns:a16="http://schemas.microsoft.com/office/drawing/2014/main" id="{5167C6B2-A00F-4129-B505-E956013AA345}"/>
              </a:ext>
            </a:extLst>
          </p:cNvPr>
          <p:cNvSpPr>
            <a:spLocks noGrp="1"/>
          </p:cNvSpPr>
          <p:nvPr>
            <p:ph type="body" sz="quarter" idx="10"/>
          </p:nvPr>
        </p:nvSpPr>
        <p:spPr/>
        <p:txBody>
          <a:bodyPr/>
          <a:lstStyle/>
          <a:p>
            <a:r>
              <a:rPr lang="en-GB" dirty="0"/>
              <a:t>1. Guyatt GH, et al. BMJ 2008:336:924–6;</a:t>
            </a:r>
          </a:p>
          <a:p>
            <a:r>
              <a:rPr lang="en-GB" dirty="0"/>
              <a:t>EASL CPG LT. J Hepatol 2016;64:433–85</a:t>
            </a:r>
          </a:p>
        </p:txBody>
      </p:sp>
      <p:sp>
        <p:nvSpPr>
          <p:cNvPr id="12" name="Content Placeholder 11">
            <a:extLst>
              <a:ext uri="{FF2B5EF4-FFF2-40B4-BE49-F238E27FC236}">
                <a16:creationId xmlns:a16="http://schemas.microsoft.com/office/drawing/2014/main" id="{91E247EB-892F-4CCD-BBF1-4FF215F6DD27}"/>
              </a:ext>
            </a:extLst>
          </p:cNvPr>
          <p:cNvSpPr>
            <a:spLocks noGrp="1"/>
          </p:cNvSpPr>
          <p:nvPr>
            <p:ph sz="half" idx="1"/>
          </p:nvPr>
        </p:nvSpPr>
        <p:spPr/>
        <p:txBody>
          <a:bodyPr/>
          <a:lstStyle/>
          <a:p>
            <a:r>
              <a:rPr lang="en-GB" dirty="0"/>
              <a:t>Grading is adapted from the GRADE system</a:t>
            </a:r>
            <a:r>
              <a:rPr lang="en-GB" baseline="30000" dirty="0"/>
              <a:t>1</a:t>
            </a:r>
          </a:p>
        </p:txBody>
      </p:sp>
      <p:pic>
        <p:nvPicPr>
          <p:cNvPr id="6" name="Picture 5">
            <a:hlinkClick r:id="rId3" action="ppaction://hlinksldjump"/>
            <a:extLst>
              <a:ext uri="{FF2B5EF4-FFF2-40B4-BE49-F238E27FC236}">
                <a16:creationId xmlns:a16="http://schemas.microsoft.com/office/drawing/2014/main" id="{9D6AA60F-3225-40ED-96B9-8F0D77A1A02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9AAB1B41-B14E-4D3F-95B5-0274246719D2}"/>
              </a:ext>
            </a:extLst>
          </p:cNvPr>
          <p:cNvGraphicFramePr>
            <a:graphicFrameLocks noGrp="1"/>
          </p:cNvGraphicFramePr>
          <p:nvPr>
            <p:extLst>
              <p:ext uri="{D42A27DB-BD31-4B8C-83A1-F6EECF244321}">
                <p14:modId xmlns:p14="http://schemas.microsoft.com/office/powerpoint/2010/main" val="2914297483"/>
              </p:ext>
            </p:extLst>
          </p:nvPr>
        </p:nvGraphicFramePr>
        <p:xfrm>
          <a:off x="755650" y="2005766"/>
          <a:ext cx="7345363" cy="2071306"/>
        </p:xfrm>
        <a:graphic>
          <a:graphicData uri="http://schemas.openxmlformats.org/drawingml/2006/table">
            <a:tbl>
              <a:tblPr firstRow="1" bandRow="1">
                <a:tableStyleId>{5C22544A-7EE6-4342-B048-85BDC9FD1C3A}</a:tableStyleId>
              </a:tblPr>
              <a:tblGrid>
                <a:gridCol w="1049337">
                  <a:extLst>
                    <a:ext uri="{9D8B030D-6E8A-4147-A177-3AD203B41FA5}">
                      <a16:colId xmlns:a16="http://schemas.microsoft.com/office/drawing/2014/main" val="20000"/>
                    </a:ext>
                  </a:extLst>
                </a:gridCol>
                <a:gridCol w="6296026">
                  <a:extLst>
                    <a:ext uri="{9D8B030D-6E8A-4147-A177-3AD203B41FA5}">
                      <a16:colId xmlns:a16="http://schemas.microsoft.com/office/drawing/2014/main" val="20001"/>
                    </a:ext>
                  </a:extLst>
                </a:gridCol>
              </a:tblGrid>
              <a:tr h="365093">
                <a:tc gridSpan="2">
                  <a:txBody>
                    <a:bodyPr/>
                    <a:lstStyle/>
                    <a:p>
                      <a:pPr algn="l"/>
                      <a:r>
                        <a:rPr lang="en-GB" sz="1600" b="1" dirty="0">
                          <a:solidFill>
                            <a:schemeClr val="bg1"/>
                          </a:solidFill>
                          <a:latin typeface="Arial" panose="020B0604020202020204" pitchFamily="34" charset="0"/>
                          <a:cs typeface="Arial" panose="020B0604020202020204" pitchFamily="34" charset="0"/>
                        </a:rPr>
                        <a:t>Grade of re</a:t>
                      </a:r>
                      <a:r>
                        <a:rPr lang="en-GB" sz="1600" b="1" baseline="0" dirty="0">
                          <a:solidFill>
                            <a:schemeClr val="bg1"/>
                          </a:solidFill>
                          <a:latin typeface="Arial" panose="020B0604020202020204" pitchFamily="34" charset="0"/>
                          <a:cs typeface="Arial" panose="020B0604020202020204" pitchFamily="34" charset="0"/>
                        </a:rPr>
                        <a:t>commendation</a:t>
                      </a:r>
                      <a:endParaRPr lang="en-GB" sz="16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pPr algn="l"/>
                      <a:endParaRPr lang="en-GB" sz="1600" b="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B5F17"/>
                      </a:solidFill>
                      <a:prstDash val="solid"/>
                      <a:round/>
                      <a:headEnd type="none" w="med" len="med"/>
                      <a:tailEnd type="none" w="med" len="med"/>
                    </a:lnL>
                    <a:lnR w="12700" cap="flat" cmpd="sng" algn="ctr">
                      <a:solidFill>
                        <a:srgbClr val="EB5F17"/>
                      </a:solidFill>
                      <a:prstDash val="solid"/>
                      <a:round/>
                      <a:headEnd type="none" w="med" len="med"/>
                      <a:tailEnd type="none" w="med" len="med"/>
                    </a:lnR>
                    <a:lnT w="12700" cap="flat" cmpd="sng" algn="ctr">
                      <a:solidFill>
                        <a:srgbClr val="EB5F17"/>
                      </a:solidFill>
                      <a:prstDash val="solid"/>
                      <a:round/>
                      <a:headEnd type="none" w="med" len="med"/>
                      <a:tailEnd type="none" w="med" len="med"/>
                    </a:lnT>
                    <a:lnB w="12700" cap="flat" cmpd="sng" algn="ctr">
                      <a:solidFill>
                        <a:srgbClr val="EB5F17"/>
                      </a:solidFill>
                      <a:prstDash val="solid"/>
                      <a:round/>
                      <a:headEnd type="none" w="med" len="med"/>
                      <a:tailEnd type="none" w="med" len="med"/>
                    </a:lnB>
                    <a:solidFill>
                      <a:srgbClr val="FEFCFC"/>
                    </a:solidFill>
                  </a:tcPr>
                </a:tc>
                <a:extLst>
                  <a:ext uri="{0D108BD9-81ED-4DB2-BD59-A6C34878D82A}">
                    <a16:rowId xmlns:a16="http://schemas.microsoft.com/office/drawing/2014/main" val="2401842081"/>
                  </a:ext>
                </a:extLst>
              </a:tr>
              <a:tr h="365093">
                <a:tc>
                  <a:txBody>
                    <a:bodyPr/>
                    <a:lstStyle/>
                    <a:p>
                      <a:pPr algn="l"/>
                      <a:r>
                        <a:rPr lang="en-GB" sz="1600" b="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l"/>
                      <a:r>
                        <a:rPr lang="en-GB" sz="1600" b="0" kern="1200" dirty="0">
                          <a:solidFill>
                            <a:schemeClr val="dk1"/>
                          </a:solidFill>
                          <a:latin typeface="Arial" panose="020B0604020202020204" pitchFamily="34" charset="0"/>
                          <a:ea typeface="+mn-ea"/>
                          <a:cs typeface="Arial" panose="020B0604020202020204" pitchFamily="34" charset="0"/>
                        </a:rPr>
                        <a:t>Randomized controlled trials</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1"/>
                  </a:ext>
                </a:extLst>
              </a:tr>
              <a:tr h="230335">
                <a:tc>
                  <a:txBody>
                    <a:bodyPr/>
                    <a:lstStyle/>
                    <a:p>
                      <a:pPr algn="l"/>
                      <a:r>
                        <a:rPr lang="en-GB" sz="1600" b="0" dirty="0">
                          <a:solidFill>
                            <a:schemeClr val="tx1"/>
                          </a:solidFill>
                          <a:latin typeface="Arial" panose="020B0604020202020204" pitchFamily="34" charset="0"/>
                          <a:cs typeface="Arial" panose="020B0604020202020204" pitchFamily="34" charset="0"/>
                        </a:rPr>
                        <a:t>II-1</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Controlled trials without randomization</a:t>
                      </a:r>
                      <a:endParaRPr lang="en-GB" sz="1600" b="1" dirty="0">
                        <a:solidFill>
                          <a:schemeClr val="accent1"/>
                        </a:solidFill>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2"/>
                  </a:ext>
                </a:extLst>
              </a:tr>
              <a:tr h="214761">
                <a:tc>
                  <a:txBody>
                    <a:bodyPr/>
                    <a:lstStyle/>
                    <a:p>
                      <a:pPr algn="l"/>
                      <a:r>
                        <a:rPr lang="en-GB" sz="1600" b="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Cohort or case-control analytic studies</a:t>
                      </a:r>
                      <a:endParaRPr lang="en-GB" sz="1600" b="1" dirty="0">
                        <a:solidFill>
                          <a:schemeClr val="accent1"/>
                        </a:solidFill>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3"/>
                  </a:ext>
                </a:extLst>
              </a:tr>
              <a:tr h="214761">
                <a:tc>
                  <a:txBody>
                    <a:bodyPr/>
                    <a:lstStyle/>
                    <a:p>
                      <a:pPr algn="l"/>
                      <a:r>
                        <a:rPr lang="en-GB" sz="1600" b="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Multiple time series, dramatic uncontrolled experiments</a:t>
                      </a:r>
                      <a:endParaRPr lang="en-GB" sz="1600" kern="1200" dirty="0">
                        <a:solidFill>
                          <a:schemeClr val="dk1"/>
                        </a:solidFill>
                        <a:latin typeface="Arial" panose="020B0604020202020204" pitchFamily="34" charset="0"/>
                        <a:ea typeface="+mn-ea"/>
                        <a:cs typeface="Arial" panose="020B0604020202020204" pitchFamily="34" charset="0"/>
                      </a:endParaRP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2993377421"/>
                  </a:ext>
                </a:extLst>
              </a:tr>
              <a:tr h="0">
                <a:tc>
                  <a:txBody>
                    <a:bodyPr/>
                    <a:lstStyle/>
                    <a:p>
                      <a:pPr algn="l"/>
                      <a:r>
                        <a:rPr lang="en-GB" sz="1600" b="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Opinions of respected authorities, descriptive epidemiology</a:t>
                      </a:r>
                      <a:endParaRPr lang="en-GB" sz="1600" dirty="0">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77136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Immunological evaluation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pic>
        <p:nvPicPr>
          <p:cNvPr id="7" name="Picture 6">
            <a:hlinkClick r:id="rId3" action="ppaction://hlinksldjump"/>
            <a:extLst>
              <a:ext uri="{FF2B5EF4-FFF2-40B4-BE49-F238E27FC236}">
                <a16:creationId xmlns:a16="http://schemas.microsoft.com/office/drawing/2014/main" id="{4875A493-183A-45F6-92DC-1C7FD5380E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8" name="Table 7">
            <a:extLst>
              <a:ext uri="{FF2B5EF4-FFF2-40B4-BE49-F238E27FC236}">
                <a16:creationId xmlns:a16="http://schemas.microsoft.com/office/drawing/2014/main" id="{58DBDB5E-DBDF-4B3F-A4B9-C797ABBB7165}"/>
              </a:ext>
            </a:extLst>
          </p:cNvPr>
          <p:cNvGraphicFramePr>
            <a:graphicFrameLocks noGrp="1"/>
          </p:cNvGraphicFramePr>
          <p:nvPr>
            <p:extLst>
              <p:ext uri="{D42A27DB-BD31-4B8C-83A1-F6EECF244321}">
                <p14:modId xmlns:p14="http://schemas.microsoft.com/office/powerpoint/2010/main" val="1183426177"/>
              </p:ext>
            </p:extLst>
          </p:nvPr>
        </p:nvGraphicFramePr>
        <p:xfrm>
          <a:off x="701423" y="1637105"/>
          <a:ext cx="7399590" cy="1036320"/>
        </p:xfrm>
        <a:graphic>
          <a:graphicData uri="http://schemas.openxmlformats.org/drawingml/2006/table">
            <a:tbl>
              <a:tblPr firstRow="1" bandRow="1">
                <a:tableStyleId>{5C22544A-7EE6-4342-B048-85BDC9FD1C3A}</a:tableStyleId>
              </a:tblPr>
              <a:tblGrid>
                <a:gridCol w="6401892">
                  <a:extLst>
                    <a:ext uri="{9D8B030D-6E8A-4147-A177-3AD203B41FA5}">
                      <a16:colId xmlns:a16="http://schemas.microsoft.com/office/drawing/2014/main" val="20001"/>
                    </a:ext>
                  </a:extLst>
                </a:gridCol>
                <a:gridCol w="99769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The presence of donor-specific alloantibodies has been associated with acute and chronic antibody-mediated rejection and with several histological damages. The best test and use of anti-DSAs is still under study</a:t>
                      </a:r>
                    </a:p>
                  </a:txBody>
                  <a:tcP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solidFill>
                  </a:tcPr>
                </a:tc>
                <a:extLst>
                  <a:ext uri="{0D108BD9-81ED-4DB2-BD59-A6C34878D82A}">
                    <a16:rowId xmlns:a16="http://schemas.microsoft.com/office/drawing/2014/main" val="10001"/>
                  </a:ext>
                </a:extLst>
              </a:tr>
            </a:tbl>
          </a:graphicData>
        </a:graphic>
      </p:graphicFrame>
      <p:grpSp>
        <p:nvGrpSpPr>
          <p:cNvPr id="10" name="Group 9">
            <a:extLst>
              <a:ext uri="{FF2B5EF4-FFF2-40B4-BE49-F238E27FC236}">
                <a16:creationId xmlns:a16="http://schemas.microsoft.com/office/drawing/2014/main" id="{A40D3E68-8982-4F70-A2F1-CCAE366E904D}"/>
              </a:ext>
            </a:extLst>
          </p:cNvPr>
          <p:cNvGrpSpPr/>
          <p:nvPr/>
        </p:nvGrpSpPr>
        <p:grpSpPr>
          <a:xfrm>
            <a:off x="5989187" y="1637105"/>
            <a:ext cx="2111205" cy="276999"/>
            <a:chOff x="5845171" y="3212976"/>
            <a:chExt cx="2111205" cy="276999"/>
          </a:xfrm>
        </p:grpSpPr>
        <p:sp>
          <p:nvSpPr>
            <p:cNvPr id="11" name="Rectangle 10">
              <a:extLst>
                <a:ext uri="{FF2B5EF4-FFF2-40B4-BE49-F238E27FC236}">
                  <a16:creationId xmlns:a16="http://schemas.microsoft.com/office/drawing/2014/main" id="{40D43B2A-55CF-4242-BCEC-6FBF4404E476}"/>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11E27A63-CFDB-48D8-A1C1-F938E69D6F83}"/>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40394619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Infection screening</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normAutofit/>
          </a:bodyPr>
          <a:lstStyle/>
          <a:p>
            <a:r>
              <a:rPr lang="en-GB" dirty="0"/>
              <a:t>Patients with cirrhosis are prone to infections</a:t>
            </a:r>
          </a:p>
          <a:p>
            <a:pPr lvl="1"/>
            <a:r>
              <a:rPr lang="en-GB" dirty="0"/>
              <a:t>Can result in multiple organ failure and death</a:t>
            </a:r>
          </a:p>
          <a:p>
            <a:r>
              <a:rPr lang="en-GB" dirty="0"/>
              <a:t>Screening of latent infections is required</a:t>
            </a:r>
          </a:p>
          <a:p>
            <a:pPr lvl="1"/>
            <a:r>
              <a:rPr lang="en-GB" dirty="0"/>
              <a:t>To treat a potentially lethal infection before LT</a:t>
            </a:r>
          </a:p>
          <a:p>
            <a:pPr lvl="1"/>
            <a:r>
              <a:rPr lang="en-GB" dirty="0"/>
              <a:t>To prevent an exacerbation after LT under immunosuppressive regimens</a:t>
            </a:r>
          </a:p>
          <a:p>
            <a:r>
              <a:rPr lang="en-GB" dirty="0"/>
              <a:t>Correct evaluation of acute or chronic infections in the recipient</a:t>
            </a:r>
            <a:br>
              <a:rPr lang="en-GB" dirty="0"/>
            </a:br>
            <a:r>
              <a:rPr lang="en-GB" dirty="0"/>
              <a:t>is crucial</a:t>
            </a:r>
          </a:p>
          <a:p>
            <a:endParaRPr lang="en-GB" dirty="0"/>
          </a:p>
        </p:txBody>
      </p:sp>
      <p:pic>
        <p:nvPicPr>
          <p:cNvPr id="6" name="Picture 5">
            <a:hlinkClick r:id="rId3" action="ppaction://hlinksldjump"/>
            <a:extLst>
              <a:ext uri="{FF2B5EF4-FFF2-40B4-BE49-F238E27FC236}">
                <a16:creationId xmlns:a16="http://schemas.microsoft.com/office/drawing/2014/main" id="{65C6EAA8-DB4B-4A08-B989-A8DF64766C7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F9C43CD3-5CE2-48BC-B754-5FD64C5C6331}"/>
              </a:ext>
            </a:extLst>
          </p:cNvPr>
          <p:cNvGraphicFramePr>
            <a:graphicFrameLocks noGrp="1"/>
          </p:cNvGraphicFramePr>
          <p:nvPr>
            <p:extLst>
              <p:ext uri="{D42A27DB-BD31-4B8C-83A1-F6EECF244321}">
                <p14:modId xmlns:p14="http://schemas.microsoft.com/office/powerpoint/2010/main" val="1408949854"/>
              </p:ext>
            </p:extLst>
          </p:nvPr>
        </p:nvGraphicFramePr>
        <p:xfrm>
          <a:off x="689690" y="4005064"/>
          <a:ext cx="7454468" cy="1127760"/>
        </p:xfrm>
        <a:graphic>
          <a:graphicData uri="http://schemas.openxmlformats.org/drawingml/2006/table">
            <a:tbl>
              <a:tblPr firstRow="1" bandRow="1">
                <a:tableStyleId>{5C22544A-7EE6-4342-B048-85BDC9FD1C3A}</a:tableStyleId>
              </a:tblPr>
              <a:tblGrid>
                <a:gridCol w="6449371">
                  <a:extLst>
                    <a:ext uri="{9D8B030D-6E8A-4147-A177-3AD203B41FA5}">
                      <a16:colId xmlns:a16="http://schemas.microsoft.com/office/drawing/2014/main" val="20001"/>
                    </a:ext>
                  </a:extLst>
                </a:gridCol>
                <a:gridCol w="1005097">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Screening for bacterial, fungal and viral infections is mandatory before LT. The presence of an active infection contraindicates the procedure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CMV donor/recipient status determines time of prophylaxis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A1BEC336-990C-4521-BEF1-5B1606F50C0C}"/>
              </a:ext>
            </a:extLst>
          </p:cNvPr>
          <p:cNvGrpSpPr/>
          <p:nvPr/>
        </p:nvGrpSpPr>
        <p:grpSpPr>
          <a:xfrm>
            <a:off x="6032332" y="3998175"/>
            <a:ext cx="2111205" cy="276999"/>
            <a:chOff x="5845171" y="3212976"/>
            <a:chExt cx="2111205" cy="276999"/>
          </a:xfrm>
        </p:grpSpPr>
        <p:sp>
          <p:nvSpPr>
            <p:cNvPr id="10" name="Rectangle 9">
              <a:extLst>
                <a:ext uri="{FF2B5EF4-FFF2-40B4-BE49-F238E27FC236}">
                  <a16:creationId xmlns:a16="http://schemas.microsoft.com/office/drawing/2014/main" id="{06269962-04A4-4512-B265-2BB6F05ED612}"/>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39D1C87D-070B-49FF-B77E-A884C7AF2A29}"/>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4466120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Anatomical evaluation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normAutofit/>
          </a:bodyPr>
          <a:lstStyle/>
          <a:p>
            <a:r>
              <a:rPr lang="en-GB" dirty="0"/>
              <a:t>Assessment of the hepatic artery and the main portal system is essential</a:t>
            </a:r>
          </a:p>
          <a:p>
            <a:r>
              <a:rPr lang="en-GB" dirty="0"/>
              <a:t>Evaluation of the biliary tree anatomy is particularly important for </a:t>
            </a:r>
            <a:br>
              <a:rPr lang="en-GB" dirty="0"/>
            </a:br>
            <a:r>
              <a:rPr lang="en-GB" dirty="0"/>
              <a:t>living donor transplantation</a:t>
            </a:r>
          </a:p>
          <a:p>
            <a:r>
              <a:rPr lang="en-GB" dirty="0"/>
              <a:t>Comprehensive surgical and anaesthesia consultations are mandatory at the end of the evaluation process</a:t>
            </a:r>
          </a:p>
          <a:p>
            <a:pPr lvl="1"/>
            <a:r>
              <a:rPr lang="en-GB" dirty="0"/>
              <a:t>To assess surgical and post-LT risks</a:t>
            </a:r>
          </a:p>
        </p:txBody>
      </p:sp>
      <p:pic>
        <p:nvPicPr>
          <p:cNvPr id="6" name="Picture 5">
            <a:hlinkClick r:id="rId3" action="ppaction://hlinksldjump"/>
            <a:extLst>
              <a:ext uri="{FF2B5EF4-FFF2-40B4-BE49-F238E27FC236}">
                <a16:creationId xmlns:a16="http://schemas.microsoft.com/office/drawing/2014/main" id="{2616F84C-9491-40C9-9EE4-BF70661259C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EE7BC89B-6990-4C47-979D-DAD1E9A1837C}"/>
              </a:ext>
            </a:extLst>
          </p:cNvPr>
          <p:cNvGraphicFramePr>
            <a:graphicFrameLocks noGrp="1"/>
          </p:cNvGraphicFramePr>
          <p:nvPr>
            <p:extLst>
              <p:ext uri="{D42A27DB-BD31-4B8C-83A1-F6EECF244321}">
                <p14:modId xmlns:p14="http://schemas.microsoft.com/office/powerpoint/2010/main" val="1505834711"/>
              </p:ext>
            </p:extLst>
          </p:nvPr>
        </p:nvGraphicFramePr>
        <p:xfrm>
          <a:off x="687662" y="3900178"/>
          <a:ext cx="7413351" cy="1554480"/>
        </p:xfrm>
        <a:graphic>
          <a:graphicData uri="http://schemas.openxmlformats.org/drawingml/2006/table">
            <a:tbl>
              <a:tblPr firstRow="1" bandRow="1">
                <a:tableStyleId>{5C22544A-7EE6-4342-B048-85BDC9FD1C3A}</a:tableStyleId>
              </a:tblPr>
              <a:tblGrid>
                <a:gridCol w="6413798">
                  <a:extLst>
                    <a:ext uri="{9D8B030D-6E8A-4147-A177-3AD203B41FA5}">
                      <a16:colId xmlns:a16="http://schemas.microsoft.com/office/drawing/2014/main" val="20001"/>
                    </a:ext>
                  </a:extLst>
                </a:gridCol>
                <a:gridCol w="999553">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Recipient anatomical evaluation is mandatory with a three-phase intravenous contrast CT scan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The presence of portal vein thrombosis is not a contraindication for LT; nevertheless if the thrombosis extends to the whole porto-mesenteric system (Yerdel Stage IV), LT might not be feasible</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F538F38D-63CD-4552-BF68-4C5DCB75F5EF}"/>
              </a:ext>
            </a:extLst>
          </p:cNvPr>
          <p:cNvGrpSpPr/>
          <p:nvPr/>
        </p:nvGrpSpPr>
        <p:grpSpPr>
          <a:xfrm>
            <a:off x="6012160" y="3893289"/>
            <a:ext cx="2111205" cy="276999"/>
            <a:chOff x="5845171" y="3212976"/>
            <a:chExt cx="2111205" cy="276999"/>
          </a:xfrm>
        </p:grpSpPr>
        <p:sp>
          <p:nvSpPr>
            <p:cNvPr id="10" name="Rectangle 9">
              <a:extLst>
                <a:ext uri="{FF2B5EF4-FFF2-40B4-BE49-F238E27FC236}">
                  <a16:creationId xmlns:a16="http://schemas.microsoft.com/office/drawing/2014/main" id="{0C9056BE-278D-407F-AB75-7FE1003B48E2}"/>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103AA609-36E5-495A-9332-E41DD33B1B0B}"/>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435110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Screening for neoplastic lesions in LT candidates</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Screening for neoplastic lesions should always be performed</a:t>
            </a:r>
          </a:p>
          <a:p>
            <a:r>
              <a:rPr lang="en-GB" dirty="0"/>
              <a:t>Evaluation should consider:</a:t>
            </a:r>
          </a:p>
          <a:p>
            <a:pPr lvl="1"/>
            <a:r>
              <a:rPr lang="en-GB" dirty="0"/>
              <a:t>Age</a:t>
            </a:r>
          </a:p>
          <a:p>
            <a:pPr lvl="1"/>
            <a:r>
              <a:rPr lang="en-GB" dirty="0"/>
              <a:t>Sex</a:t>
            </a:r>
          </a:p>
          <a:p>
            <a:pPr lvl="1"/>
            <a:r>
              <a:rPr lang="en-GB" dirty="0"/>
              <a:t>Alcohol consumption</a:t>
            </a:r>
          </a:p>
          <a:p>
            <a:pPr lvl="1"/>
            <a:r>
              <a:rPr lang="en-GB" dirty="0"/>
              <a:t>Smoking status</a:t>
            </a:r>
          </a:p>
          <a:p>
            <a:r>
              <a:rPr lang="en-GB" dirty="0"/>
              <a:t>CRC screening is mandatory for candidates older than 50 years</a:t>
            </a:r>
          </a:p>
          <a:p>
            <a:endParaRPr lang="en-GB" dirty="0"/>
          </a:p>
        </p:txBody>
      </p:sp>
      <p:pic>
        <p:nvPicPr>
          <p:cNvPr id="6" name="Picture 5">
            <a:hlinkClick r:id="rId3" action="ppaction://hlinksldjump"/>
            <a:extLst>
              <a:ext uri="{FF2B5EF4-FFF2-40B4-BE49-F238E27FC236}">
                <a16:creationId xmlns:a16="http://schemas.microsoft.com/office/drawing/2014/main" id="{8AFA2840-888D-4EEC-95C3-2DA3D6AEB4B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C8AC1E02-D9AF-4D61-B3E2-385C9DC24333}"/>
              </a:ext>
            </a:extLst>
          </p:cNvPr>
          <p:cNvGraphicFramePr>
            <a:graphicFrameLocks noGrp="1"/>
          </p:cNvGraphicFramePr>
          <p:nvPr>
            <p:extLst>
              <p:ext uri="{D42A27DB-BD31-4B8C-83A1-F6EECF244321}">
                <p14:modId xmlns:p14="http://schemas.microsoft.com/office/powerpoint/2010/main" val="4036971672"/>
              </p:ext>
            </p:extLst>
          </p:nvPr>
        </p:nvGraphicFramePr>
        <p:xfrm>
          <a:off x="689285" y="3933056"/>
          <a:ext cx="7411728" cy="1859280"/>
        </p:xfrm>
        <a:graphic>
          <a:graphicData uri="http://schemas.openxmlformats.org/drawingml/2006/table">
            <a:tbl>
              <a:tblPr firstRow="1" bandRow="1">
                <a:tableStyleId>{5C22544A-7EE6-4342-B048-85BDC9FD1C3A}</a:tableStyleId>
              </a:tblPr>
              <a:tblGrid>
                <a:gridCol w="6412394">
                  <a:extLst>
                    <a:ext uri="{9D8B030D-6E8A-4147-A177-3AD203B41FA5}">
                      <a16:colId xmlns:a16="http://schemas.microsoft.com/office/drawing/2014/main" val="20001"/>
                    </a:ext>
                  </a:extLst>
                </a:gridCol>
                <a:gridCol w="999334">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Screening for neoplastic lesions should be part of LT work-up</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Evaluation for pulmonary neoplasia, ear-nose-throat, stomatology, oesophageal and bladder is indicated in cases of alcohol or smoking addiction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History of a treated cancer is not an absolute contraindication to LT. A 5-year interval seems to be a reasonable time between curative cancer 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and LT, depending on type and stage of previously treated cancer</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37D14EBE-3822-4CC3-8238-67409EBD259F}"/>
              </a:ext>
            </a:extLst>
          </p:cNvPr>
          <p:cNvGrpSpPr/>
          <p:nvPr/>
        </p:nvGrpSpPr>
        <p:grpSpPr>
          <a:xfrm>
            <a:off x="5940152" y="3926167"/>
            <a:ext cx="2111205" cy="276999"/>
            <a:chOff x="5845171" y="3212976"/>
            <a:chExt cx="2111205" cy="276999"/>
          </a:xfrm>
        </p:grpSpPr>
        <p:sp>
          <p:nvSpPr>
            <p:cNvPr id="10" name="Rectangle 9">
              <a:extLst>
                <a:ext uri="{FF2B5EF4-FFF2-40B4-BE49-F238E27FC236}">
                  <a16:creationId xmlns:a16="http://schemas.microsoft.com/office/drawing/2014/main" id="{AD349530-6B30-4ABD-9955-B69AA2F25427}"/>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E37DC944-88EA-451E-82C3-8BA33CDC8210}"/>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645177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Social assessment, psychiatric illness </a:t>
            </a:r>
            <a:br>
              <a:rPr lang="en-GB" dirty="0"/>
            </a:br>
            <a:r>
              <a:rPr lang="en-GB" dirty="0"/>
              <a:t>and addiction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lstStyle/>
          <a:p>
            <a:r>
              <a:rPr lang="en-GB" dirty="0"/>
              <a:t>Evaluation of a patient’s social network, psychological status and addiction</a:t>
            </a:r>
          </a:p>
          <a:p>
            <a:pPr lvl="1"/>
            <a:r>
              <a:rPr lang="en-GB" dirty="0"/>
              <a:t>To assess likelihood of adherence in the recipient</a:t>
            </a:r>
          </a:p>
          <a:p>
            <a:r>
              <a:rPr lang="en-GB" dirty="0"/>
              <a:t>Neuropsychological testing, CT brain scan or NMR and electroencephalography may help to determine reversibility of neuropsychiatric conditions in patients with hepatic encephalopathy</a:t>
            </a:r>
          </a:p>
          <a:p>
            <a:r>
              <a:rPr lang="en-GB" dirty="0"/>
              <a:t>Active drug or alcohol abuse is a contraindication to LT</a:t>
            </a:r>
          </a:p>
          <a:p>
            <a:endParaRPr lang="en-GB" dirty="0"/>
          </a:p>
        </p:txBody>
      </p:sp>
      <p:pic>
        <p:nvPicPr>
          <p:cNvPr id="6" name="Picture 5">
            <a:hlinkClick r:id="rId3" action="ppaction://hlinksldjump"/>
            <a:extLst>
              <a:ext uri="{FF2B5EF4-FFF2-40B4-BE49-F238E27FC236}">
                <a16:creationId xmlns:a16="http://schemas.microsoft.com/office/drawing/2014/main" id="{39F3BC0C-4E02-4B68-9F58-1E85F33AA1D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0D0762A0-F737-429E-B4D7-DEA5B4875E65}"/>
              </a:ext>
            </a:extLst>
          </p:cNvPr>
          <p:cNvGraphicFramePr>
            <a:graphicFrameLocks noGrp="1"/>
          </p:cNvGraphicFramePr>
          <p:nvPr>
            <p:extLst>
              <p:ext uri="{D42A27DB-BD31-4B8C-83A1-F6EECF244321}">
                <p14:modId xmlns:p14="http://schemas.microsoft.com/office/powerpoint/2010/main" val="1959199427"/>
              </p:ext>
            </p:extLst>
          </p:nvPr>
        </p:nvGraphicFramePr>
        <p:xfrm>
          <a:off x="684213" y="3933056"/>
          <a:ext cx="7416800" cy="185928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Social, psychological and, when indicated, psychiatric evaluation should be performed to evaluate adherence of the recipient, and potential risk factors for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non-adherence after LT</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Stably abstinent, methadone-maintained, opiate-dependent patients should not be excluded from evaluation for LT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Smoking cessation should be mandatory in all transplant candidates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CD50D132-ADBA-4A27-A626-4FB6D1066258}"/>
              </a:ext>
            </a:extLst>
          </p:cNvPr>
          <p:cNvGrpSpPr/>
          <p:nvPr/>
        </p:nvGrpSpPr>
        <p:grpSpPr>
          <a:xfrm>
            <a:off x="5989187" y="3926167"/>
            <a:ext cx="2111205" cy="276999"/>
            <a:chOff x="5845171" y="3212976"/>
            <a:chExt cx="2111205" cy="276999"/>
          </a:xfrm>
        </p:grpSpPr>
        <p:sp>
          <p:nvSpPr>
            <p:cNvPr id="10" name="Rectangle 9">
              <a:extLst>
                <a:ext uri="{FF2B5EF4-FFF2-40B4-BE49-F238E27FC236}">
                  <a16:creationId xmlns:a16="http://schemas.microsoft.com/office/drawing/2014/main" id="{2FDD692D-C60C-40EA-8EBB-A49FD642420D}"/>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403876EA-943D-44FE-9288-0C8527C02A16}"/>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1458170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ECD: donors with previous malignancy </a:t>
            </a:r>
            <a:br>
              <a:rPr lang="en-GB" dirty="0"/>
            </a:br>
            <a:r>
              <a:rPr lang="en-GB" dirty="0"/>
              <a:t>or infection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pic>
        <p:nvPicPr>
          <p:cNvPr id="6" name="Picture 5">
            <a:hlinkClick r:id="rId3" action="ppaction://hlinksldjump"/>
            <a:extLst>
              <a:ext uri="{FF2B5EF4-FFF2-40B4-BE49-F238E27FC236}">
                <a16:creationId xmlns:a16="http://schemas.microsoft.com/office/drawing/2014/main" id="{E20F767D-2DBE-4AE4-A94F-7A1ACE6126D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6CCEB3E5-533A-44BD-B2C9-61FA39389B55}"/>
              </a:ext>
            </a:extLst>
          </p:cNvPr>
          <p:cNvGraphicFramePr>
            <a:graphicFrameLocks noGrp="1"/>
          </p:cNvGraphicFramePr>
          <p:nvPr>
            <p:extLst>
              <p:ext uri="{D42A27DB-BD31-4B8C-83A1-F6EECF244321}">
                <p14:modId xmlns:p14="http://schemas.microsoft.com/office/powerpoint/2010/main" val="4106629783"/>
              </p:ext>
            </p:extLst>
          </p:nvPr>
        </p:nvGraphicFramePr>
        <p:xfrm>
          <a:off x="701423" y="1804404"/>
          <a:ext cx="7399590" cy="2194560"/>
        </p:xfrm>
        <a:graphic>
          <a:graphicData uri="http://schemas.openxmlformats.org/drawingml/2006/table">
            <a:tbl>
              <a:tblPr firstRow="1" bandRow="1">
                <a:tableStyleId>{5C22544A-7EE6-4342-B048-85BDC9FD1C3A}</a:tableStyleId>
              </a:tblPr>
              <a:tblGrid>
                <a:gridCol w="6401892">
                  <a:extLst>
                    <a:ext uri="{9D8B030D-6E8A-4147-A177-3AD203B41FA5}">
                      <a16:colId xmlns:a16="http://schemas.microsoft.com/office/drawing/2014/main" val="20001"/>
                    </a:ext>
                  </a:extLst>
                </a:gridCol>
                <a:gridCol w="99769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Livers from a donor with previous history of malignancy can be used in selected situations according to tumour site and its stage</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Donors with select bacterial infections can be safely used as long as appropriate therapy is provided to both the donor before procurement and the recipient after transplantation. Livers from donors with isolated fungal infections should be routinely used. Grafts from donors with viral or parasitic disease should be used according to the type of infection and to the severity of recipient liver disease</a:t>
                      </a:r>
                      <a:endParaRPr lang="en-GB" sz="1400" b="1" dirty="0">
                        <a:solidFill>
                          <a:schemeClr val="tx2"/>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A4530896-A245-4812-A3E4-88EF95871AE1}"/>
              </a:ext>
            </a:extLst>
          </p:cNvPr>
          <p:cNvGrpSpPr/>
          <p:nvPr/>
        </p:nvGrpSpPr>
        <p:grpSpPr>
          <a:xfrm>
            <a:off x="5989808" y="1804404"/>
            <a:ext cx="2111205" cy="276999"/>
            <a:chOff x="5845171" y="3212976"/>
            <a:chExt cx="2111205" cy="276999"/>
          </a:xfrm>
        </p:grpSpPr>
        <p:sp>
          <p:nvSpPr>
            <p:cNvPr id="10" name="Rectangle 9">
              <a:extLst>
                <a:ext uri="{FF2B5EF4-FFF2-40B4-BE49-F238E27FC236}">
                  <a16:creationId xmlns:a16="http://schemas.microsoft.com/office/drawing/2014/main" id="{6FC0C321-64B7-4A96-B76B-5AC9C455B250}"/>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FD7DDC4B-4E80-474A-80B8-BD08AC6EA2C2}"/>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42751904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Different types of LT: summary</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pic>
        <p:nvPicPr>
          <p:cNvPr id="6" name="Picture 5">
            <a:hlinkClick r:id="rId3" action="ppaction://hlinksldjump"/>
            <a:extLst>
              <a:ext uri="{FF2B5EF4-FFF2-40B4-BE49-F238E27FC236}">
                <a16:creationId xmlns:a16="http://schemas.microsoft.com/office/drawing/2014/main" id="{FC8D46B4-5B5D-41C0-BD5F-B22ED6178AB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1D769061-5F96-4A29-B887-8317C0066824}"/>
              </a:ext>
            </a:extLst>
          </p:cNvPr>
          <p:cNvGraphicFramePr>
            <a:graphicFrameLocks noGrp="1"/>
          </p:cNvGraphicFramePr>
          <p:nvPr>
            <p:extLst>
              <p:ext uri="{D42A27DB-BD31-4B8C-83A1-F6EECF244321}">
                <p14:modId xmlns:p14="http://schemas.microsoft.com/office/powerpoint/2010/main" val="3388500177"/>
              </p:ext>
            </p:extLst>
          </p:nvPr>
        </p:nvGraphicFramePr>
        <p:xfrm>
          <a:off x="684213" y="1352744"/>
          <a:ext cx="7416800" cy="455784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797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marL="72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48582">
                <a:tc>
                  <a:txBody>
                    <a:bodyPr/>
                    <a:lstStyle/>
                    <a:p>
                      <a:pPr algn="l"/>
                      <a:r>
                        <a:rPr lang="en-GB" sz="1400" dirty="0">
                          <a:latin typeface="Arial" panose="020B0604020202020204" pitchFamily="34" charset="0"/>
                          <a:cs typeface="Arial" panose="020B0604020202020204" pitchFamily="34" charset="0"/>
                        </a:rPr>
                        <a:t>Preservation of the inferior vena cava by </a:t>
                      </a:r>
                      <a:r>
                        <a:rPr lang="en-GB" sz="1400" b="1" dirty="0">
                          <a:solidFill>
                            <a:schemeClr val="accent1"/>
                          </a:solidFill>
                          <a:latin typeface="Arial" panose="020B0604020202020204" pitchFamily="34" charset="0"/>
                          <a:cs typeface="Arial" panose="020B0604020202020204" pitchFamily="34" charset="0"/>
                        </a:rPr>
                        <a:t>piggyback technique</a:t>
                      </a:r>
                      <a:r>
                        <a:rPr lang="en-GB" sz="1400" dirty="0">
                          <a:latin typeface="Arial" panose="020B0604020202020204" pitchFamily="34" charset="0"/>
                          <a:cs typeface="Arial" panose="020B0604020202020204" pitchFamily="34" charset="0"/>
                        </a:rPr>
                        <a:t> is recommended during LT whenever it is possible. The use of this technique is associated with greater haemodynamic stability during surgery</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marL="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448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1"/>
                          </a:solidFill>
                          <a:latin typeface="Arial" panose="020B0604020202020204" pitchFamily="34" charset="0"/>
                          <a:cs typeface="Arial" panose="020B0604020202020204" pitchFamily="34" charset="0"/>
                        </a:rPr>
                        <a:t>Domino transplant </a:t>
                      </a:r>
                      <a:r>
                        <a:rPr lang="en-GB" sz="1400" dirty="0">
                          <a:latin typeface="Arial" panose="020B0604020202020204" pitchFamily="34" charset="0"/>
                          <a:cs typeface="Arial" panose="020B0604020202020204" pitchFamily="34" charset="0"/>
                        </a:rPr>
                        <a:t>can be used for patients with familial amyloid polyneuropathy, as long as recipients are older than 55 years, in order to reduce the risk of developing the disease</a:t>
                      </a:r>
                      <a:endParaRPr lang="en-GB" sz="1400" b="1" dirty="0">
                        <a:solidFill>
                          <a:schemeClr val="accent1"/>
                        </a:solidFill>
                        <a:latin typeface="Arial" panose="020B0604020202020204" pitchFamily="34" charset="0"/>
                        <a:cs typeface="Arial" panose="020B0604020202020204" pitchFamily="34" charset="0"/>
                      </a:endParaRPr>
                    </a:p>
                  </a:txBody>
                  <a:tcPr marL="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marL="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582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accent1"/>
                          </a:solidFill>
                          <a:latin typeface="Arial" panose="020B0604020202020204" pitchFamily="34" charset="0"/>
                          <a:cs typeface="Arial" panose="020B0604020202020204" pitchFamily="34" charset="0"/>
                        </a:rPr>
                        <a:t>Auxiliary transplantation </a:t>
                      </a:r>
                      <a:r>
                        <a:rPr lang="en-GB" sz="1400" dirty="0">
                          <a:latin typeface="Arial" panose="020B0604020202020204" pitchFamily="34" charset="0"/>
                          <a:cs typeface="Arial" panose="020B0604020202020204" pitchFamily="34" charset="0"/>
                        </a:rPr>
                        <a:t>may be indicated in patients with ALF or functional, congenital or metabolic disorders affecting a normal liver. The advantage of this type of transplantation is the possibility of removing the graft and withdrawing immunosuppression once the native liver returns to its normal function</a:t>
                      </a:r>
                      <a:endParaRPr lang="en-GB" sz="1400" b="1" dirty="0">
                        <a:solidFill>
                          <a:schemeClr val="tx2"/>
                        </a:solidFill>
                        <a:latin typeface="Arial" panose="020B0604020202020204" pitchFamily="34" charset="0"/>
                        <a:cs typeface="Arial" panose="020B0604020202020204" pitchFamily="34" charset="0"/>
                      </a:endParaRPr>
                    </a:p>
                  </a:txBody>
                  <a:tcPr marL="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marL="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3996597720"/>
                  </a:ext>
                </a:extLst>
              </a:tr>
              <a:tr h="448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Because of the low number of available organs in paediatric LT, the use of </a:t>
                      </a:r>
                      <a:r>
                        <a:rPr lang="en-GB" sz="1400" b="1" dirty="0">
                          <a:solidFill>
                            <a:schemeClr val="accent1"/>
                          </a:solidFill>
                          <a:latin typeface="Arial" panose="020B0604020202020204" pitchFamily="34" charset="0"/>
                          <a:cs typeface="Arial" panose="020B0604020202020204" pitchFamily="34" charset="0"/>
                        </a:rPr>
                        <a:t>split LT </a:t>
                      </a:r>
                      <a:r>
                        <a:rPr lang="en-GB" sz="1400" b="0" dirty="0">
                          <a:solidFill>
                            <a:schemeClr val="tx1"/>
                          </a:solidFill>
                          <a:latin typeface="Arial" panose="020B0604020202020204" pitchFamily="34" charset="0"/>
                          <a:cs typeface="Arial" panose="020B0604020202020204" pitchFamily="34" charset="0"/>
                        </a:rPr>
                        <a:t>is an acceptable option, as long as the liver graft volume is sufficient. In this case the child receives a graft that includes segments II and III</a:t>
                      </a:r>
                    </a:p>
                  </a:txBody>
                  <a:tcPr marL="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marL="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584805512"/>
                  </a:ext>
                </a:extLst>
              </a:tr>
              <a:tr h="448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In adult LT, the use of the split LT may be an alternative given the organ shortage, but the left liver graft recipients must have a low weight. The use of the left lobe of the graft is associated with worse outcomes</a:t>
                      </a:r>
                    </a:p>
                  </a:txBody>
                  <a:tcPr marL="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marL="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449534849"/>
                  </a:ext>
                </a:extLst>
              </a:tr>
              <a:tr h="4485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Given the organ shortage, adult </a:t>
                      </a:r>
                      <a:r>
                        <a:rPr lang="en-GB" sz="1400" b="1" dirty="0">
                          <a:solidFill>
                            <a:schemeClr val="accent1"/>
                          </a:solidFill>
                          <a:latin typeface="Arial" panose="020B0604020202020204" pitchFamily="34" charset="0"/>
                          <a:cs typeface="Arial" panose="020B0604020202020204" pitchFamily="34" charset="0"/>
                        </a:rPr>
                        <a:t>LDLT</a:t>
                      </a:r>
                      <a:r>
                        <a:rPr lang="en-GB" sz="1400" b="0" dirty="0">
                          <a:solidFill>
                            <a:schemeClr val="tx1"/>
                          </a:solidFill>
                          <a:latin typeface="Arial" panose="020B0604020202020204" pitchFamily="34" charset="0"/>
                          <a:cs typeface="Arial" panose="020B0604020202020204" pitchFamily="34" charset="0"/>
                        </a:rPr>
                        <a:t> is recommended if there is an available donor. Estimated volume of the graft must be </a:t>
                      </a:r>
                      <a:r>
                        <a:rPr lang="en-GB" sz="1400" b="0" dirty="0">
                          <a:solidFill>
                            <a:schemeClr val="tx1"/>
                          </a:solidFill>
                          <a:latin typeface="Arial" panose="020B0604020202020204" pitchFamily="34" charset="0"/>
                          <a:cs typeface="Arial" panose="020B0604020202020204" pitchFamily="34" charset="0"/>
                          <a:sym typeface="Symbol" panose="05050102010706020507" pitchFamily="18" charset="2"/>
                        </a:rPr>
                        <a:t></a:t>
                      </a:r>
                      <a:r>
                        <a:rPr lang="en-GB" sz="1400" b="0" dirty="0">
                          <a:solidFill>
                            <a:schemeClr val="tx1"/>
                          </a:solidFill>
                          <a:latin typeface="Arial" panose="020B0604020202020204" pitchFamily="34" charset="0"/>
                          <a:cs typeface="Arial" panose="020B0604020202020204" pitchFamily="34" charset="0"/>
                        </a:rPr>
                        <a:t>0.8% of the recipient’s weight</a:t>
                      </a:r>
                    </a:p>
                  </a:txBody>
                  <a:tcPr marL="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E83AFB92-0675-4267-AE73-17AF0840E16B}"/>
              </a:ext>
            </a:extLst>
          </p:cNvPr>
          <p:cNvGrpSpPr/>
          <p:nvPr/>
        </p:nvGrpSpPr>
        <p:grpSpPr>
          <a:xfrm>
            <a:off x="5985752" y="1341437"/>
            <a:ext cx="2111205" cy="276999"/>
            <a:chOff x="5845171" y="3212976"/>
            <a:chExt cx="2111205" cy="276999"/>
          </a:xfrm>
        </p:grpSpPr>
        <p:sp>
          <p:nvSpPr>
            <p:cNvPr id="10" name="Rectangle 9">
              <a:extLst>
                <a:ext uri="{FF2B5EF4-FFF2-40B4-BE49-F238E27FC236}">
                  <a16:creationId xmlns:a16="http://schemas.microsoft.com/office/drawing/2014/main" id="{3E4CE5EF-949B-4491-B9C4-EDD2A7A48AC5}"/>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3D5B167D-F1F0-4DF6-A2B6-1E63DFCB1F7A}"/>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5136031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Different types of LT: summary</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pic>
        <p:nvPicPr>
          <p:cNvPr id="6" name="Picture 5">
            <a:hlinkClick r:id="rId3" action="ppaction://hlinksldjump"/>
            <a:extLst>
              <a:ext uri="{FF2B5EF4-FFF2-40B4-BE49-F238E27FC236}">
                <a16:creationId xmlns:a16="http://schemas.microsoft.com/office/drawing/2014/main" id="{E4A57BF0-5DC5-4C5C-8F9C-9F80FF35CAD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9019C829-3AEA-4BF3-8127-76D3D110D7D1}"/>
              </a:ext>
            </a:extLst>
          </p:cNvPr>
          <p:cNvGraphicFramePr>
            <a:graphicFrameLocks noGrp="1"/>
          </p:cNvGraphicFramePr>
          <p:nvPr>
            <p:extLst>
              <p:ext uri="{D42A27DB-BD31-4B8C-83A1-F6EECF244321}">
                <p14:modId xmlns:p14="http://schemas.microsoft.com/office/powerpoint/2010/main" val="1627890245"/>
              </p:ext>
            </p:extLst>
          </p:nvPr>
        </p:nvGraphicFramePr>
        <p:xfrm>
          <a:off x="684213" y="1352649"/>
          <a:ext cx="7416800" cy="441648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864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marL="72000" marR="72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16929">
                <a:tc>
                  <a:txBody>
                    <a:bodyPr/>
                    <a:lstStyle/>
                    <a:p>
                      <a:pPr algn="l"/>
                      <a:r>
                        <a:rPr lang="en-GB" sz="1400" dirty="0">
                          <a:latin typeface="Arial" panose="020B0604020202020204" pitchFamily="34" charset="0"/>
                          <a:cs typeface="Arial" panose="020B0604020202020204" pitchFamily="34" charset="0"/>
                        </a:rPr>
                        <a:t>It is necessary to prevent hepatic artery thrombosis during </a:t>
                      </a:r>
                      <a:r>
                        <a:rPr lang="en-GB" sz="1400" dirty="0">
                          <a:latin typeface="+mn-lt"/>
                          <a:cs typeface="+mn-cs"/>
                        </a:rPr>
                        <a:t>LT</a:t>
                      </a:r>
                      <a:r>
                        <a:rPr lang="en-GB" sz="1400" dirty="0">
                          <a:latin typeface="Arial" panose="020B0604020202020204" pitchFamily="34" charset="0"/>
                          <a:cs typeface="Arial" panose="020B0604020202020204" pitchFamily="34" charset="0"/>
                        </a:rPr>
                        <a:t> and the post-operative period. This complication requires re-transplantation in 50% of cases</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447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PVT prior to </a:t>
                      </a:r>
                      <a:r>
                        <a:rPr lang="en-GB" sz="1400" dirty="0">
                          <a:latin typeface="+mn-lt"/>
                          <a:cs typeface="+mn-cs"/>
                        </a:rPr>
                        <a:t>LT</a:t>
                      </a:r>
                      <a:r>
                        <a:rPr lang="en-GB" sz="1400" dirty="0">
                          <a:latin typeface="Arial" panose="020B0604020202020204" pitchFamily="34" charset="0"/>
                          <a:cs typeface="Arial" panose="020B0604020202020204" pitchFamily="34" charset="0"/>
                        </a:rPr>
                        <a:t> does not generally represent an absolute contraindication. In cases of extensive thrombosis a non-anatomical portal revascularization technique such as a renoportal anastomosis can be performed</a:t>
                      </a:r>
                      <a:endParaRPr lang="en-GB" sz="1400" b="1" dirty="0">
                        <a:solidFill>
                          <a:schemeClr val="accent1"/>
                        </a:solidFill>
                        <a:latin typeface="Arial" panose="020B0604020202020204" pitchFamily="34" charset="0"/>
                        <a:cs typeface="Arial" panose="020B0604020202020204" pitchFamily="34" charset="0"/>
                      </a:endParaRP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447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If a biliary anastomosis leakage in the post-transplantation period is diagnosed, initial ERCP with sphincterotomy is recommended. If the leakage persists, a temporary biliary stent can be used</a:t>
                      </a:r>
                      <a:endParaRPr lang="en-GB" sz="1400" b="1" dirty="0">
                        <a:solidFill>
                          <a:schemeClr val="tx2"/>
                        </a:solidFill>
                        <a:latin typeface="Arial" panose="020B0604020202020204" pitchFamily="34" charset="0"/>
                        <a:cs typeface="Arial" panose="020B0604020202020204" pitchFamily="34" charset="0"/>
                      </a:endParaRP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3996597720"/>
                  </a:ext>
                </a:extLst>
              </a:tr>
              <a:tr h="316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In patients with impaired coagulation,</a:t>
                      </a:r>
                      <a:r>
                        <a:rPr lang="en-GB" sz="1400" b="0" baseline="0" dirty="0">
                          <a:solidFill>
                            <a:schemeClr val="tx1"/>
                          </a:solidFill>
                          <a:latin typeface="Arial" panose="020B0604020202020204" pitchFamily="34" charset="0"/>
                          <a:cs typeface="Arial" panose="020B0604020202020204" pitchFamily="34" charset="0"/>
                        </a:rPr>
                        <a:t> </a:t>
                      </a:r>
                      <a:r>
                        <a:rPr lang="en-GB" sz="1400" b="0" dirty="0">
                          <a:solidFill>
                            <a:schemeClr val="tx1"/>
                          </a:solidFill>
                          <a:latin typeface="Arial" panose="020B0604020202020204" pitchFamily="34" charset="0"/>
                          <a:cs typeface="Arial" panose="020B0604020202020204" pitchFamily="34" charset="0"/>
                        </a:rPr>
                        <a:t>temporary packing of 48 hours may be necessary</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595356628"/>
                  </a:ext>
                </a:extLst>
              </a:tr>
              <a:tr h="316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In advanced cases of ischaemic cholangiopathy, the final treatment is </a:t>
                      </a:r>
                      <a:br>
                        <a:rPr lang="en-GB" sz="1400" b="0" dirty="0">
                          <a:solidFill>
                            <a:schemeClr val="tx1"/>
                          </a:solidFill>
                          <a:latin typeface="Arial" panose="020B0604020202020204" pitchFamily="34" charset="0"/>
                          <a:cs typeface="Arial" panose="020B0604020202020204" pitchFamily="34" charset="0"/>
                        </a:rPr>
                      </a:br>
                      <a:r>
                        <a:rPr lang="en-GB" sz="1400" b="0" dirty="0">
                          <a:solidFill>
                            <a:schemeClr val="tx1"/>
                          </a:solidFill>
                          <a:latin typeface="Arial" panose="020B0604020202020204" pitchFamily="34" charset="0"/>
                          <a:cs typeface="Arial" panose="020B0604020202020204" pitchFamily="34" charset="0"/>
                        </a:rPr>
                        <a:t>re-transplantation</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3696511903"/>
                  </a:ext>
                </a:extLst>
              </a:tr>
              <a:tr h="316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In cases of stenosis of the biliary anastomosis without improvement after conservative treatment, it is recommended to perform a hepatico-jejunostomy</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385993778"/>
                  </a:ext>
                </a:extLst>
              </a:tr>
              <a:tr h="447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In partial graft recipients with bile duct anastomosis stenosis or leakage, interventional radiology plays an important role (dilatation, stent insertion), but 50% of patients eventually require a hepatico-jejunostomy</a:t>
                      </a:r>
                    </a:p>
                  </a:txBody>
                  <a:tcPr marL="72000" marR="72000" marT="36000" marB="36000">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marL="72000" marR="72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E83AFB92-0675-4267-AE73-17AF0840E16B}"/>
              </a:ext>
            </a:extLst>
          </p:cNvPr>
          <p:cNvGrpSpPr/>
          <p:nvPr/>
        </p:nvGrpSpPr>
        <p:grpSpPr>
          <a:xfrm>
            <a:off x="5985752" y="1341437"/>
            <a:ext cx="2111205" cy="276999"/>
            <a:chOff x="5845171" y="3212976"/>
            <a:chExt cx="2111205" cy="276999"/>
          </a:xfrm>
        </p:grpSpPr>
        <p:sp>
          <p:nvSpPr>
            <p:cNvPr id="10" name="Rectangle 9">
              <a:extLst>
                <a:ext uri="{FF2B5EF4-FFF2-40B4-BE49-F238E27FC236}">
                  <a16:creationId xmlns:a16="http://schemas.microsoft.com/office/drawing/2014/main" id="{3E4CE5EF-949B-4491-B9C4-EDD2A7A48AC5}"/>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3D5B167D-F1F0-4DF6-A2B6-1E63DFCB1F7A}"/>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42141283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Re-transplantation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normAutofit/>
          </a:bodyPr>
          <a:lstStyle/>
          <a:p>
            <a:r>
              <a:rPr lang="en-GB" dirty="0"/>
              <a:t>Selection of recipients should consider</a:t>
            </a:r>
          </a:p>
          <a:p>
            <a:pPr lvl="1"/>
            <a:r>
              <a:rPr lang="en-GB" dirty="0"/>
              <a:t>Disease severity</a:t>
            </a:r>
          </a:p>
          <a:p>
            <a:pPr lvl="1"/>
            <a:r>
              <a:rPr lang="en-GB" dirty="0"/>
              <a:t>Interval since the primary LT</a:t>
            </a:r>
          </a:p>
          <a:p>
            <a:pPr lvl="1"/>
            <a:r>
              <a:rPr lang="en-GB" dirty="0"/>
              <a:t>Graft quality</a:t>
            </a:r>
          </a:p>
          <a:p>
            <a:pPr lvl="1"/>
            <a:endParaRPr lang="en-GB" dirty="0"/>
          </a:p>
          <a:p>
            <a:r>
              <a:rPr lang="en-GB" dirty="0"/>
              <a:t>This is more important than the cause of re-transplantation</a:t>
            </a:r>
          </a:p>
          <a:p>
            <a:pPr marL="0" indent="0">
              <a:buNone/>
            </a:pPr>
            <a:endParaRPr lang="en-GB" dirty="0"/>
          </a:p>
        </p:txBody>
      </p:sp>
      <p:pic>
        <p:nvPicPr>
          <p:cNvPr id="6" name="Picture 5">
            <a:hlinkClick r:id="rId3" action="ppaction://hlinksldjump"/>
            <a:extLst>
              <a:ext uri="{FF2B5EF4-FFF2-40B4-BE49-F238E27FC236}">
                <a16:creationId xmlns:a16="http://schemas.microsoft.com/office/drawing/2014/main" id="{5616CC80-FAA3-4589-9975-9F454ABA580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3FBE94A0-EF3A-4765-9CF5-438FB5B7C844}"/>
              </a:ext>
            </a:extLst>
          </p:cNvPr>
          <p:cNvGraphicFramePr>
            <a:graphicFrameLocks noGrp="1"/>
          </p:cNvGraphicFramePr>
          <p:nvPr>
            <p:extLst>
              <p:ext uri="{D42A27DB-BD31-4B8C-83A1-F6EECF244321}">
                <p14:modId xmlns:p14="http://schemas.microsoft.com/office/powerpoint/2010/main" val="513558604"/>
              </p:ext>
            </p:extLst>
          </p:nvPr>
        </p:nvGraphicFramePr>
        <p:xfrm>
          <a:off x="684213" y="3777826"/>
          <a:ext cx="7416800" cy="164592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Re-transplantation has inferior outcome compared with the first transplant, nevertheless it should be considered in cases of acute or chronic graft failure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A patient candidate for re-transplantation should undergo a liver work-up as for the first transplant</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HCV recurrence is not a contraindication for re-transplantation</a:t>
                      </a:r>
                      <a:endParaRPr lang="en-GB" sz="1400" b="1" dirty="0">
                        <a:solidFill>
                          <a:schemeClr val="tx2"/>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FC810E6D-C894-45F9-A82F-52E523F22027}"/>
              </a:ext>
            </a:extLst>
          </p:cNvPr>
          <p:cNvGrpSpPr/>
          <p:nvPr/>
        </p:nvGrpSpPr>
        <p:grpSpPr>
          <a:xfrm>
            <a:off x="5940152" y="3770937"/>
            <a:ext cx="2111205" cy="276999"/>
            <a:chOff x="5845171" y="3212976"/>
            <a:chExt cx="2111205" cy="276999"/>
          </a:xfrm>
        </p:grpSpPr>
        <p:sp>
          <p:nvSpPr>
            <p:cNvPr id="10" name="Rectangle 9">
              <a:extLst>
                <a:ext uri="{FF2B5EF4-FFF2-40B4-BE49-F238E27FC236}">
                  <a16:creationId xmlns:a16="http://schemas.microsoft.com/office/drawing/2014/main" id="{52BE502F-304D-4A26-9B85-5C2288C40834}"/>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F82C94F8-A3D8-4D6A-AADF-426E997E553C}"/>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5402533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Total withdrawal of immunosuppression</a:t>
            </a: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EASL CPG LT. J Hepatol 2016;64:433–85</a:t>
            </a:r>
          </a:p>
        </p:txBody>
      </p:sp>
      <p:sp>
        <p:nvSpPr>
          <p:cNvPr id="3" name="Content Placeholder 2"/>
          <p:cNvSpPr>
            <a:spLocks noGrp="1"/>
          </p:cNvSpPr>
          <p:nvPr>
            <p:ph sz="half" idx="1"/>
          </p:nvPr>
        </p:nvSpPr>
        <p:spPr/>
        <p:txBody>
          <a:bodyPr>
            <a:normAutofit/>
          </a:bodyPr>
          <a:lstStyle/>
          <a:p>
            <a:r>
              <a:rPr lang="en-GB" dirty="0"/>
              <a:t>Ultimate aim is for graft acceptance without the need for any</a:t>
            </a:r>
            <a:br>
              <a:rPr lang="en-GB" dirty="0"/>
            </a:br>
            <a:r>
              <a:rPr lang="en-GB" dirty="0"/>
              <a:t>long-term pharmacological assistance</a:t>
            </a:r>
          </a:p>
          <a:p>
            <a:pPr lvl="1"/>
            <a:r>
              <a:rPr lang="en-GB" dirty="0"/>
              <a:t>Long-term survivors following LT are often systematically and</a:t>
            </a:r>
            <a:br>
              <a:rPr lang="en-GB" dirty="0"/>
            </a:br>
            <a:r>
              <a:rPr lang="en-GB" dirty="0"/>
              <a:t>excessively immunosuppressed</a:t>
            </a:r>
          </a:p>
          <a:p>
            <a:r>
              <a:rPr lang="en-GB" dirty="0"/>
              <a:t>Drug weaning is a strategy that should be considered</a:t>
            </a:r>
          </a:p>
          <a:p>
            <a:pPr lvl="1"/>
            <a:r>
              <a:rPr lang="en-GB" dirty="0"/>
              <a:t>Must be undertaken gradually under careful physician surveillance</a:t>
            </a:r>
          </a:p>
          <a:p>
            <a:endParaRPr lang="en-GB" sz="1400" dirty="0"/>
          </a:p>
        </p:txBody>
      </p:sp>
      <p:pic>
        <p:nvPicPr>
          <p:cNvPr id="6" name="Picture 5">
            <a:hlinkClick r:id="rId3" action="ppaction://hlinksldjump"/>
            <a:extLst>
              <a:ext uri="{FF2B5EF4-FFF2-40B4-BE49-F238E27FC236}">
                <a16:creationId xmlns:a16="http://schemas.microsoft.com/office/drawing/2014/main" id="{F30FB523-6688-4270-B69D-77174970EEB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7" name="Table 6">
            <a:extLst>
              <a:ext uri="{FF2B5EF4-FFF2-40B4-BE49-F238E27FC236}">
                <a16:creationId xmlns:a16="http://schemas.microsoft.com/office/drawing/2014/main" id="{EDE66ACF-535C-4930-82FF-A6212422394B}"/>
              </a:ext>
            </a:extLst>
          </p:cNvPr>
          <p:cNvGraphicFramePr>
            <a:graphicFrameLocks noGrp="1"/>
          </p:cNvGraphicFramePr>
          <p:nvPr>
            <p:extLst>
              <p:ext uri="{D42A27DB-BD31-4B8C-83A1-F6EECF244321}">
                <p14:modId xmlns:p14="http://schemas.microsoft.com/office/powerpoint/2010/main" val="2332636527"/>
              </p:ext>
            </p:extLst>
          </p:nvPr>
        </p:nvGraphicFramePr>
        <p:xfrm>
          <a:off x="684213" y="3709528"/>
          <a:ext cx="7416800" cy="103632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algn="l"/>
                      <a:r>
                        <a:rPr lang="en-GB" sz="1400" dirty="0">
                          <a:latin typeface="Arial" panose="020B0604020202020204" pitchFamily="34" charset="0"/>
                          <a:cs typeface="Arial" panose="020B0604020202020204" pitchFamily="34" charset="0"/>
                        </a:rPr>
                        <a:t>Intended immunosuppression withdrawal is still experimental and can only be considered in the setting of rigorous clinical trials under strict conditions and with intensive follow-up</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8" name="Group 7">
            <a:extLst>
              <a:ext uri="{FF2B5EF4-FFF2-40B4-BE49-F238E27FC236}">
                <a16:creationId xmlns:a16="http://schemas.microsoft.com/office/drawing/2014/main" id="{6E242D4C-BC2D-40B4-847B-B779E0C099EA}"/>
              </a:ext>
            </a:extLst>
          </p:cNvPr>
          <p:cNvGrpSpPr/>
          <p:nvPr/>
        </p:nvGrpSpPr>
        <p:grpSpPr>
          <a:xfrm>
            <a:off x="6012160" y="3702639"/>
            <a:ext cx="2111205" cy="276999"/>
            <a:chOff x="5845171" y="3212976"/>
            <a:chExt cx="2111205" cy="276999"/>
          </a:xfrm>
        </p:grpSpPr>
        <p:sp>
          <p:nvSpPr>
            <p:cNvPr id="10" name="Rectangle 9">
              <a:extLst>
                <a:ext uri="{FF2B5EF4-FFF2-40B4-BE49-F238E27FC236}">
                  <a16:creationId xmlns:a16="http://schemas.microsoft.com/office/drawing/2014/main" id="{B5B6DB02-C514-4EC8-B052-555615A1D768}"/>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1" name="TextBox 10">
              <a:extLst>
                <a:ext uri="{FF2B5EF4-FFF2-40B4-BE49-F238E27FC236}">
                  <a16:creationId xmlns:a16="http://schemas.microsoft.com/office/drawing/2014/main" id="{9187D740-58EF-4532-AE37-E6641C397469}"/>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537791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B2E578-9BA9-4100-99E0-1C350A44D021}"/>
              </a:ext>
            </a:extLst>
          </p:cNvPr>
          <p:cNvSpPr>
            <a:spLocks noGrp="1"/>
          </p:cNvSpPr>
          <p:nvPr>
            <p:ph type="title"/>
          </p:nvPr>
        </p:nvSpPr>
        <p:spPr/>
        <p:txBody>
          <a:bodyPr/>
          <a:lstStyle/>
          <a:p>
            <a:r>
              <a:rPr lang="en-GB" dirty="0"/>
              <a:t>Background</a:t>
            </a:r>
          </a:p>
        </p:txBody>
      </p:sp>
      <p:sp>
        <p:nvSpPr>
          <p:cNvPr id="6" name="Text Placeholder 5">
            <a:extLst>
              <a:ext uri="{FF2B5EF4-FFF2-40B4-BE49-F238E27FC236}">
                <a16:creationId xmlns:a16="http://schemas.microsoft.com/office/drawing/2014/main" id="{4233EAD4-BF6B-444E-B7AD-D3C6067B07E4}"/>
              </a:ext>
            </a:extLst>
          </p:cNvPr>
          <p:cNvSpPr>
            <a:spLocks noGrp="1"/>
          </p:cNvSpPr>
          <p:nvPr>
            <p:ph type="body" idx="1"/>
          </p:nvPr>
        </p:nvSpPr>
        <p:spPr/>
        <p:txBody>
          <a:bodyPr/>
          <a:lstStyle/>
          <a:p>
            <a:r>
              <a:rPr lang="en-GB" dirty="0"/>
              <a:t>Introduction to liver transplantation</a:t>
            </a:r>
          </a:p>
          <a:p>
            <a:endParaRPr lang="en-GB" dirty="0"/>
          </a:p>
        </p:txBody>
      </p:sp>
    </p:spTree>
    <p:extLst>
      <p:ext uri="{BB962C8B-B14F-4D97-AF65-F5344CB8AC3E}">
        <p14:creationId xmlns:p14="http://schemas.microsoft.com/office/powerpoint/2010/main" val="28071157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normAutofit/>
          </a:bodyPr>
          <a:lstStyle/>
          <a:p>
            <a:r>
              <a:rPr lang="en-GB" dirty="0"/>
              <a:t>Management of renal dysfunction</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normAutofit/>
          </a:bodyPr>
          <a:lstStyle/>
          <a:p>
            <a:r>
              <a:rPr lang="en-GB" dirty="0"/>
              <a:t>Majority of patients who survive the first 6 months after LT</a:t>
            </a:r>
            <a:br>
              <a:rPr lang="en-GB" dirty="0"/>
            </a:br>
            <a:r>
              <a:rPr lang="en-GB" dirty="0"/>
              <a:t>present with impaired kidney function</a:t>
            </a:r>
          </a:p>
          <a:p>
            <a:pPr lvl="1"/>
            <a:r>
              <a:rPr lang="en-GB" dirty="0"/>
              <a:t>30–80% of patients develop CKD stage 3–4</a:t>
            </a:r>
          </a:p>
          <a:p>
            <a:pPr lvl="1"/>
            <a:r>
              <a:rPr lang="en-GB" dirty="0"/>
              <a:t>Cumulative risk of ESRD requiring maintenance dialysis or renal transplantation is 5–9% within the first 10 years post-LT</a:t>
            </a:r>
          </a:p>
          <a:p>
            <a:r>
              <a:rPr lang="en-GB" dirty="0"/>
              <a:t>CNIs are considered responsible for &gt;70% of cases of ESRD after LT</a:t>
            </a:r>
          </a:p>
          <a:p>
            <a:r>
              <a:rPr lang="en-GB" dirty="0"/>
              <a:t>AKI and CKD are associated with a significantly increased risk of mortality in early and late post-LT course</a:t>
            </a:r>
          </a:p>
        </p:txBody>
      </p:sp>
      <p:pic>
        <p:nvPicPr>
          <p:cNvPr id="8" name="Picture 7">
            <a:hlinkClick r:id="rId3" action="ppaction://hlinksldjump"/>
            <a:extLst>
              <a:ext uri="{FF2B5EF4-FFF2-40B4-BE49-F238E27FC236}">
                <a16:creationId xmlns:a16="http://schemas.microsoft.com/office/drawing/2014/main" id="{E639F3A2-D42E-442B-B064-B1907C7599F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6CAA21CB-C035-42BC-B884-A4B23F188E6E}"/>
              </a:ext>
            </a:extLst>
          </p:cNvPr>
          <p:cNvGraphicFramePr>
            <a:graphicFrameLocks noGrp="1"/>
          </p:cNvGraphicFramePr>
          <p:nvPr>
            <p:extLst>
              <p:ext uri="{D42A27DB-BD31-4B8C-83A1-F6EECF244321}">
                <p14:modId xmlns:p14="http://schemas.microsoft.com/office/powerpoint/2010/main" val="2882067178"/>
              </p:ext>
            </p:extLst>
          </p:nvPr>
        </p:nvGraphicFramePr>
        <p:xfrm>
          <a:off x="706565" y="4077072"/>
          <a:ext cx="7416800" cy="185928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Continuous monitoring of renal function in LT recipients is mandatory and should be started immediately after LT</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Reduction or withdrawal of CNI-associated immunosuppression or alternative</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CNI-free protocols should be considered as soon as possible in patients with impaired renal function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Kidney transplantation is the optimal treatment for LT patients with ESRD</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E608D87D-6C4D-4232-96A0-C776DC08CE9C}"/>
              </a:ext>
            </a:extLst>
          </p:cNvPr>
          <p:cNvGrpSpPr/>
          <p:nvPr/>
        </p:nvGrpSpPr>
        <p:grpSpPr>
          <a:xfrm>
            <a:off x="6012160" y="4077072"/>
            <a:ext cx="2111205" cy="276999"/>
            <a:chOff x="5845171" y="3212976"/>
            <a:chExt cx="2111205" cy="276999"/>
          </a:xfrm>
        </p:grpSpPr>
        <p:sp>
          <p:nvSpPr>
            <p:cNvPr id="11" name="Rectangle 10">
              <a:extLst>
                <a:ext uri="{FF2B5EF4-FFF2-40B4-BE49-F238E27FC236}">
                  <a16:creationId xmlns:a16="http://schemas.microsoft.com/office/drawing/2014/main" id="{DE6108F9-2868-4B2C-844F-2F1CF080A82A}"/>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7EE473E9-9DA6-4EF8-9280-2735072AB7B0}"/>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31717184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C58A-098A-41E6-84F9-C20FC1D32851}"/>
              </a:ext>
            </a:extLst>
          </p:cNvPr>
          <p:cNvSpPr>
            <a:spLocks noGrp="1"/>
          </p:cNvSpPr>
          <p:nvPr>
            <p:ph type="title"/>
          </p:nvPr>
        </p:nvSpPr>
        <p:spPr/>
        <p:txBody>
          <a:bodyPr/>
          <a:lstStyle/>
          <a:p>
            <a:r>
              <a:rPr lang="en-GB" dirty="0"/>
              <a:t>Prevention and treatment of infections</a:t>
            </a:r>
          </a:p>
        </p:txBody>
      </p:sp>
      <p:sp>
        <p:nvSpPr>
          <p:cNvPr id="3" name="Text Placeholder 2">
            <a:extLst>
              <a:ext uri="{FF2B5EF4-FFF2-40B4-BE49-F238E27FC236}">
                <a16:creationId xmlns:a16="http://schemas.microsoft.com/office/drawing/2014/main" id="{003F709B-0339-4EEB-9D1B-602409187FF2}"/>
              </a:ext>
            </a:extLst>
          </p:cNvPr>
          <p:cNvSpPr>
            <a:spLocks noGrp="1"/>
          </p:cNvSpPr>
          <p:nvPr>
            <p:ph type="body" sz="quarter" idx="10"/>
          </p:nvPr>
        </p:nvSpPr>
        <p:spPr/>
        <p:txBody>
          <a:bodyPr/>
          <a:lstStyle/>
          <a:p>
            <a:r>
              <a:rPr lang="en-GB" dirty="0"/>
              <a:t>EASL CPG LT. J Hepatol 2016;64:433–85</a:t>
            </a:r>
          </a:p>
        </p:txBody>
      </p:sp>
      <p:sp>
        <p:nvSpPr>
          <p:cNvPr id="4" name="Content Placeholder 3">
            <a:extLst>
              <a:ext uri="{FF2B5EF4-FFF2-40B4-BE49-F238E27FC236}">
                <a16:creationId xmlns:a16="http://schemas.microsoft.com/office/drawing/2014/main" id="{EDEEDD06-5335-4FF7-A9AF-DC61BF135917}"/>
              </a:ext>
            </a:extLst>
          </p:cNvPr>
          <p:cNvSpPr>
            <a:spLocks noGrp="1"/>
          </p:cNvSpPr>
          <p:nvPr>
            <p:ph sz="half" idx="1"/>
          </p:nvPr>
        </p:nvSpPr>
        <p:spPr/>
        <p:txBody>
          <a:bodyPr>
            <a:normAutofit/>
          </a:bodyPr>
          <a:lstStyle/>
          <a:p>
            <a:r>
              <a:rPr lang="en-GB" dirty="0"/>
              <a:t>Infectious complications are a major cause of morbidity and</a:t>
            </a:r>
            <a:br>
              <a:rPr lang="en-GB" dirty="0"/>
            </a:br>
            <a:r>
              <a:rPr lang="en-GB" dirty="0"/>
              <a:t>mortality following transplantation </a:t>
            </a:r>
          </a:p>
        </p:txBody>
      </p:sp>
      <p:pic>
        <p:nvPicPr>
          <p:cNvPr id="5" name="Picture 4">
            <a:hlinkClick r:id="rId3" action="ppaction://hlinksldjump"/>
            <a:extLst>
              <a:ext uri="{FF2B5EF4-FFF2-40B4-BE49-F238E27FC236}">
                <a16:creationId xmlns:a16="http://schemas.microsoft.com/office/drawing/2014/main" id="{37E91AD6-9E43-4497-8F32-D098D70942A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6" name="Table 5">
            <a:extLst>
              <a:ext uri="{FF2B5EF4-FFF2-40B4-BE49-F238E27FC236}">
                <a16:creationId xmlns:a16="http://schemas.microsoft.com/office/drawing/2014/main" id="{FF8A6AAC-0D9E-4ACD-8248-BAC33EF4F8D0}"/>
              </a:ext>
            </a:extLst>
          </p:cNvPr>
          <p:cNvGraphicFramePr>
            <a:graphicFrameLocks noGrp="1"/>
          </p:cNvGraphicFramePr>
          <p:nvPr>
            <p:extLst>
              <p:ext uri="{D42A27DB-BD31-4B8C-83A1-F6EECF244321}">
                <p14:modId xmlns:p14="http://schemas.microsoft.com/office/powerpoint/2010/main" val="3246725432"/>
              </p:ext>
            </p:extLst>
          </p:nvPr>
        </p:nvGraphicFramePr>
        <p:xfrm>
          <a:off x="646545" y="2189000"/>
          <a:ext cx="7454468" cy="3693600"/>
        </p:xfrm>
        <a:graphic>
          <a:graphicData uri="http://schemas.openxmlformats.org/drawingml/2006/table">
            <a:tbl>
              <a:tblPr firstRow="1" bandRow="1">
                <a:tableStyleId>{5C22544A-7EE6-4342-B048-85BDC9FD1C3A}</a:tableStyleId>
              </a:tblPr>
              <a:tblGrid>
                <a:gridCol w="6449371">
                  <a:extLst>
                    <a:ext uri="{9D8B030D-6E8A-4147-A177-3AD203B41FA5}">
                      <a16:colId xmlns:a16="http://schemas.microsoft.com/office/drawing/2014/main" val="20001"/>
                    </a:ext>
                  </a:extLst>
                </a:gridCol>
                <a:gridCol w="1005097">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noProof="0" dirty="0">
                          <a:solidFill>
                            <a:schemeClr val="bg1"/>
                          </a:solidFill>
                          <a:latin typeface="Arial" panose="020B0604020202020204" pitchFamily="34" charset="0"/>
                          <a:cs typeface="Arial" panose="020B0604020202020204" pitchFamily="34" charset="0"/>
                        </a:rPr>
                        <a:t>Recommendations</a:t>
                      </a:r>
                      <a:endParaRPr lang="en-GB" sz="1300" b="1" baseline="30000" noProof="0" dirty="0">
                        <a:solidFill>
                          <a:schemeClr val="bg1"/>
                        </a:solidFill>
                        <a:latin typeface="Arial" panose="020B0604020202020204" pitchFamily="34" charset="0"/>
                        <a:cs typeface="Arial" panose="020B0604020202020204" pitchFamily="34" charset="0"/>
                      </a:endParaRPr>
                    </a:p>
                  </a:txBody>
                  <a:tcPr marT="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Use CMV prophylaxis for </a:t>
                      </a:r>
                      <a:r>
                        <a:rPr lang="en-GB" sz="1400" dirty="0">
                          <a:latin typeface="Arial" panose="020B0604020202020204" pitchFamily="34" charset="0"/>
                          <a:cs typeface="Arial" panose="020B0604020202020204" pitchFamily="34" charset="0"/>
                          <a:sym typeface="Symbol" panose="05050102010706020507" pitchFamily="18" charset="2"/>
                        </a:rPr>
                        <a:t></a:t>
                      </a:r>
                      <a:r>
                        <a:rPr lang="en-GB" sz="1400" dirty="0">
                          <a:latin typeface="Arial" panose="020B0604020202020204" pitchFamily="34" charset="0"/>
                          <a:cs typeface="Arial" panose="020B0604020202020204" pitchFamily="34" charset="0"/>
                        </a:rPr>
                        <a:t>3 months in patients at a higher risk of CMV infection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PTLD should always be suspected post-LT, especially those at high risk, with fever, weight loss, night sweats, even in the absence of lymphoadenopathy</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Oral prophylaxis against </a:t>
                      </a:r>
                      <a:r>
                        <a:rPr lang="en-GB" sz="1400" i="1" dirty="0">
                          <a:latin typeface="Arial" panose="020B0604020202020204" pitchFamily="34" charset="0"/>
                          <a:cs typeface="Arial" panose="020B0604020202020204" pitchFamily="34" charset="0"/>
                        </a:rPr>
                        <a:t>Candida</a:t>
                      </a:r>
                      <a:r>
                        <a:rPr lang="en-GB" sz="1400" dirty="0">
                          <a:latin typeface="Arial" panose="020B0604020202020204" pitchFamily="34" charset="0"/>
                          <a:cs typeface="Arial" panose="020B0604020202020204" pitchFamily="34" charset="0"/>
                        </a:rPr>
                        <a:t> species is recommended during the first months, as it reduces mortality due to fungal infection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663767000"/>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Prophylaxis against </a:t>
                      </a:r>
                      <a:r>
                        <a:rPr lang="en-GB" sz="1400" b="0" i="1" dirty="0">
                          <a:solidFill>
                            <a:schemeClr val="tx1"/>
                          </a:solidFill>
                          <a:latin typeface="Arial" panose="020B0604020202020204" pitchFamily="34" charset="0"/>
                          <a:cs typeface="Arial" panose="020B0604020202020204" pitchFamily="34" charset="0"/>
                        </a:rPr>
                        <a:t>Aspergillus</a:t>
                      </a:r>
                      <a:r>
                        <a:rPr lang="en-GB" sz="1400" b="0" dirty="0">
                          <a:solidFill>
                            <a:schemeClr val="tx1"/>
                          </a:solidFill>
                          <a:latin typeface="Arial" panose="020B0604020202020204" pitchFamily="34" charset="0"/>
                          <a:cs typeface="Arial" panose="020B0604020202020204" pitchFamily="34" charset="0"/>
                        </a:rPr>
                        <a:t> is only recommended in high-risk situations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3858006339"/>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Prophylaxis against </a:t>
                      </a:r>
                      <a:r>
                        <a:rPr lang="en-GB" sz="1400" b="0" i="1" dirty="0">
                          <a:solidFill>
                            <a:schemeClr val="tx1"/>
                          </a:solidFill>
                          <a:latin typeface="Arial" panose="020B0604020202020204" pitchFamily="34" charset="0"/>
                          <a:cs typeface="Arial" panose="020B0604020202020204" pitchFamily="34" charset="0"/>
                        </a:rPr>
                        <a:t>P. jirovecii </a:t>
                      </a:r>
                      <a:r>
                        <a:rPr lang="en-GB" sz="1400" b="0" dirty="0">
                          <a:solidFill>
                            <a:schemeClr val="tx1"/>
                          </a:solidFill>
                          <a:latin typeface="Arial" panose="020B0604020202020204" pitchFamily="34" charset="0"/>
                          <a:cs typeface="Arial" panose="020B0604020202020204" pitchFamily="34" charset="0"/>
                        </a:rPr>
                        <a:t>with trimethoprim-sulphamethoxazole should be given to all liver transplanted patients for 6–12 months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313418605"/>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Treatment of </a:t>
                      </a:r>
                      <a:r>
                        <a:rPr lang="en-GB" sz="1400" b="0" i="1" dirty="0">
                          <a:solidFill>
                            <a:schemeClr val="tx1"/>
                          </a:solidFill>
                          <a:latin typeface="Arial" panose="020B0604020202020204" pitchFamily="34" charset="0"/>
                          <a:cs typeface="Arial" panose="020B0604020202020204" pitchFamily="34" charset="0"/>
                        </a:rPr>
                        <a:t>P. jirovecii </a:t>
                      </a:r>
                      <a:r>
                        <a:rPr lang="en-GB" sz="1400" b="0" dirty="0">
                          <a:solidFill>
                            <a:schemeClr val="tx1"/>
                          </a:solidFill>
                          <a:latin typeface="Arial" panose="020B0604020202020204" pitchFamily="34" charset="0"/>
                          <a:cs typeface="Arial" panose="020B0604020202020204" pitchFamily="34" charset="0"/>
                        </a:rPr>
                        <a:t>infection consists of trimethoprim-sulphamethoxazole. Corticosteroids are useful as adjunctive therapy to reduce both pulmonary inflammation and post-infection fibrosis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364903046"/>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Patients undergoing treatment for tuberculosis should be monitored for potential hepatotoxicity and for acute rejection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7" name="Group 6">
            <a:extLst>
              <a:ext uri="{FF2B5EF4-FFF2-40B4-BE49-F238E27FC236}">
                <a16:creationId xmlns:a16="http://schemas.microsoft.com/office/drawing/2014/main" id="{BDF8C172-CE53-47B9-98F2-7F4568905E74}"/>
              </a:ext>
            </a:extLst>
          </p:cNvPr>
          <p:cNvGrpSpPr/>
          <p:nvPr/>
        </p:nvGrpSpPr>
        <p:grpSpPr>
          <a:xfrm>
            <a:off x="5989187" y="2182111"/>
            <a:ext cx="2111205" cy="276999"/>
            <a:chOff x="5845171" y="3212976"/>
            <a:chExt cx="2111205" cy="276999"/>
          </a:xfrm>
        </p:grpSpPr>
        <p:sp>
          <p:nvSpPr>
            <p:cNvPr id="8" name="Rectangle 7">
              <a:extLst>
                <a:ext uri="{FF2B5EF4-FFF2-40B4-BE49-F238E27FC236}">
                  <a16:creationId xmlns:a16="http://schemas.microsoft.com/office/drawing/2014/main" id="{E222C2EB-5770-4434-8FC5-B2C86C7E93CF}"/>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9" name="TextBox 8">
              <a:extLst>
                <a:ext uri="{FF2B5EF4-FFF2-40B4-BE49-F238E27FC236}">
                  <a16:creationId xmlns:a16="http://schemas.microsoft.com/office/drawing/2014/main" id="{5F1ECC23-83FE-4484-809A-823B12E9A07A}"/>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781009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noAutofit/>
          </a:bodyPr>
          <a:lstStyle/>
          <a:p>
            <a:r>
              <a:rPr lang="en-GB" dirty="0"/>
              <a:t>Prevention and treatment of </a:t>
            </a:r>
            <a:br>
              <a:rPr lang="en-GB" dirty="0"/>
            </a:br>
            <a:r>
              <a:rPr lang="en-GB" dirty="0"/>
              <a:t>metabolic syndrome</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normAutofit/>
          </a:bodyPr>
          <a:lstStyle/>
          <a:p>
            <a:r>
              <a:rPr lang="en-GB" sz="1800" dirty="0"/>
              <a:t>Prevalence of MetS is 50–60% in the LT population</a:t>
            </a:r>
          </a:p>
          <a:p>
            <a:pPr lvl="1"/>
            <a:r>
              <a:rPr lang="en-GB" sz="1600" dirty="0"/>
              <a:t>Diabetes mellitus 10–64%</a:t>
            </a:r>
          </a:p>
          <a:p>
            <a:pPr lvl="1"/>
            <a:r>
              <a:rPr lang="en-GB" sz="1600" dirty="0"/>
              <a:t>Obesity 24–64%</a:t>
            </a:r>
          </a:p>
          <a:p>
            <a:pPr lvl="1"/>
            <a:r>
              <a:rPr lang="en-GB" sz="1600" dirty="0"/>
              <a:t>Dyslipidaemia 40–66%</a:t>
            </a:r>
          </a:p>
          <a:p>
            <a:pPr lvl="1"/>
            <a:r>
              <a:rPr lang="en-GB" sz="1600" dirty="0"/>
              <a:t>Arterial hypertension 40–85%</a:t>
            </a:r>
          </a:p>
          <a:p>
            <a:r>
              <a:rPr lang="en-GB" sz="1800" dirty="0"/>
              <a:t>Clinical features of MetS alone or in combination contribute to late </a:t>
            </a:r>
            <a:br>
              <a:rPr lang="en-GB" sz="1800" dirty="0"/>
            </a:br>
            <a:r>
              <a:rPr lang="en-GB" sz="1800" dirty="0"/>
              <a:t>post-operative morbidity and mortality</a:t>
            </a:r>
          </a:p>
          <a:p>
            <a:pPr lvl="1"/>
            <a:r>
              <a:rPr lang="en-GB" sz="1600" dirty="0"/>
              <a:t>LT recipients are at increased risk of cardiovascular events</a:t>
            </a:r>
          </a:p>
          <a:p>
            <a:pPr lvl="1"/>
            <a:r>
              <a:rPr lang="en-GB" sz="1600" dirty="0"/>
              <a:t>CVD accounts for ~25% of deaths in the long-term follow-up after transplant </a:t>
            </a:r>
          </a:p>
        </p:txBody>
      </p:sp>
      <p:pic>
        <p:nvPicPr>
          <p:cNvPr id="8" name="Picture 7">
            <a:hlinkClick r:id="rId3" action="ppaction://hlinksldjump"/>
            <a:extLst>
              <a:ext uri="{FF2B5EF4-FFF2-40B4-BE49-F238E27FC236}">
                <a16:creationId xmlns:a16="http://schemas.microsoft.com/office/drawing/2014/main" id="{6C089BAE-D6F4-4C11-8C09-D9C464411E2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ADE73720-50FC-408B-8C12-F0AD7332B7E7}"/>
              </a:ext>
            </a:extLst>
          </p:cNvPr>
          <p:cNvGraphicFramePr>
            <a:graphicFrameLocks noGrp="1"/>
          </p:cNvGraphicFramePr>
          <p:nvPr>
            <p:extLst>
              <p:ext uri="{D42A27DB-BD31-4B8C-83A1-F6EECF244321}">
                <p14:modId xmlns:p14="http://schemas.microsoft.com/office/powerpoint/2010/main" val="361688541"/>
              </p:ext>
            </p:extLst>
          </p:nvPr>
        </p:nvGraphicFramePr>
        <p:xfrm>
          <a:off x="688167" y="4184778"/>
          <a:ext cx="7412846" cy="1645920"/>
        </p:xfrm>
        <a:graphic>
          <a:graphicData uri="http://schemas.openxmlformats.org/drawingml/2006/table">
            <a:tbl>
              <a:tblPr firstRow="1" bandRow="1">
                <a:tableStyleId>{5C22544A-7EE6-4342-B048-85BDC9FD1C3A}</a:tableStyleId>
              </a:tblPr>
              <a:tblGrid>
                <a:gridCol w="6413361">
                  <a:extLst>
                    <a:ext uri="{9D8B030D-6E8A-4147-A177-3AD203B41FA5}">
                      <a16:colId xmlns:a16="http://schemas.microsoft.com/office/drawing/2014/main" val="20001"/>
                    </a:ext>
                  </a:extLst>
                </a:gridCol>
                <a:gridCol w="999485">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LT recipients are at</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increased risk of CVD. Effective and prompt treatment of modifiable risk factors is imperative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Pharmacological therapies must be initiated as soon as possible to control arterial hypertension, hyperlipidaemia, diabetes and obesity</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Adopting a healthy lifestyle is</a:t>
                      </a:r>
                      <a:r>
                        <a:rPr lang="en-GB" sz="1400" baseline="0" dirty="0">
                          <a:latin typeface="Arial" panose="020B0604020202020204" pitchFamily="34" charset="0"/>
                          <a:cs typeface="Arial" panose="020B0604020202020204" pitchFamily="34" charset="0"/>
                        </a:rPr>
                        <a:t> an </a:t>
                      </a:r>
                      <a:r>
                        <a:rPr lang="en-GB" sz="1400" dirty="0">
                          <a:latin typeface="Arial" panose="020B0604020202020204" pitchFamily="34" charset="0"/>
                          <a:cs typeface="Arial" panose="020B0604020202020204" pitchFamily="34" charset="0"/>
                        </a:rPr>
                        <a:t>additional effective management option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EB053736-080B-40DA-8642-800C8D7A63F7}"/>
              </a:ext>
            </a:extLst>
          </p:cNvPr>
          <p:cNvGrpSpPr/>
          <p:nvPr/>
        </p:nvGrpSpPr>
        <p:grpSpPr>
          <a:xfrm>
            <a:off x="5970539" y="4184778"/>
            <a:ext cx="2111205" cy="276999"/>
            <a:chOff x="5845171" y="3212976"/>
            <a:chExt cx="2111205" cy="276999"/>
          </a:xfrm>
        </p:grpSpPr>
        <p:sp>
          <p:nvSpPr>
            <p:cNvPr id="11" name="Rectangle 10">
              <a:extLst>
                <a:ext uri="{FF2B5EF4-FFF2-40B4-BE49-F238E27FC236}">
                  <a16:creationId xmlns:a16="http://schemas.microsoft.com/office/drawing/2014/main" id="{28989D42-95B4-4B6F-989B-1AAF7AF938B6}"/>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D897C427-B8E1-4D48-B7BD-43DBAF0B21C4}"/>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1783771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noAutofit/>
          </a:bodyPr>
          <a:lstStyle/>
          <a:p>
            <a:r>
              <a:rPr lang="en-GB" dirty="0"/>
              <a:t>Prevention and treatment of bone disease</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normAutofit/>
          </a:bodyPr>
          <a:lstStyle/>
          <a:p>
            <a:r>
              <a:rPr lang="en-GB" dirty="0"/>
              <a:t>Bone loss accelerates in the first 6 months after LT</a:t>
            </a:r>
          </a:p>
          <a:p>
            <a:r>
              <a:rPr lang="en-GB" dirty="0"/>
              <a:t>Factors associated with increased fracture risk</a:t>
            </a:r>
          </a:p>
          <a:p>
            <a:pPr lvl="1"/>
            <a:r>
              <a:rPr lang="en-GB" dirty="0"/>
              <a:t>Post-LT immunosuppression regimen</a:t>
            </a:r>
          </a:p>
          <a:p>
            <a:pPr lvl="1"/>
            <a:r>
              <a:rPr lang="en-GB" dirty="0"/>
              <a:t>Female sex</a:t>
            </a:r>
          </a:p>
          <a:p>
            <a:pPr lvl="1"/>
            <a:r>
              <a:rPr lang="en-GB" dirty="0"/>
              <a:t>Older age</a:t>
            </a:r>
          </a:p>
          <a:p>
            <a:pPr lvl="1"/>
            <a:r>
              <a:rPr lang="en-GB" dirty="0"/>
              <a:t>Lower BMI</a:t>
            </a:r>
          </a:p>
          <a:p>
            <a:pPr lvl="1"/>
            <a:r>
              <a:rPr lang="en-GB" dirty="0"/>
              <a:t>Renal dysfunction</a:t>
            </a:r>
          </a:p>
        </p:txBody>
      </p:sp>
      <p:pic>
        <p:nvPicPr>
          <p:cNvPr id="8" name="Picture 7">
            <a:hlinkClick r:id="rId3" action="ppaction://hlinksldjump"/>
            <a:extLst>
              <a:ext uri="{FF2B5EF4-FFF2-40B4-BE49-F238E27FC236}">
                <a16:creationId xmlns:a16="http://schemas.microsoft.com/office/drawing/2014/main" id="{44CB845C-1232-4E65-ACB1-700AA4B81D5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9CCC1CB6-A4B0-46C3-B0E6-79D22393E98B}"/>
              </a:ext>
            </a:extLst>
          </p:cNvPr>
          <p:cNvGraphicFramePr>
            <a:graphicFrameLocks noGrp="1"/>
          </p:cNvGraphicFramePr>
          <p:nvPr>
            <p:extLst>
              <p:ext uri="{D42A27DB-BD31-4B8C-83A1-F6EECF244321}">
                <p14:modId xmlns:p14="http://schemas.microsoft.com/office/powerpoint/2010/main" val="2272927971"/>
              </p:ext>
            </p:extLst>
          </p:nvPr>
        </p:nvGraphicFramePr>
        <p:xfrm>
          <a:off x="684213" y="3890528"/>
          <a:ext cx="7416800" cy="207264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Screen BMD yearly in patients with pre-existing osteoporosis and osteopenia, and every 2–3 years in patients with normal BMD. Thereafter, screening depends on the progression of changes in BMD and on risk factors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LT patients with osteopenia should perform regular weight-bearing exercise, and receive calcium and vitamin D supplementation</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Bisphosphonate therapy should be considered in patients with osteoporosis or recurrent fractures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D0359882-EB8D-4797-9AEE-666D39C0EB60}"/>
              </a:ext>
            </a:extLst>
          </p:cNvPr>
          <p:cNvGrpSpPr/>
          <p:nvPr/>
        </p:nvGrpSpPr>
        <p:grpSpPr>
          <a:xfrm>
            <a:off x="5989605" y="3890528"/>
            <a:ext cx="2111205" cy="276999"/>
            <a:chOff x="5845171" y="3212976"/>
            <a:chExt cx="2111205" cy="276999"/>
          </a:xfrm>
        </p:grpSpPr>
        <p:sp>
          <p:nvSpPr>
            <p:cNvPr id="11" name="Rectangle 10">
              <a:extLst>
                <a:ext uri="{FF2B5EF4-FFF2-40B4-BE49-F238E27FC236}">
                  <a16:creationId xmlns:a16="http://schemas.microsoft.com/office/drawing/2014/main" id="{F44B689F-D189-47AC-9E58-2230FD411FEE}"/>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F1AC4285-7C93-4623-A4A1-04B6FB288237}"/>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9224160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noAutofit/>
          </a:bodyPr>
          <a:lstStyle/>
          <a:p>
            <a:r>
              <a:rPr lang="en-GB" dirty="0"/>
              <a:t>Prevention and treatment of </a:t>
            </a:r>
            <a:r>
              <a:rPr lang="en-GB" i="1" dirty="0"/>
              <a:t>de novo</a:t>
            </a:r>
            <a:r>
              <a:rPr lang="en-GB" dirty="0"/>
              <a:t> malignancies</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normAutofit/>
          </a:bodyPr>
          <a:lstStyle/>
          <a:p>
            <a:r>
              <a:rPr lang="en-GB" dirty="0"/>
              <a:t>Leading cause of mortality after CVD in first year post-LT </a:t>
            </a:r>
          </a:p>
          <a:p>
            <a:r>
              <a:rPr lang="en-GB" dirty="0"/>
              <a:t>Reported incidence of </a:t>
            </a:r>
            <a:r>
              <a:rPr lang="en-GB" i="1" dirty="0"/>
              <a:t>de novo </a:t>
            </a:r>
            <a:r>
              <a:rPr lang="en-GB" dirty="0"/>
              <a:t>cancers ranges from 3–26%,</a:t>
            </a:r>
            <a:br>
              <a:rPr lang="en-GB" dirty="0"/>
            </a:br>
            <a:r>
              <a:rPr lang="en-GB" dirty="0"/>
              <a:t>dependent on duration of follow-up</a:t>
            </a:r>
          </a:p>
          <a:p>
            <a:pPr lvl="1"/>
            <a:r>
              <a:rPr lang="en-GB" dirty="0"/>
              <a:t>Continuous increase in risk post-LT</a:t>
            </a:r>
          </a:p>
          <a:p>
            <a:pPr lvl="2"/>
            <a:r>
              <a:rPr lang="en-GB" dirty="0"/>
              <a:t>Up to 19% at 10 years</a:t>
            </a:r>
          </a:p>
          <a:p>
            <a:pPr lvl="2"/>
            <a:r>
              <a:rPr lang="en-GB" dirty="0"/>
              <a:t>Up to 34% 15 years</a:t>
            </a:r>
          </a:p>
        </p:txBody>
      </p:sp>
      <p:pic>
        <p:nvPicPr>
          <p:cNvPr id="8" name="Picture 7">
            <a:hlinkClick r:id="rId3" action="ppaction://hlinksldjump"/>
            <a:extLst>
              <a:ext uri="{FF2B5EF4-FFF2-40B4-BE49-F238E27FC236}">
                <a16:creationId xmlns:a16="http://schemas.microsoft.com/office/drawing/2014/main" id="{A4C6EBCE-27BA-40E4-89AE-1CD0C22A884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DFFC0CBD-7187-4DD7-888F-8AFFC3F0C11E}"/>
              </a:ext>
            </a:extLst>
          </p:cNvPr>
          <p:cNvGraphicFramePr>
            <a:graphicFrameLocks noGrp="1"/>
          </p:cNvGraphicFramePr>
          <p:nvPr>
            <p:extLst>
              <p:ext uri="{D42A27DB-BD31-4B8C-83A1-F6EECF244321}">
                <p14:modId xmlns:p14="http://schemas.microsoft.com/office/powerpoint/2010/main" val="2187930674"/>
              </p:ext>
            </p:extLst>
          </p:nvPr>
        </p:nvGraphicFramePr>
        <p:xfrm>
          <a:off x="684213" y="3645024"/>
          <a:ext cx="7416800" cy="207264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Cancer screening is warranted after </a:t>
                      </a:r>
                      <a:r>
                        <a:rPr lang="en-GB" sz="1400" dirty="0"/>
                        <a:t>LT</a:t>
                      </a:r>
                      <a:r>
                        <a:rPr lang="en-GB" sz="1400" dirty="0">
                          <a:latin typeface="Arial" panose="020B0604020202020204" pitchFamily="34" charset="0"/>
                          <a:cs typeface="Arial" panose="020B0604020202020204" pitchFamily="34" charset="0"/>
                        </a:rPr>
                        <a:t>, especially in populations at increased risk, to detect </a:t>
                      </a:r>
                      <a:r>
                        <a:rPr lang="en-GB" sz="1400" i="1" dirty="0">
                          <a:latin typeface="Arial" panose="020B0604020202020204" pitchFamily="34" charset="0"/>
                          <a:cs typeface="Arial" panose="020B0604020202020204" pitchFamily="34" charset="0"/>
                        </a:rPr>
                        <a:t>de novo </a:t>
                      </a:r>
                      <a:r>
                        <a:rPr lang="en-GB" sz="1400" dirty="0">
                          <a:latin typeface="Arial" panose="020B0604020202020204" pitchFamily="34" charset="0"/>
                          <a:cs typeface="Arial" panose="020B0604020202020204" pitchFamily="34" charset="0"/>
                        </a:rPr>
                        <a:t>tumours at an early and potentially curative stage</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Patients transplanted for alcoholic liver disease should undergo a more intensive surveillance protocol for the detection of upper gastrointestinal, oropharyngeal-laryngeal, as well as lung cancers</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Patients transplanted for PSC with associated inflammatory bowel disease should undergo annual colonoscopy</a:t>
                      </a:r>
                      <a:endParaRPr lang="en-GB" sz="1400" b="1" dirty="0">
                        <a:solidFill>
                          <a:schemeClr val="accent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2EF8A96F-2FA8-49EF-9DD8-BB75A7C1840C}"/>
              </a:ext>
            </a:extLst>
          </p:cNvPr>
          <p:cNvGrpSpPr/>
          <p:nvPr/>
        </p:nvGrpSpPr>
        <p:grpSpPr>
          <a:xfrm>
            <a:off x="6026855" y="3638135"/>
            <a:ext cx="2111205" cy="276999"/>
            <a:chOff x="5845171" y="3212976"/>
            <a:chExt cx="2111205" cy="276999"/>
          </a:xfrm>
        </p:grpSpPr>
        <p:sp>
          <p:nvSpPr>
            <p:cNvPr id="11" name="Rectangle 10">
              <a:extLst>
                <a:ext uri="{FF2B5EF4-FFF2-40B4-BE49-F238E27FC236}">
                  <a16:creationId xmlns:a16="http://schemas.microsoft.com/office/drawing/2014/main" id="{78979701-0EAD-479A-978D-5E1E203FFB60}"/>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2A1268E4-7570-47F0-9CEA-51510485033B}"/>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1110401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noAutofit/>
          </a:bodyPr>
          <a:lstStyle/>
          <a:p>
            <a:r>
              <a:rPr lang="en-GB" dirty="0"/>
              <a:t>Follow-up: adherence</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normAutofit/>
          </a:bodyPr>
          <a:lstStyle/>
          <a:p>
            <a:r>
              <a:rPr lang="en-GB" dirty="0"/>
              <a:t>Poor adherence is an issue almost 50% of LT patients</a:t>
            </a:r>
          </a:p>
          <a:p>
            <a:pPr lvl="1"/>
            <a:r>
              <a:rPr lang="en-GB" dirty="0"/>
              <a:t>Coincides with substantial increases in rates of graft loss and death</a:t>
            </a:r>
          </a:p>
          <a:p>
            <a:r>
              <a:rPr lang="en-GB" dirty="0"/>
              <a:t>Particularly affects young LT recipients</a:t>
            </a:r>
          </a:p>
        </p:txBody>
      </p:sp>
      <p:pic>
        <p:nvPicPr>
          <p:cNvPr id="8" name="Picture 7">
            <a:hlinkClick r:id="rId3" action="ppaction://hlinksldjump"/>
            <a:extLst>
              <a:ext uri="{FF2B5EF4-FFF2-40B4-BE49-F238E27FC236}">
                <a16:creationId xmlns:a16="http://schemas.microsoft.com/office/drawing/2014/main" id="{4B4C713F-8E57-43FF-A56E-7ADB32AC294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18EC62F3-3E70-48AF-8D13-BE1CC7B5C5D3}"/>
              </a:ext>
            </a:extLst>
          </p:cNvPr>
          <p:cNvGraphicFramePr>
            <a:graphicFrameLocks noGrp="1"/>
          </p:cNvGraphicFramePr>
          <p:nvPr>
            <p:extLst>
              <p:ext uri="{D42A27DB-BD31-4B8C-83A1-F6EECF244321}">
                <p14:modId xmlns:p14="http://schemas.microsoft.com/office/powerpoint/2010/main" val="1851741606"/>
              </p:ext>
            </p:extLst>
          </p:nvPr>
        </p:nvGraphicFramePr>
        <p:xfrm>
          <a:off x="646545" y="2683212"/>
          <a:ext cx="7454468" cy="3017520"/>
        </p:xfrm>
        <a:graphic>
          <a:graphicData uri="http://schemas.openxmlformats.org/drawingml/2006/table">
            <a:tbl>
              <a:tblPr firstRow="1" bandRow="1">
                <a:tableStyleId>{5C22544A-7EE6-4342-B048-85BDC9FD1C3A}</a:tableStyleId>
              </a:tblPr>
              <a:tblGrid>
                <a:gridCol w="6449371">
                  <a:extLst>
                    <a:ext uri="{9D8B030D-6E8A-4147-A177-3AD203B41FA5}">
                      <a16:colId xmlns:a16="http://schemas.microsoft.com/office/drawing/2014/main" val="20001"/>
                    </a:ext>
                  </a:extLst>
                </a:gridCol>
                <a:gridCol w="1005097">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Physical and psychosocial functions after LT should be properly assessed in adolescent LT recipients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algn="l"/>
                      <a:r>
                        <a:rPr lang="en-GB" sz="1400" dirty="0">
                          <a:latin typeface="Arial" panose="020B0604020202020204" pitchFamily="34" charset="0"/>
                          <a:cs typeface="Arial" panose="020B0604020202020204" pitchFamily="34" charset="0"/>
                        </a:rPr>
                        <a:t>Adherence to medical prescriptions, particularly immunosuppressive therapy, should always be evaluated after LT. Special attention should be given to immunosuppression-related side effects as they represent the major reason for </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non-adherence among adolescent recipients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4120992803"/>
                  </a:ext>
                </a:extLst>
              </a:tr>
              <a:tr h="126330">
                <a:tc>
                  <a:txBody>
                    <a:bodyPr/>
                    <a:lstStyle/>
                    <a:p>
                      <a:pPr algn="l"/>
                      <a:r>
                        <a:rPr lang="en-GB" sz="1400" dirty="0">
                          <a:latin typeface="Arial" panose="020B0604020202020204" pitchFamily="34" charset="0"/>
                          <a:cs typeface="Arial" panose="020B0604020202020204" pitchFamily="34" charset="0"/>
                        </a:rPr>
                        <a:t>Specific, structured support should be planned in transplanted children and adolescents concerning schooling</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374152333"/>
                  </a:ext>
                </a:extLst>
              </a:tr>
              <a:tr h="126330">
                <a:tc>
                  <a:txBody>
                    <a:bodyPr/>
                    <a:lstStyle/>
                    <a:p>
                      <a:pPr algn="l"/>
                      <a:r>
                        <a:rPr lang="en-GB" sz="1400" dirty="0">
                          <a:latin typeface="Arial" panose="020B0604020202020204" pitchFamily="34" charset="0"/>
                          <a:cs typeface="Arial" panose="020B0604020202020204" pitchFamily="34" charset="0"/>
                        </a:rPr>
                        <a:t>Multidisciplinary measures developed by professional educators, supported by psychologists, and coordinated by physicians are warranted to improve adherence before and after LT</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4AB11C8D-D8DD-4BDE-B882-51A2EEB8AA59}"/>
              </a:ext>
            </a:extLst>
          </p:cNvPr>
          <p:cNvGrpSpPr/>
          <p:nvPr/>
        </p:nvGrpSpPr>
        <p:grpSpPr>
          <a:xfrm>
            <a:off x="5989187" y="2676323"/>
            <a:ext cx="2111205" cy="276999"/>
            <a:chOff x="5845171" y="3212976"/>
            <a:chExt cx="2111205" cy="276999"/>
          </a:xfrm>
        </p:grpSpPr>
        <p:sp>
          <p:nvSpPr>
            <p:cNvPr id="11" name="Rectangle 10">
              <a:extLst>
                <a:ext uri="{FF2B5EF4-FFF2-40B4-BE49-F238E27FC236}">
                  <a16:creationId xmlns:a16="http://schemas.microsoft.com/office/drawing/2014/main" id="{697CCB20-2001-4B19-A5D7-D5AAD6DD919B}"/>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77B222FE-EA08-42A3-A1FC-7D99E87B5E0E}"/>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6064206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noAutofit/>
          </a:bodyPr>
          <a:lstStyle/>
          <a:p>
            <a:r>
              <a:rPr lang="en-GB" dirty="0"/>
              <a:t>Employment</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6" name="Content Placeholder 5">
            <a:extLst>
              <a:ext uri="{FF2B5EF4-FFF2-40B4-BE49-F238E27FC236}">
                <a16:creationId xmlns:a16="http://schemas.microsoft.com/office/drawing/2014/main" id="{6F341049-871E-4BDC-B8F9-7124044AA79E}"/>
              </a:ext>
            </a:extLst>
          </p:cNvPr>
          <p:cNvSpPr>
            <a:spLocks noGrp="1"/>
          </p:cNvSpPr>
          <p:nvPr>
            <p:ph sz="half" idx="1"/>
          </p:nvPr>
        </p:nvSpPr>
        <p:spPr/>
        <p:txBody>
          <a:bodyPr>
            <a:normAutofit/>
          </a:bodyPr>
          <a:lstStyle/>
          <a:p>
            <a:r>
              <a:rPr lang="en-GB" dirty="0"/>
              <a:t>Proportion of LT recipients who return to work ranges from</a:t>
            </a:r>
            <a:br>
              <a:rPr lang="en-GB" dirty="0"/>
            </a:br>
            <a:r>
              <a:rPr lang="en-GB" dirty="0"/>
              <a:t>26% to 57%</a:t>
            </a:r>
          </a:p>
          <a:p>
            <a:pPr lvl="1"/>
            <a:r>
              <a:rPr lang="en-GB" dirty="0"/>
              <a:t>Dependent on the follow-up period </a:t>
            </a:r>
          </a:p>
          <a:p>
            <a:r>
              <a:rPr lang="en-GB" dirty="0"/>
              <a:t>Employed patients have a significantly better QoL</a:t>
            </a:r>
          </a:p>
        </p:txBody>
      </p:sp>
      <p:pic>
        <p:nvPicPr>
          <p:cNvPr id="8" name="Picture 7">
            <a:hlinkClick r:id="rId3" action="ppaction://hlinksldjump"/>
            <a:extLst>
              <a:ext uri="{FF2B5EF4-FFF2-40B4-BE49-F238E27FC236}">
                <a16:creationId xmlns:a16="http://schemas.microsoft.com/office/drawing/2014/main" id="{129BAFB5-60D2-47A8-AA48-93020A0B39A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CA169052-A032-451E-8CC6-9D0FEFA840B8}"/>
              </a:ext>
            </a:extLst>
          </p:cNvPr>
          <p:cNvGraphicFramePr>
            <a:graphicFrameLocks noGrp="1"/>
          </p:cNvGraphicFramePr>
          <p:nvPr>
            <p:extLst>
              <p:ext uri="{D42A27DB-BD31-4B8C-83A1-F6EECF244321}">
                <p14:modId xmlns:p14="http://schemas.microsoft.com/office/powerpoint/2010/main" val="173940771"/>
              </p:ext>
            </p:extLst>
          </p:nvPr>
        </p:nvGraphicFramePr>
        <p:xfrm>
          <a:off x="684213" y="3084417"/>
          <a:ext cx="7416800" cy="124968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p>
                      <a:pPr algn="l"/>
                      <a:r>
                        <a:rPr lang="en-GB" sz="1400" dirty="0">
                          <a:latin typeface="Arial" panose="020B0604020202020204" pitchFamily="34" charset="0"/>
                          <a:cs typeface="Arial" panose="020B0604020202020204" pitchFamily="34" charset="0"/>
                        </a:rPr>
                        <a:t>Even though no clear correlation has been found between aetiology of liver disease and returning to work after liver transplantation, special attention should be devoted to patients transplanted for alcoholic liver disease, as they seem to be at higher risk of unemployment</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3125EE55-E389-41D6-888C-6D4FAFAA665E}"/>
              </a:ext>
            </a:extLst>
          </p:cNvPr>
          <p:cNvGrpSpPr/>
          <p:nvPr/>
        </p:nvGrpSpPr>
        <p:grpSpPr>
          <a:xfrm>
            <a:off x="6021857" y="3084620"/>
            <a:ext cx="2111205" cy="276999"/>
            <a:chOff x="5845171" y="3212976"/>
            <a:chExt cx="2111205" cy="276999"/>
          </a:xfrm>
        </p:grpSpPr>
        <p:sp>
          <p:nvSpPr>
            <p:cNvPr id="11" name="Rectangle 10">
              <a:extLst>
                <a:ext uri="{FF2B5EF4-FFF2-40B4-BE49-F238E27FC236}">
                  <a16:creationId xmlns:a16="http://schemas.microsoft.com/office/drawing/2014/main" id="{08DA8A70-C8F2-402E-B4BF-4E2F6DE73C7C}"/>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4E2A9AF0-9B7C-4B5F-BFDA-470B8BA256E5}"/>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29537415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FBBB-8A2C-4FDB-91DB-08D344BCF925}"/>
              </a:ext>
            </a:extLst>
          </p:cNvPr>
          <p:cNvSpPr>
            <a:spLocks noGrp="1"/>
          </p:cNvSpPr>
          <p:nvPr>
            <p:ph type="title"/>
          </p:nvPr>
        </p:nvSpPr>
        <p:spPr/>
        <p:txBody>
          <a:bodyPr>
            <a:noAutofit/>
          </a:bodyPr>
          <a:lstStyle/>
          <a:p>
            <a:r>
              <a:rPr lang="en-GB" dirty="0"/>
              <a:t>Sexual functioning and pregnancy</a:t>
            </a:r>
          </a:p>
        </p:txBody>
      </p:sp>
      <p:sp>
        <p:nvSpPr>
          <p:cNvPr id="3" name="Text Placeholder 2">
            <a:extLst>
              <a:ext uri="{FF2B5EF4-FFF2-40B4-BE49-F238E27FC236}">
                <a16:creationId xmlns:a16="http://schemas.microsoft.com/office/drawing/2014/main" id="{424C431E-8FF3-4EF9-BAA6-441FF10F8E74}"/>
              </a:ext>
            </a:extLst>
          </p:cNvPr>
          <p:cNvSpPr>
            <a:spLocks noGrp="1"/>
          </p:cNvSpPr>
          <p:nvPr>
            <p:ph type="body" sz="quarter" idx="10"/>
          </p:nvPr>
        </p:nvSpPr>
        <p:spPr/>
        <p:txBody>
          <a:bodyPr/>
          <a:lstStyle/>
          <a:p>
            <a:r>
              <a:rPr lang="en-GB" dirty="0"/>
              <a:t>EASL CPG LT. J Hepatol 2016;64:433–85</a:t>
            </a:r>
          </a:p>
        </p:txBody>
      </p:sp>
      <p:sp>
        <p:nvSpPr>
          <p:cNvPr id="4" name="Content Placeholder 3"/>
          <p:cNvSpPr>
            <a:spLocks noGrp="1"/>
          </p:cNvSpPr>
          <p:nvPr>
            <p:ph sz="half" idx="1"/>
          </p:nvPr>
        </p:nvSpPr>
        <p:spPr/>
        <p:txBody>
          <a:bodyPr/>
          <a:lstStyle/>
          <a:p>
            <a:r>
              <a:rPr lang="en-GB" dirty="0"/>
              <a:t>Successful LT improves sex hormone disturbances</a:t>
            </a:r>
          </a:p>
          <a:p>
            <a:pPr lvl="1"/>
            <a:r>
              <a:rPr lang="en-GB" dirty="0"/>
              <a:t>Immunosuppressive drugs may interfere with hormone metabolism</a:t>
            </a:r>
          </a:p>
        </p:txBody>
      </p:sp>
      <p:pic>
        <p:nvPicPr>
          <p:cNvPr id="8" name="Picture 7">
            <a:hlinkClick r:id="rId3" action="ppaction://hlinksldjump"/>
            <a:extLst>
              <a:ext uri="{FF2B5EF4-FFF2-40B4-BE49-F238E27FC236}">
                <a16:creationId xmlns:a16="http://schemas.microsoft.com/office/drawing/2014/main" id="{40D68D3B-72D9-45A4-9EB5-400BC620D9A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graphicFrame>
        <p:nvGraphicFramePr>
          <p:cNvPr id="9" name="Table 8">
            <a:extLst>
              <a:ext uri="{FF2B5EF4-FFF2-40B4-BE49-F238E27FC236}">
                <a16:creationId xmlns:a16="http://schemas.microsoft.com/office/drawing/2014/main" id="{6D195475-909A-4FA5-B30F-690379AAAB73}"/>
              </a:ext>
            </a:extLst>
          </p:cNvPr>
          <p:cNvGraphicFramePr>
            <a:graphicFrameLocks noGrp="1"/>
          </p:cNvGraphicFramePr>
          <p:nvPr>
            <p:extLst>
              <p:ext uri="{D42A27DB-BD31-4B8C-83A1-F6EECF244321}">
                <p14:modId xmlns:p14="http://schemas.microsoft.com/office/powerpoint/2010/main" val="3869772986"/>
              </p:ext>
            </p:extLst>
          </p:nvPr>
        </p:nvGraphicFramePr>
        <p:xfrm>
          <a:off x="684213" y="2348880"/>
          <a:ext cx="7416800" cy="2987040"/>
        </p:xfrm>
        <a:graphic>
          <a:graphicData uri="http://schemas.openxmlformats.org/drawingml/2006/table">
            <a:tbl>
              <a:tblPr firstRow="1" bandRow="1">
                <a:tableStyleId>{5C22544A-7EE6-4342-B048-85BDC9FD1C3A}</a:tableStyleId>
              </a:tblPr>
              <a:tblGrid>
                <a:gridCol w="6416782">
                  <a:extLst>
                    <a:ext uri="{9D8B030D-6E8A-4147-A177-3AD203B41FA5}">
                      <a16:colId xmlns:a16="http://schemas.microsoft.com/office/drawing/2014/main" val="20001"/>
                    </a:ext>
                  </a:extLst>
                </a:gridCol>
                <a:gridCol w="1000018">
                  <a:extLst>
                    <a:ext uri="{9D8B030D-6E8A-4147-A177-3AD203B41FA5}">
                      <a16:colId xmlns:a16="http://schemas.microsoft.com/office/drawing/2014/main" val="20002"/>
                    </a:ext>
                  </a:extLst>
                </a:gridCol>
              </a:tblGrid>
              <a:tr h="1263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solidFill>
                            <a:schemeClr val="bg1"/>
                          </a:solidFill>
                          <a:latin typeface="Arial" panose="020B0604020202020204" pitchFamily="34" charset="0"/>
                          <a:cs typeface="Arial" panose="020B0604020202020204" pitchFamily="34" charset="0"/>
                        </a:rPr>
                        <a:t>Recommendations</a:t>
                      </a:r>
                      <a:endParaRPr lang="en-GB" sz="1400" b="1" baseline="30000" noProof="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hMerge="1">
                  <a:txBody>
                    <a:bodyPr/>
                    <a:lstStyle/>
                    <a:p>
                      <a:endParaRPr lang="en-GB"/>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14761">
                <a:tc>
                  <a:txBody>
                    <a:bodyPr/>
                    <a:lstStyle/>
                    <a:p>
                      <a:pPr algn="l"/>
                      <a:r>
                        <a:rPr lang="en-GB" sz="1400" dirty="0">
                          <a:latin typeface="Arial" panose="020B0604020202020204" pitchFamily="34" charset="0"/>
                          <a:cs typeface="Arial" panose="020B0604020202020204" pitchFamily="34" charset="0"/>
                        </a:rPr>
                        <a:t>Liver transplantation patients of reproductive age should always be counselled about the possibility of pregnancy and the use of contraception</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extLst>
                  <a:ext uri="{0D108BD9-81ED-4DB2-BD59-A6C34878D82A}">
                    <a16:rowId xmlns:a16="http://schemas.microsoft.com/office/drawing/2014/main" val="10001"/>
                  </a:ext>
                </a:extLst>
              </a:tr>
              <a:tr h="126330">
                <a:tc>
                  <a:txBody>
                    <a:bodyPr/>
                    <a:lstStyle/>
                    <a:p>
                      <a:pPr algn="l"/>
                      <a:r>
                        <a:rPr lang="en-GB" sz="1400" dirty="0">
                          <a:latin typeface="Arial" panose="020B0604020202020204" pitchFamily="34" charset="0"/>
                          <a:cs typeface="Arial" panose="020B0604020202020204" pitchFamily="34" charset="0"/>
                        </a:rPr>
                        <a:t>Pregnancy should be avoided for the first 12 months after liver transplantation, although some centres advocate waiting 24 months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2"/>
                  </a:ext>
                </a:extLst>
              </a:tr>
              <a:tr h="126330">
                <a:tc>
                  <a:txBody>
                    <a:bodyPr/>
                    <a:lstStyle/>
                    <a:p>
                      <a:pPr algn="l"/>
                      <a:r>
                        <a:rPr lang="en-GB" sz="1400" dirty="0">
                          <a:latin typeface="Arial" panose="020B0604020202020204" pitchFamily="34" charset="0"/>
                          <a:cs typeface="Arial" panose="020B0604020202020204" pitchFamily="34" charset="0"/>
                        </a:rPr>
                        <a:t>Immunosuppression should be maintained during pregnancy. Steroids, CNIs and azathioprine have not been reported to be teratogenic</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10003"/>
                  </a:ext>
                </a:extLst>
              </a:tr>
              <a:tr h="126330">
                <a:tc>
                  <a:txBody>
                    <a:bodyPr/>
                    <a:lstStyle/>
                    <a:p>
                      <a:pPr algn="l"/>
                      <a:r>
                        <a:rPr lang="en-GB" sz="1400" dirty="0">
                          <a:latin typeface="Arial" panose="020B0604020202020204" pitchFamily="34" charset="0"/>
                          <a:cs typeface="Arial" panose="020B0604020202020204" pitchFamily="34" charset="0"/>
                        </a:rPr>
                        <a:t>Mycophenolate mofetil and azathioprine are usually not recommended</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II-3</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2663767000"/>
                  </a:ext>
                </a:extLst>
              </a:tr>
              <a:tr h="126330">
                <a:tc>
                  <a:txBody>
                    <a:bodyPr/>
                    <a:lstStyle/>
                    <a:p>
                      <a:pPr algn="l"/>
                      <a:r>
                        <a:rPr lang="en-GB" sz="1400" dirty="0">
                          <a:latin typeface="Arial" panose="020B0604020202020204" pitchFamily="34" charset="0"/>
                          <a:cs typeface="Arial" panose="020B0604020202020204" pitchFamily="34" charset="0"/>
                        </a:rPr>
                        <a:t>mTOR inhibitors may affect spermatogenesis in male recipients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solidFill>
                      <a:srgbClr val="7DCBEC"/>
                    </a:solidFill>
                  </a:tcPr>
                </a:tc>
                <a:extLst>
                  <a:ext uri="{0D108BD9-81ED-4DB2-BD59-A6C34878D82A}">
                    <a16:rowId xmlns:a16="http://schemas.microsoft.com/office/drawing/2014/main" val="368828218"/>
                  </a:ext>
                </a:extLst>
              </a:tr>
              <a:tr h="126330">
                <a:tc>
                  <a:txBody>
                    <a:bodyPr/>
                    <a:lstStyle/>
                    <a:p>
                      <a:pPr algn="l"/>
                      <a:r>
                        <a:rPr lang="en-GB" sz="1400" dirty="0">
                          <a:latin typeface="Arial" panose="020B0604020202020204" pitchFamily="34" charset="0"/>
                          <a:cs typeface="Arial" panose="020B0604020202020204" pitchFamily="34" charset="0"/>
                        </a:rPr>
                        <a:t>More studies should be designed to investigate the role of immunosuppression on sexual dysfunction, in both male and female recipients</a:t>
                      </a: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III</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0250713B-E759-4DB4-A079-D69C1E78DDD2}"/>
              </a:ext>
            </a:extLst>
          </p:cNvPr>
          <p:cNvGrpSpPr/>
          <p:nvPr/>
        </p:nvGrpSpPr>
        <p:grpSpPr>
          <a:xfrm>
            <a:off x="6012160" y="2341991"/>
            <a:ext cx="2111205" cy="276999"/>
            <a:chOff x="5845171" y="3212976"/>
            <a:chExt cx="2111205" cy="276999"/>
          </a:xfrm>
        </p:grpSpPr>
        <p:sp>
          <p:nvSpPr>
            <p:cNvPr id="11" name="Rectangle 10">
              <a:extLst>
                <a:ext uri="{FF2B5EF4-FFF2-40B4-BE49-F238E27FC236}">
                  <a16:creationId xmlns:a16="http://schemas.microsoft.com/office/drawing/2014/main" id="{31C6A3E4-AE1A-4C5A-BAE9-FE6D6405EE34}"/>
                </a:ext>
              </a:extLst>
            </p:cNvPr>
            <p:cNvSpPr/>
            <p:nvPr/>
          </p:nvSpPr>
          <p:spPr>
            <a:xfrm>
              <a:off x="5845171"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solidFill>
                  <a:schemeClr val="bg1"/>
                </a:solidFill>
              </a:endParaRPr>
            </a:p>
          </p:txBody>
        </p:sp>
        <p:sp>
          <p:nvSpPr>
            <p:cNvPr id="12" name="TextBox 11">
              <a:extLst>
                <a:ext uri="{FF2B5EF4-FFF2-40B4-BE49-F238E27FC236}">
                  <a16:creationId xmlns:a16="http://schemas.microsoft.com/office/drawing/2014/main" id="{D3E4ED13-BDA0-47D7-890A-9843B4285750}"/>
                </a:ext>
              </a:extLst>
            </p:cNvPr>
            <p:cNvSpPr txBox="1"/>
            <p:nvPr/>
          </p:nvSpPr>
          <p:spPr>
            <a:xfrm>
              <a:off x="5989171" y="3212976"/>
              <a:ext cx="196720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chemeClr val="bg1"/>
                  </a:solidFill>
                </a:rPr>
                <a:t>Grade of recommendation</a:t>
              </a:r>
            </a:p>
          </p:txBody>
        </p:sp>
      </p:grpSp>
    </p:spTree>
    <p:extLst>
      <p:ext uri="{BB962C8B-B14F-4D97-AF65-F5344CB8AC3E}">
        <p14:creationId xmlns:p14="http://schemas.microsoft.com/office/powerpoint/2010/main" val="14061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19314" y="1340769"/>
            <a:ext cx="4325772" cy="5139161"/>
          </a:xfrm>
        </p:spPr>
        <p:txBody>
          <a:bodyPr>
            <a:noAutofit/>
          </a:bodyPr>
          <a:lstStyle/>
          <a:p>
            <a:r>
              <a:rPr lang="en-GB" sz="1800" b="1" dirty="0"/>
              <a:t>First performed &gt;50 years ago</a:t>
            </a:r>
          </a:p>
          <a:p>
            <a:endParaRPr lang="en-GB" sz="1800" dirty="0"/>
          </a:p>
          <a:p>
            <a:r>
              <a:rPr lang="en-GB" sz="1800" b="1" dirty="0"/>
              <a:t>Has evolved rapidly</a:t>
            </a:r>
          </a:p>
          <a:p>
            <a:pPr lvl="1"/>
            <a:r>
              <a:rPr lang="en-GB" sz="1600" dirty="0"/>
              <a:t>Standard therapy for acute and chronic liver failure of all aetiologies</a:t>
            </a:r>
          </a:p>
          <a:p>
            <a:pPr lvl="1"/>
            <a:r>
              <a:rPr lang="en-GB" sz="1600" dirty="0"/>
              <a:t>&gt;80,000 performed to date*</a:t>
            </a:r>
          </a:p>
          <a:p>
            <a:endParaRPr lang="en-GB" sz="1200" dirty="0"/>
          </a:p>
          <a:p>
            <a:r>
              <a:rPr lang="en-GB" sz="1800" b="1" dirty="0"/>
              <a:t>Improved survival rates</a:t>
            </a:r>
          </a:p>
          <a:p>
            <a:pPr lvl="1"/>
            <a:r>
              <a:rPr lang="en-GB" sz="1600" dirty="0"/>
              <a:t>96% at 1 year</a:t>
            </a:r>
          </a:p>
          <a:p>
            <a:pPr lvl="1"/>
            <a:r>
              <a:rPr lang="en-GB" sz="1600" dirty="0"/>
              <a:t>71% at 10 years</a:t>
            </a:r>
          </a:p>
          <a:p>
            <a:endParaRPr lang="en-GB" sz="1200" b="1" dirty="0"/>
          </a:p>
          <a:p>
            <a:r>
              <a:rPr lang="en-GB" sz="1800" b="1" dirty="0"/>
              <a:t>Success due to several advances</a:t>
            </a:r>
          </a:p>
          <a:p>
            <a:pPr lvl="1"/>
            <a:r>
              <a:rPr lang="en-GB" sz="1600" dirty="0"/>
              <a:t>New immunosuppressive agents</a:t>
            </a:r>
          </a:p>
          <a:p>
            <a:pPr lvl="1"/>
            <a:r>
              <a:rPr lang="en-GB" sz="1600" dirty="0"/>
              <a:t>New preservation solutions</a:t>
            </a:r>
          </a:p>
          <a:p>
            <a:pPr lvl="1"/>
            <a:r>
              <a:rPr lang="en-GB" sz="1600" dirty="0"/>
              <a:t>Improved surgical techniques</a:t>
            </a:r>
          </a:p>
          <a:p>
            <a:pPr lvl="1"/>
            <a:r>
              <a:rPr lang="en-GB" sz="1600" dirty="0"/>
              <a:t>Early diagnosis and management of complications post-LT</a:t>
            </a:r>
          </a:p>
        </p:txBody>
      </p:sp>
      <p:sp>
        <p:nvSpPr>
          <p:cNvPr id="7" name="Content Placeholder 6"/>
          <p:cNvSpPr>
            <a:spLocks noGrp="1"/>
          </p:cNvSpPr>
          <p:nvPr>
            <p:ph sz="half" idx="2"/>
          </p:nvPr>
        </p:nvSpPr>
        <p:spPr/>
        <p:txBody>
          <a:bodyPr>
            <a:noAutofit/>
          </a:bodyPr>
          <a:lstStyle/>
          <a:p>
            <a:r>
              <a:rPr lang="en-GB" sz="1800" b="1" dirty="0"/>
              <a:t>Indications have expanded</a:t>
            </a:r>
          </a:p>
          <a:p>
            <a:pPr lvl="1"/>
            <a:r>
              <a:rPr lang="en-GB" sz="1600" dirty="0"/>
              <a:t>Growing demand for </a:t>
            </a:r>
            <a:br>
              <a:rPr lang="en-GB" sz="1600" dirty="0"/>
            </a:br>
            <a:r>
              <a:rPr lang="en-GB" sz="1600" dirty="0"/>
              <a:t>transplantable grafts</a:t>
            </a:r>
          </a:p>
          <a:p>
            <a:pPr lvl="1"/>
            <a:r>
              <a:rPr lang="en-GB" sz="1600" dirty="0"/>
              <a:t>Dramatic organ shortage</a:t>
            </a:r>
          </a:p>
          <a:p>
            <a:endParaRPr lang="en-GB" sz="1200" dirty="0"/>
          </a:p>
          <a:p>
            <a:r>
              <a:rPr lang="en-GB" sz="1800" b="1" dirty="0"/>
              <a:t>Ongoing challenges</a:t>
            </a:r>
          </a:p>
          <a:p>
            <a:pPr lvl="1"/>
            <a:r>
              <a:rPr lang="en-GB" sz="1600" dirty="0"/>
              <a:t>Expansion of the donor pool</a:t>
            </a:r>
          </a:p>
          <a:p>
            <a:pPr lvl="2"/>
            <a:r>
              <a:rPr lang="en-GB" sz="1400" dirty="0"/>
              <a:t>To minimize deaths on the wait list</a:t>
            </a:r>
          </a:p>
          <a:p>
            <a:pPr lvl="1"/>
            <a:r>
              <a:rPr lang="en-GB" sz="1600" dirty="0"/>
              <a:t>Management of long-term outcomes</a:t>
            </a:r>
          </a:p>
          <a:p>
            <a:pPr lvl="2"/>
            <a:r>
              <a:rPr lang="en-GB" sz="1400" dirty="0"/>
              <a:t>Patients are surviving longer</a:t>
            </a:r>
          </a:p>
          <a:p>
            <a:pPr lvl="2"/>
            <a:r>
              <a:rPr lang="en-GB" sz="1400" dirty="0"/>
              <a:t>Need to deal with side effects of immunosuppressive therapy</a:t>
            </a:r>
            <a:endParaRPr lang="en-GB" sz="1800" dirty="0"/>
          </a:p>
          <a:p>
            <a:endParaRPr lang="en-GB" sz="1800" dirty="0"/>
          </a:p>
        </p:txBody>
      </p:sp>
      <p:sp>
        <p:nvSpPr>
          <p:cNvPr id="4" name="Title 3"/>
          <p:cNvSpPr>
            <a:spLocks noGrp="1"/>
          </p:cNvSpPr>
          <p:nvPr>
            <p:ph type="title"/>
          </p:nvPr>
        </p:nvSpPr>
        <p:spPr/>
        <p:txBody>
          <a:bodyPr/>
          <a:lstStyle/>
          <a:p>
            <a:r>
              <a:rPr lang="en-GB" dirty="0"/>
              <a:t>Introduction to liver transplantation</a:t>
            </a:r>
          </a:p>
        </p:txBody>
      </p:sp>
      <p:sp>
        <p:nvSpPr>
          <p:cNvPr id="6" name="Text Placeholder 5"/>
          <p:cNvSpPr>
            <a:spLocks noGrp="1"/>
          </p:cNvSpPr>
          <p:nvPr>
            <p:ph type="body" sz="quarter" idx="10"/>
          </p:nvPr>
        </p:nvSpPr>
        <p:spPr/>
        <p:txBody>
          <a:bodyPr/>
          <a:lstStyle/>
          <a:p>
            <a:r>
              <a:rPr lang="en-GB" dirty="0"/>
              <a:t>*As at the time of publication of this CPG</a:t>
            </a:r>
          </a:p>
          <a:p>
            <a:r>
              <a:rPr lang="en-GB" dirty="0"/>
              <a:t>EASL CPG LT. J Hepatol 2016;64:433–85</a:t>
            </a:r>
          </a:p>
        </p:txBody>
      </p:sp>
      <p:pic>
        <p:nvPicPr>
          <p:cNvPr id="8" name="Picture 7">
            <a:hlinkClick r:id="rId3" action="ppaction://hlinksldjump"/>
            <a:extLst>
              <a:ext uri="{FF2B5EF4-FFF2-40B4-BE49-F238E27FC236}">
                <a16:creationId xmlns:a16="http://schemas.microsoft.com/office/drawing/2014/main" id="{9D6AA60F-3225-40ED-96B9-8F0D77A1A02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61715" y="442233"/>
            <a:ext cx="381237" cy="377560"/>
          </a:xfrm>
          <a:prstGeom prst="rect">
            <a:avLst/>
          </a:prstGeom>
        </p:spPr>
      </p:pic>
    </p:spTree>
    <p:extLst>
      <p:ext uri="{BB962C8B-B14F-4D97-AF65-F5344CB8AC3E}">
        <p14:creationId xmlns:p14="http://schemas.microsoft.com/office/powerpoint/2010/main" val="16880752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9942aad-5997-47b2-b91a-7520b47c5c23"/>
</p:tagLst>
</file>

<file path=ppt/theme/theme1.xml><?xml version="1.0" encoding="utf-8"?>
<a:theme xmlns:a="http://schemas.openxmlformats.org/drawingml/2006/main" name="1_blank">
  <a:themeElements>
    <a:clrScheme name="Custom 46">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rgbClr val="FF9900"/>
          </a:solidFill>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8" ma:contentTypeDescription="Create a new document." ma:contentTypeScope="" ma:versionID="74b5ca052197365383259fe8b79e4dc7">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cd4e90a16da8c7cbf406d34fbf7b73dc"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7E666F-3844-4C0E-95CB-1CCD3571405F}">
  <ds:schemaRefs>
    <ds:schemaRef ds:uri="http://schemas.microsoft.com/office/2006/documentManagement/types"/>
    <ds:schemaRef ds:uri="8b4f0aa6-f811-4d6e-9450-92a67e22359a"/>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a3f0d49-cb9d-4d28-b6b4-cb24b886583f"/>
    <ds:schemaRef ds:uri="http://www.w3.org/XML/1998/namespace"/>
    <ds:schemaRef ds:uri="http://purl.org/dc/terms/"/>
  </ds:schemaRefs>
</ds:datastoreItem>
</file>

<file path=customXml/itemProps2.xml><?xml version="1.0" encoding="utf-8"?>
<ds:datastoreItem xmlns:ds="http://schemas.openxmlformats.org/officeDocument/2006/customXml" ds:itemID="{89477E9D-293C-4E89-9207-0C8E3C0D18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65EB74-82E1-4C23-9A53-EAF8DB5825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462</TotalTime>
  <Words>10763</Words>
  <Application>Microsoft Office PowerPoint</Application>
  <PresentationFormat>On-screen Show (4:3)</PresentationFormat>
  <Paragraphs>1511</Paragraphs>
  <Slides>87</Slides>
  <Notes>78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87</vt:i4>
      </vt:variant>
    </vt:vector>
  </HeadingPairs>
  <TitlesOfParts>
    <vt:vector size="91" baseType="lpstr">
      <vt:lpstr>Arial</vt:lpstr>
      <vt:lpstr>Calibri</vt:lpstr>
      <vt:lpstr>Symbol</vt:lpstr>
      <vt:lpstr>1_blank</vt:lpstr>
      <vt:lpstr>Clinical Practice Guidelines</vt:lpstr>
      <vt:lpstr>About these slides</vt:lpstr>
      <vt:lpstr>About these slides</vt:lpstr>
      <vt:lpstr>Guideline panel</vt:lpstr>
      <vt:lpstr>Outline</vt:lpstr>
      <vt:lpstr>Methods</vt:lpstr>
      <vt:lpstr>Grading evidence</vt:lpstr>
      <vt:lpstr>Background</vt:lpstr>
      <vt:lpstr>Introduction to liver transplantation</vt:lpstr>
      <vt:lpstr>Guidelines</vt:lpstr>
      <vt:lpstr>Topics</vt:lpstr>
      <vt:lpstr>The candidate for LT: indications</vt:lpstr>
      <vt:lpstr>The candidate for LT: Score and prognostic factors for ESLD</vt:lpstr>
      <vt:lpstr>The candidate for LT: patient evaluation </vt:lpstr>
      <vt:lpstr>Management of patients with liver cirrhosis*</vt:lpstr>
      <vt:lpstr>HBV-related liver disease</vt:lpstr>
      <vt:lpstr>HCV-related liver disease</vt:lpstr>
      <vt:lpstr>Alcoholic liver disease</vt:lpstr>
      <vt:lpstr>NAFLD and NASH</vt:lpstr>
      <vt:lpstr>Primary biliary cholangitis</vt:lpstr>
      <vt:lpstr>Primary sclerosing cholangitis</vt:lpstr>
      <vt:lpstr>Autoimmune hepatitis</vt:lpstr>
      <vt:lpstr>Management of patients with liver cirrhosis and hepatic malignancies</vt:lpstr>
      <vt:lpstr>Liver transplantation in HCC</vt:lpstr>
      <vt:lpstr>Liver transplantation in HCC and CCA</vt:lpstr>
      <vt:lpstr>Comorbidities</vt:lpstr>
      <vt:lpstr>Organ donation</vt:lpstr>
      <vt:lpstr>Liver allocation in Europe</vt:lpstr>
      <vt:lpstr>Donor classification</vt:lpstr>
      <vt:lpstr>Donation after circulatory death</vt:lpstr>
      <vt:lpstr>ECD: older donors and donors with  diabetes mellitus</vt:lpstr>
      <vt:lpstr>ECD: donors with graft steatosis</vt:lpstr>
      <vt:lpstr>ECD: anti-HBc-positive donors</vt:lpstr>
      <vt:lpstr>ECD: HCV-positive donors</vt:lpstr>
      <vt:lpstr>Liver transplantation</vt:lpstr>
      <vt:lpstr>Liver transplantation: piggyback technique</vt:lpstr>
      <vt:lpstr>Partial graft transplant: auxiliary LT</vt:lpstr>
      <vt:lpstr>Partial graft transplant: split LT</vt:lpstr>
      <vt:lpstr>Partial graft transplant: living donor LT</vt:lpstr>
      <vt:lpstr>Graft and patient survival in Europe</vt:lpstr>
      <vt:lpstr>Probability of survival post-LT</vt:lpstr>
      <vt:lpstr>Surgical complications</vt:lpstr>
      <vt:lpstr>Re-transplantation</vt:lpstr>
      <vt:lpstr>Immunosuppression: standard regimens</vt:lpstr>
      <vt:lpstr>Immunosuppression: patients with renal impairment</vt:lpstr>
      <vt:lpstr>Immunosuppression: patients with renal impairment</vt:lpstr>
      <vt:lpstr>Immunosuppression: HCV liver-transplanted patients</vt:lpstr>
      <vt:lpstr>Immunosuppression: patients with HCC</vt:lpstr>
      <vt:lpstr>Immunosuppression: patients with  de novo tumours</vt:lpstr>
      <vt:lpstr>Medical complications: management of HCV recurrence</vt:lpstr>
      <vt:lpstr>Medical complications:  HCV treatment after LT</vt:lpstr>
      <vt:lpstr>Medical complications:  HCV treatment after LT</vt:lpstr>
      <vt:lpstr>Medical complications: prevention and treatment of HBV recurrence</vt:lpstr>
      <vt:lpstr>Medical complications: recipients of livers  from anti-HBc-positive donors</vt:lpstr>
      <vt:lpstr>Medical complications: patients transplanted for alcoholic liver disease</vt:lpstr>
      <vt:lpstr>Medical complications: recurrence of NAFLD</vt:lpstr>
      <vt:lpstr>Medical complications: recurrence of cholestatic liver disease</vt:lpstr>
      <vt:lpstr>Medical complications: management of HCC recurrence</vt:lpstr>
      <vt:lpstr>Medical management: additional morbidities</vt:lpstr>
      <vt:lpstr>Long-term follow-up: lifestyle</vt:lpstr>
      <vt:lpstr>Appendix</vt:lpstr>
      <vt:lpstr>Genetic diseases</vt:lpstr>
      <vt:lpstr>LT in hepatic malignancies</vt:lpstr>
      <vt:lpstr>Infection screening</vt:lpstr>
      <vt:lpstr>Cardiovascular function</vt:lpstr>
      <vt:lpstr>Respiratory function</vt:lpstr>
      <vt:lpstr>Renal function</vt:lpstr>
      <vt:lpstr>Nutritional assessment</vt:lpstr>
      <vt:lpstr>Evaluation of bone abnormalities</vt:lpstr>
      <vt:lpstr>Immunological evaluation</vt:lpstr>
      <vt:lpstr>Infection screening</vt:lpstr>
      <vt:lpstr>Anatomical evaluation</vt:lpstr>
      <vt:lpstr>Screening for neoplastic lesions in LT candidates</vt:lpstr>
      <vt:lpstr>Social assessment, psychiatric illness  and addiction</vt:lpstr>
      <vt:lpstr>ECD: donors with previous malignancy  or infection</vt:lpstr>
      <vt:lpstr>Different types of LT: summary</vt:lpstr>
      <vt:lpstr>Different types of LT: summary</vt:lpstr>
      <vt:lpstr>Re-transplantation</vt:lpstr>
      <vt:lpstr>Total withdrawal of immunosuppression</vt:lpstr>
      <vt:lpstr>Management of renal dysfunction</vt:lpstr>
      <vt:lpstr>Prevention and treatment of infections</vt:lpstr>
      <vt:lpstr>Prevention and treatment of  metabolic syndrome</vt:lpstr>
      <vt:lpstr>Prevention and treatment of bone disease</vt:lpstr>
      <vt:lpstr>Prevention and treatment of de novo malignancies</vt:lpstr>
      <vt:lpstr>Follow-up: adherence</vt:lpstr>
      <vt:lpstr>Employment</vt:lpstr>
      <vt:lpstr>Sexual functioning and pregnancy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Practice Guidelines</dc:title>
  <dc:creator>Madeleine Watt</dc:creator>
  <cp:lastModifiedBy>Madeleine Watt</cp:lastModifiedBy>
  <cp:revision>6</cp:revision>
  <dcterms:created xsi:type="dcterms:W3CDTF">2018-05-11T15:58:18Z</dcterms:created>
  <dcterms:modified xsi:type="dcterms:W3CDTF">2018-05-14T16:43:39Z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