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0"/>
  </p:notesMasterIdLst>
  <p:sldIdLst>
    <p:sldId id="325" r:id="rId5"/>
    <p:sldId id="321" r:id="rId6"/>
    <p:sldId id="340" r:id="rId7"/>
    <p:sldId id="263" r:id="rId8"/>
    <p:sldId id="316" r:id="rId9"/>
    <p:sldId id="280" r:id="rId10"/>
    <p:sldId id="324" r:id="rId11"/>
    <p:sldId id="284" r:id="rId12"/>
    <p:sldId id="285" r:id="rId13"/>
    <p:sldId id="337" r:id="rId14"/>
    <p:sldId id="327" r:id="rId15"/>
    <p:sldId id="319" r:id="rId16"/>
    <p:sldId id="281" r:id="rId17"/>
    <p:sldId id="282" r:id="rId18"/>
    <p:sldId id="328" r:id="rId19"/>
    <p:sldId id="288" r:id="rId20"/>
    <p:sldId id="266" r:id="rId21"/>
    <p:sldId id="289" r:id="rId22"/>
    <p:sldId id="326" r:id="rId23"/>
    <p:sldId id="268" r:id="rId24"/>
    <p:sldId id="272" r:id="rId25"/>
    <p:sldId id="290" r:id="rId26"/>
    <p:sldId id="341" r:id="rId27"/>
    <p:sldId id="291" r:id="rId28"/>
    <p:sldId id="292" r:id="rId29"/>
    <p:sldId id="277" r:id="rId30"/>
    <p:sldId id="330" r:id="rId31"/>
    <p:sldId id="294" r:id="rId32"/>
    <p:sldId id="334" r:id="rId33"/>
    <p:sldId id="335" r:id="rId34"/>
    <p:sldId id="295" r:id="rId35"/>
    <p:sldId id="296" r:id="rId36"/>
    <p:sldId id="297" r:id="rId37"/>
    <p:sldId id="299" r:id="rId38"/>
    <p:sldId id="307" r:id="rId39"/>
    <p:sldId id="303" r:id="rId40"/>
    <p:sldId id="336" r:id="rId41"/>
    <p:sldId id="313" r:id="rId42"/>
    <p:sldId id="338" r:id="rId43"/>
    <p:sldId id="305" r:id="rId44"/>
    <p:sldId id="310" r:id="rId45"/>
    <p:sldId id="311" r:id="rId46"/>
    <p:sldId id="309" r:id="rId47"/>
    <p:sldId id="314" r:id="rId48"/>
    <p:sldId id="315" r:id="rId49"/>
  </p:sldIdLst>
  <p:sldSz cx="9144000" cy="6858000" type="screen4x3"/>
  <p:notesSz cx="6797675" cy="9928225"/>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7" pos="5087" userDrawn="1">
          <p15:clr>
            <a:srgbClr val="A4A3A4"/>
          </p15:clr>
        </p15:guide>
        <p15:guide id="8" orient="horz" pos="89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 initials="-" lastIdx="36" clrIdx="1">
    <p:extLst>
      <p:ext uri="{19B8F6BF-5375-455C-9EA6-DF929625EA0E}">
        <p15:presenceInfo xmlns:p15="http://schemas.microsoft.com/office/powerpoint/2012/main" userId="-" providerId="None"/>
      </p:ext>
    </p:extLst>
  </p:cmAuthor>
  <p:cmAuthor id="3" name="Medical Writer" initials="A" lastIdx="57" clrIdx="2">
    <p:extLst>
      <p:ext uri="{19B8F6BF-5375-455C-9EA6-DF929625EA0E}">
        <p15:presenceInfo xmlns:p15="http://schemas.microsoft.com/office/powerpoint/2012/main" userId="Medical Writer" providerId="None"/>
      </p:ext>
    </p:extLst>
  </p:cmAuthor>
  <p:cmAuthor id="4" name="Julia H" initials="JH" lastIdx="36" clrIdx="3">
    <p:extLst>
      <p:ext uri="{19B8F6BF-5375-455C-9EA6-DF929625EA0E}">
        <p15:presenceInfo xmlns:p15="http://schemas.microsoft.com/office/powerpoint/2012/main" userId="Julia H" providerId="None"/>
      </p:ext>
    </p:extLst>
  </p:cmAuthor>
  <p:cmAuthor id="5" name="Simon Lott" initials="SL" lastIdx="38" clrIdx="4">
    <p:extLst>
      <p:ext uri="{19B8F6BF-5375-455C-9EA6-DF929625EA0E}">
        <p15:presenceInfo xmlns:p15="http://schemas.microsoft.com/office/powerpoint/2012/main" userId="Simon L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1FF"/>
    <a:srgbClr val="EF824B"/>
    <a:srgbClr val="004A86"/>
    <a:srgbClr val="F3A279"/>
    <a:srgbClr val="7DCBEC"/>
    <a:srgbClr val="BEE5F5"/>
    <a:srgbClr val="FEFCFC"/>
    <a:srgbClr val="9DC93B"/>
    <a:srgbClr val="C2BF45"/>
    <a:srgbClr val="87B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9115" autoAdjust="0"/>
  </p:normalViewPr>
  <p:slideViewPr>
    <p:cSldViewPr>
      <p:cViewPr varScale="1">
        <p:scale>
          <a:sx n="87" d="100"/>
          <a:sy n="87" d="100"/>
        </p:scale>
        <p:origin x="1951" y="76"/>
      </p:cViewPr>
      <p:guideLst>
        <p:guide pos="476"/>
        <p:guide pos="5087"/>
        <p:guide orient="horz" pos="89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362"/>
    </p:cViewPr>
  </p:sorterViewPr>
  <p:notesViewPr>
    <p:cSldViewPr>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tx2">
              <a:alpha val="90000"/>
            </a:schemeClr>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tx2">
              <a:alpha val="90000"/>
            </a:schemeClr>
          </a:solidFill>
        </a:ln>
      </dgm:spPr>
      <dgm:t>
        <a:bodyPr/>
        <a:lstStyle/>
        <a:p>
          <a:r>
            <a:rPr lang="en-GB" sz="2000" dirty="0"/>
            <a:t>Definition, prevalence, pathophysiology</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tx2">
              <a:alpha val="90000"/>
            </a:schemeClr>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Summary</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tx2">
              <a:alpha val="90000"/>
            </a:schemeClr>
          </a:solidFill>
        </a:ln>
      </dgm:spPr>
      <dgm:t>
        <a:bodyPr/>
        <a:lstStyle/>
        <a:p>
          <a:r>
            <a:rPr lang="en-GB" sz="2000" dirty="0"/>
            <a:t>Main recommendations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F8263B0D-00DB-4FE3-B722-25DADE51E22D}">
      <dgm:prSet custT="1"/>
      <dgm:spPr>
        <a:noFill/>
        <a:ln>
          <a:solidFill>
            <a:schemeClr val="tx2">
              <a:alpha val="90000"/>
            </a:schemeClr>
          </a:solidFill>
        </a:ln>
      </dgm:spPr>
      <dgm:t>
        <a:bodyPr/>
        <a:lstStyle/>
        <a:p>
          <a:r>
            <a:rPr lang="en-GB" sz="2000" dirty="0"/>
            <a:t>Diagnosis</a:t>
          </a:r>
        </a:p>
      </dgm:t>
    </dgm:pt>
    <dgm:pt modelId="{10013B05-3349-4872-952D-107856CEA63B}" type="parTrans" cxnId="{07D9E30D-9DAB-4114-BD0C-E8E9E536F10F}">
      <dgm:prSet/>
      <dgm:spPr/>
      <dgm:t>
        <a:bodyPr/>
        <a:lstStyle/>
        <a:p>
          <a:endParaRPr lang="en-GB"/>
        </a:p>
      </dgm:t>
    </dgm:pt>
    <dgm:pt modelId="{35EF3778-7235-48EA-9375-02DDEA7132FD}" type="sibTrans" cxnId="{07D9E30D-9DAB-4114-BD0C-E8E9E536F10F}">
      <dgm:prSet/>
      <dgm:spPr/>
      <dgm:t>
        <a:bodyPr/>
        <a:lstStyle/>
        <a:p>
          <a:endParaRPr lang="en-GB"/>
        </a:p>
      </dgm:t>
    </dgm:pt>
    <dgm:pt modelId="{B87E1E1C-8DD0-44E2-A58B-EA5AE7601C16}">
      <dgm:prSet custT="1"/>
      <dgm:spPr>
        <a:noFill/>
        <a:ln>
          <a:solidFill>
            <a:schemeClr val="tx2">
              <a:alpha val="90000"/>
            </a:schemeClr>
          </a:solidFill>
        </a:ln>
      </dgm:spPr>
      <dgm:t>
        <a:bodyPr/>
        <a:lstStyle/>
        <a:p>
          <a:r>
            <a:rPr lang="en-GB" sz="2000" dirty="0"/>
            <a:t>ERCP and MRC in PSC</a:t>
          </a:r>
        </a:p>
      </dgm:t>
    </dgm:pt>
    <dgm:pt modelId="{51328F58-FEEA-4C7B-BA79-91409A4353B9}" type="parTrans" cxnId="{1F3D44F8-94CE-4568-8F17-75DB72065215}">
      <dgm:prSet/>
      <dgm:spPr/>
      <dgm:t>
        <a:bodyPr/>
        <a:lstStyle/>
        <a:p>
          <a:endParaRPr lang="en-GB"/>
        </a:p>
      </dgm:t>
    </dgm:pt>
    <dgm:pt modelId="{C9A5472C-7118-4373-B1F8-2E16160DD492}" type="sibTrans" cxnId="{1F3D44F8-94CE-4568-8F17-75DB72065215}">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custScaleY="108871">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77B9AF07-886F-4103-8FF2-EA2355CCBAC6}" type="presOf" srcId="{16177A9B-C279-4BF7-B1E1-927F2E24C8AD}" destId="{D21E8413-FAB2-4011-AEFD-713AF5902E56}" srcOrd="0" destOrd="0" presId="urn:microsoft.com/office/officeart/2005/8/layout/vList5"/>
    <dgm:cxn modelId="{07D9E30D-9DAB-4114-BD0C-E8E9E536F10F}" srcId="{89F0AF2C-9BF5-4CF3-9103-6667E274E04F}" destId="{F8263B0D-00DB-4FE3-B722-25DADE51E22D}" srcOrd="1" destOrd="0" parTransId="{10013B05-3349-4872-952D-107856CEA63B}" sibTransId="{35EF3778-7235-48EA-9375-02DDEA7132FD}"/>
    <dgm:cxn modelId="{F1CB1115-31F0-48DC-8F76-3B31E12C9258}" srcId="{BCC1537F-DE71-481A-A200-9F4C77EF14FE}" destId="{8619795A-428A-4EE5-9D93-9BB9308F3240}" srcOrd="0" destOrd="0" parTransId="{F10FF759-4CFB-4977-8AB4-B823181C3B9D}" sibTransId="{34749C50-268C-40AC-A3C1-20105B60E5C9}"/>
    <dgm:cxn modelId="{A7B2143D-B4C9-4C57-AEDB-63B0A98107E2}" type="presOf" srcId="{BCC1537F-DE71-481A-A200-9F4C77EF14FE}" destId="{859B37CA-7D63-43BD-8E6E-4935AEEB1BDC}" srcOrd="0" destOrd="0" presId="urn:microsoft.com/office/officeart/2005/8/layout/vList5"/>
    <dgm:cxn modelId="{CB43A165-9C59-46B7-B770-58E805C9EA6F}" type="presOf" srcId="{26B8BC63-8816-4EF3-9D7F-52312699CA0C}" destId="{61404EFA-ED30-44F3-A4AB-91551451AA65}" srcOrd="0" destOrd="0" presId="urn:microsoft.com/office/officeart/2005/8/layout/vList5"/>
    <dgm:cxn modelId="{682F9569-B274-475E-9208-9D71FB45A573}" type="presOf" srcId="{89F0AF2C-9BF5-4CF3-9103-6667E274E04F}" destId="{CCB8CD55-3C3D-4583-82FB-52AAD531040C}" srcOrd="0" destOrd="0" presId="urn:microsoft.com/office/officeart/2005/8/layout/vList5"/>
    <dgm:cxn modelId="{CD000E4E-FE2D-4BFC-BD50-19AC18C5CE14}" type="presOf" srcId="{F8263B0D-00DB-4FE3-B722-25DADE51E22D}" destId="{32A41B45-68F6-4AC1-9583-5420FD4CFB41}" srcOrd="0" destOrd="1"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44392D50-8806-459C-B7AC-957386867B3D}" type="presOf" srcId="{8AF71301-04C9-4317-A812-527F2B91A2AD}" destId="{130C8671-EBD0-4193-93F9-65C6D3CFC47F}"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1BA7A157-C95E-43AE-9473-AF00C5EF75B6}" type="presOf" srcId="{8619795A-428A-4EE5-9D93-9BB9308F3240}" destId="{558480F4-FAA4-434B-AD99-028C17C687B3}" srcOrd="0" destOrd="0" presId="urn:microsoft.com/office/officeart/2005/8/layout/vList5"/>
    <dgm:cxn modelId="{2C366A7A-EF10-4C77-BBB1-17E66E71A525}" type="presOf" srcId="{B87E1E1C-8DD0-44E2-A58B-EA5AE7601C16}" destId="{32A41B45-68F6-4AC1-9583-5420FD4CFB41}" srcOrd="0" destOrd="2" presId="urn:microsoft.com/office/officeart/2005/8/layout/vList5"/>
    <dgm:cxn modelId="{EB5A855A-D53B-49BF-BFC3-EACA9166B574}" type="presOf" srcId="{EF0FFC98-EB21-409E-9CDD-65B0D3C4EDF9}" destId="{00385CE4-843E-44D2-9505-5E0E8F710E48}"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BDEADB90-DCB5-4DB5-B6BB-D3B6D884ECDD}" type="presOf" srcId="{EB418365-0AE8-4522-9042-AF58F698F7BD}" destId="{32A41B45-68F6-4AC1-9583-5420FD4CFB41}"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B36F13BC-8D4C-4487-B41D-14E9D996B55A}" type="presOf" srcId="{6D0C0F05-0B97-4684-A375-BEE53CED5579}" destId="{B75631AB-3EF3-4AB2-9679-609D9E2A97C3}"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1F3D44F8-94CE-4568-8F17-75DB72065215}" srcId="{89F0AF2C-9BF5-4CF3-9103-6667E274E04F}" destId="{B87E1E1C-8DD0-44E2-A58B-EA5AE7601C16}" srcOrd="2" destOrd="0" parTransId="{51328F58-FEEA-4C7B-BA79-91409A4353B9}" sibTransId="{C9A5472C-7118-4373-B1F8-2E16160DD492}"/>
    <dgm:cxn modelId="{873922F4-E0D5-47A3-A16B-100FFC0112DC}" type="presParOf" srcId="{859B37CA-7D63-43BD-8E6E-4935AEEB1BDC}" destId="{8C766F5F-E198-40D5-9DFA-7138E5D10E94}" srcOrd="0" destOrd="0" presId="urn:microsoft.com/office/officeart/2005/8/layout/vList5"/>
    <dgm:cxn modelId="{EFCE3E95-BE66-4AEE-8C65-C2AE3A9F0B47}" type="presParOf" srcId="{8C766F5F-E198-40D5-9DFA-7138E5D10E94}" destId="{558480F4-FAA4-434B-AD99-028C17C687B3}" srcOrd="0" destOrd="0" presId="urn:microsoft.com/office/officeart/2005/8/layout/vList5"/>
    <dgm:cxn modelId="{8D625E6B-EED6-4D8D-AC74-8263CA01BABC}" type="presParOf" srcId="{8C766F5F-E198-40D5-9DFA-7138E5D10E94}" destId="{61404EFA-ED30-44F3-A4AB-91551451AA65}" srcOrd="1" destOrd="0" presId="urn:microsoft.com/office/officeart/2005/8/layout/vList5"/>
    <dgm:cxn modelId="{6186F579-C2AA-4725-B159-E34BE4E8D48E}" type="presParOf" srcId="{859B37CA-7D63-43BD-8E6E-4935AEEB1BDC}" destId="{3E23B032-FF14-4765-9641-D0CC6B8B521B}" srcOrd="1" destOrd="0" presId="urn:microsoft.com/office/officeart/2005/8/layout/vList5"/>
    <dgm:cxn modelId="{663D8414-4470-47D2-B950-A7FB65B4F8CE}" type="presParOf" srcId="{859B37CA-7D63-43BD-8E6E-4935AEEB1BDC}" destId="{0A337AD9-B84F-4CFB-9C3D-B42BBA767A98}" srcOrd="2" destOrd="0" presId="urn:microsoft.com/office/officeart/2005/8/layout/vList5"/>
    <dgm:cxn modelId="{E656D6CB-8241-49C4-9C63-BDB266FE0037}" type="presParOf" srcId="{0A337AD9-B84F-4CFB-9C3D-B42BBA767A98}" destId="{CCB8CD55-3C3D-4583-82FB-52AAD531040C}" srcOrd="0" destOrd="0" presId="urn:microsoft.com/office/officeart/2005/8/layout/vList5"/>
    <dgm:cxn modelId="{51E1C0F5-7B8C-400B-ADFF-B0C70D326D27}" type="presParOf" srcId="{0A337AD9-B84F-4CFB-9C3D-B42BBA767A98}" destId="{32A41B45-68F6-4AC1-9583-5420FD4CFB41}" srcOrd="1" destOrd="0" presId="urn:microsoft.com/office/officeart/2005/8/layout/vList5"/>
    <dgm:cxn modelId="{A3AE163E-C9D1-4DF0-ABF0-8892FEB7D1B4}" type="presParOf" srcId="{859B37CA-7D63-43BD-8E6E-4935AEEB1BDC}" destId="{EA14D230-DCC1-436E-A129-10B6DE0434C3}" srcOrd="3" destOrd="0" presId="urn:microsoft.com/office/officeart/2005/8/layout/vList5"/>
    <dgm:cxn modelId="{2D636A6F-B5DC-449C-8354-6A17C8217409}" type="presParOf" srcId="{859B37CA-7D63-43BD-8E6E-4935AEEB1BDC}" destId="{14A92640-2FA0-48D7-9F03-F7A15F18105C}" srcOrd="4" destOrd="0" presId="urn:microsoft.com/office/officeart/2005/8/layout/vList5"/>
    <dgm:cxn modelId="{CA4639F3-BEB7-4F95-B48D-F810778C5A25}" type="presParOf" srcId="{14A92640-2FA0-48D7-9F03-F7A15F18105C}" destId="{B75631AB-3EF3-4AB2-9679-609D9E2A97C3}" srcOrd="0" destOrd="0" presId="urn:microsoft.com/office/officeart/2005/8/layout/vList5"/>
    <dgm:cxn modelId="{DAE76218-14D3-47C4-84BC-994824D5E495}" type="presParOf" srcId="{14A92640-2FA0-48D7-9F03-F7A15F18105C}" destId="{00385CE4-843E-44D2-9505-5E0E8F710E48}" srcOrd="1" destOrd="0" presId="urn:microsoft.com/office/officeart/2005/8/layout/vList5"/>
    <dgm:cxn modelId="{EE67D165-F123-422F-83B5-8D0681762797}" type="presParOf" srcId="{859B37CA-7D63-43BD-8E6E-4935AEEB1BDC}" destId="{904EF42F-017B-4FCC-83B3-68DE93FCD53E}" srcOrd="5" destOrd="0" presId="urn:microsoft.com/office/officeart/2005/8/layout/vList5"/>
    <dgm:cxn modelId="{B8D2E12B-A9DD-4CB5-9F37-9CD4639D2FE6}" type="presParOf" srcId="{859B37CA-7D63-43BD-8E6E-4935AEEB1BDC}" destId="{88ECCEC1-20D6-4E1D-957D-07591F31B569}" srcOrd="6" destOrd="0" presId="urn:microsoft.com/office/officeart/2005/8/layout/vList5"/>
    <dgm:cxn modelId="{E391CBBC-68F9-4FCA-9541-C89FFC05EDFF}" type="presParOf" srcId="{88ECCEC1-20D6-4E1D-957D-07591F31B569}" destId="{130C8671-EBD0-4193-93F9-65C6D3CFC47F}" srcOrd="0" destOrd="0" presId="urn:microsoft.com/office/officeart/2005/8/layout/vList5"/>
    <dgm:cxn modelId="{C1114EB2-270B-4DFC-81E3-F0EF09AF8EEF}"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313556" y="-2130566"/>
          <a:ext cx="942967" cy="5444743"/>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3062668" y="166354"/>
        <a:ext cx="5398711" cy="850903"/>
      </dsp:txXfrm>
    </dsp:sp>
    <dsp:sp modelId="{558480F4-FAA4-434B-AD99-028C17C687B3}">
      <dsp:nvSpPr>
        <dsp:cNvPr id="0" name=""/>
        <dsp:cNvSpPr/>
      </dsp:nvSpPr>
      <dsp:spPr>
        <a:xfrm>
          <a:off x="0" y="2450"/>
          <a:ext cx="3062668" cy="11787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7540" y="59990"/>
        <a:ext cx="2947588" cy="1063629"/>
      </dsp:txXfrm>
    </dsp:sp>
    <dsp:sp modelId="{32A41B45-68F6-4AC1-9583-5420FD4CFB41}">
      <dsp:nvSpPr>
        <dsp:cNvPr id="0" name=""/>
        <dsp:cNvSpPr/>
      </dsp:nvSpPr>
      <dsp:spPr>
        <a:xfrm rot="5400000">
          <a:off x="5271731" y="-892922"/>
          <a:ext cx="1026617" cy="5444743"/>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Definition, prevalence, pathophysiology</a:t>
          </a:r>
        </a:p>
        <a:p>
          <a:pPr marL="228600" lvl="1" indent="-228600" algn="l" defTabSz="889000">
            <a:lnSpc>
              <a:spcPct val="90000"/>
            </a:lnSpc>
            <a:spcBef>
              <a:spcPct val="0"/>
            </a:spcBef>
            <a:spcAft>
              <a:spcPct val="15000"/>
            </a:spcAft>
            <a:buChar char="•"/>
          </a:pPr>
          <a:r>
            <a:rPr lang="en-GB" sz="2000" kern="1200" dirty="0"/>
            <a:t>Diagnosis</a:t>
          </a:r>
        </a:p>
        <a:p>
          <a:pPr marL="228600" lvl="1" indent="-228600" algn="l" defTabSz="889000">
            <a:lnSpc>
              <a:spcPct val="90000"/>
            </a:lnSpc>
            <a:spcBef>
              <a:spcPct val="0"/>
            </a:spcBef>
            <a:spcAft>
              <a:spcPct val="15000"/>
            </a:spcAft>
            <a:buChar char="•"/>
          </a:pPr>
          <a:r>
            <a:rPr lang="en-GB" sz="2000" kern="1200" dirty="0"/>
            <a:t>ERCP and MRC in PSC</a:t>
          </a:r>
        </a:p>
      </dsp:txBody>
      <dsp:txXfrm rot="-5400000">
        <a:off x="3062669" y="1366255"/>
        <a:ext cx="5394628" cy="926387"/>
      </dsp:txXfrm>
    </dsp:sp>
    <dsp:sp modelId="{CCB8CD55-3C3D-4583-82FB-52AAD531040C}">
      <dsp:nvSpPr>
        <dsp:cNvPr id="0" name=""/>
        <dsp:cNvSpPr/>
      </dsp:nvSpPr>
      <dsp:spPr>
        <a:xfrm>
          <a:off x="0" y="1240095"/>
          <a:ext cx="3062668" cy="11787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7540" y="1297635"/>
        <a:ext cx="2947588" cy="1063629"/>
      </dsp:txXfrm>
    </dsp:sp>
    <dsp:sp modelId="{00385CE4-843E-44D2-9505-5E0E8F710E48}">
      <dsp:nvSpPr>
        <dsp:cNvPr id="0" name=""/>
        <dsp:cNvSpPr/>
      </dsp:nvSpPr>
      <dsp:spPr>
        <a:xfrm rot="5400000">
          <a:off x="5313556" y="344722"/>
          <a:ext cx="942967" cy="5444743"/>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3062668" y="2641642"/>
        <a:ext cx="5398711" cy="850903"/>
      </dsp:txXfrm>
    </dsp:sp>
    <dsp:sp modelId="{B75631AB-3EF3-4AB2-9679-609D9E2A97C3}">
      <dsp:nvSpPr>
        <dsp:cNvPr id="0" name=""/>
        <dsp:cNvSpPr/>
      </dsp:nvSpPr>
      <dsp:spPr>
        <a:xfrm>
          <a:off x="0" y="2477739"/>
          <a:ext cx="3062668" cy="11787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7540" y="2535279"/>
        <a:ext cx="2947588" cy="1063629"/>
      </dsp:txXfrm>
    </dsp:sp>
    <dsp:sp modelId="{D21E8413-FAB2-4011-AEFD-713AF5902E56}">
      <dsp:nvSpPr>
        <dsp:cNvPr id="0" name=""/>
        <dsp:cNvSpPr/>
      </dsp:nvSpPr>
      <dsp:spPr>
        <a:xfrm rot="5400000">
          <a:off x="5313556" y="1582366"/>
          <a:ext cx="942967" cy="5444743"/>
        </a:xfrm>
        <a:prstGeom prst="round2SameRect">
          <a:avLst/>
        </a:prstGeom>
        <a:no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Main recommendations</a:t>
          </a:r>
        </a:p>
      </dsp:txBody>
      <dsp:txXfrm rot="-5400000">
        <a:off x="3062668" y="3879286"/>
        <a:ext cx="5398711" cy="850903"/>
      </dsp:txXfrm>
    </dsp:sp>
    <dsp:sp modelId="{130C8671-EBD0-4193-93F9-65C6D3CFC47F}">
      <dsp:nvSpPr>
        <dsp:cNvPr id="0" name=""/>
        <dsp:cNvSpPr/>
      </dsp:nvSpPr>
      <dsp:spPr>
        <a:xfrm>
          <a:off x="0" y="3715384"/>
          <a:ext cx="3062668" cy="1178709"/>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Summary</a:t>
          </a:r>
        </a:p>
      </dsp:txBody>
      <dsp:txXfrm>
        <a:off x="57540" y="3772924"/>
        <a:ext cx="2947588" cy="10636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03/05/2018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PSC, </a:t>
            </a:r>
            <a:r>
              <a:rPr lang="en-GB" sz="1200" dirty="0"/>
              <a:t>primary sclerosing cholangitis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3938022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ERCP,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endoscopic retrograde cholangiopancreatography; MRC, magnetic resonance cholangiography; PSC, primary sclerosing cholangitis</a:t>
            </a:r>
          </a:p>
          <a:p>
            <a:pPr marL="0" indent="0">
              <a:buNone/>
            </a:pPr>
            <a:endParaRPr lang="en-GB"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indent="0">
              <a:buNone/>
            </a:pPr>
            <a:r>
              <a:rPr lang="en-GB" i="1" dirty="0"/>
              <a:t>Weismüller TJ, </a:t>
            </a:r>
            <a:r>
              <a:rPr lang="en-GB" i="1" dirty="0" err="1"/>
              <a:t>Wedemeyer</a:t>
            </a:r>
            <a:r>
              <a:rPr lang="en-GB" i="1" dirty="0"/>
              <a:t> J, </a:t>
            </a:r>
            <a:r>
              <a:rPr lang="en-GB" i="1" dirty="0" err="1"/>
              <a:t>Kubicka</a:t>
            </a:r>
            <a:r>
              <a:rPr lang="en-GB" i="1" dirty="0"/>
              <a:t> S, </a:t>
            </a:r>
            <a:r>
              <a:rPr lang="en-GB" i="1" dirty="0" err="1"/>
              <a:t>Strassburg</a:t>
            </a:r>
            <a:r>
              <a:rPr lang="en-GB" i="1" dirty="0"/>
              <a:t> CP, </a:t>
            </a:r>
            <a:r>
              <a:rPr lang="en-GB" i="1" dirty="0" err="1"/>
              <a:t>Manns</a:t>
            </a:r>
            <a:r>
              <a:rPr lang="en-GB" i="1" dirty="0"/>
              <a:t> MP. The challenges in primary sclerosing cholangitis--</a:t>
            </a:r>
            <a:r>
              <a:rPr lang="en-GB" i="1" dirty="0" err="1"/>
              <a:t>aetiopathogenesis</a:t>
            </a:r>
            <a:r>
              <a:rPr lang="en-GB" i="1" dirty="0"/>
              <a:t>, autoimmunity, management and malignancy. J </a:t>
            </a:r>
            <a:r>
              <a:rPr lang="en-GB" i="1" dirty="0" err="1"/>
              <a:t>Hepatol</a:t>
            </a:r>
            <a:r>
              <a:rPr lang="en-GB" i="1" dirty="0"/>
              <a:t>. 2008;48 </a:t>
            </a:r>
            <a:r>
              <a:rPr lang="en-GB" i="1" dirty="0" err="1"/>
              <a:t>Suppl</a:t>
            </a:r>
            <a:r>
              <a:rPr lang="en-GB" i="1" dirty="0"/>
              <a:t> 1:S38-57.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281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ERCP, endoscopic retrograde cholangiopancreatography; IBD, inflammatory bowel disease;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114773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ERCP,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endoscopic retrograde cholangiopancreatography; MRC, magnetic resonance cholangiography; MRCP, magnetic resonance cholangiopancreatography; </a:t>
            </a:r>
            <a:r>
              <a:rPr lang="en-GB" i="1" dirty="0"/>
              <a:t>PSC, primary sclerosing cholangitis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it-IT" altLang="it-IT" dirty="0">
              <a:ea typeface="ＭＳ Ｐゴシック" pitchFamily="34" charset="-128"/>
            </a:endParaRPr>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E0BD815-2681-4EA9-AC86-C5700FF18BA7}" type="slidenum">
              <a:rPr lang="it-IT" altLang="it-IT" smtClean="0">
                <a:latin typeface="Calibri" pitchFamily="34" charset="0"/>
                <a:cs typeface="Arial" charset="0"/>
              </a:rPr>
              <a:pPr eaLnBrk="1" hangingPunct="1"/>
              <a:t>15</a:t>
            </a:fld>
            <a:endParaRPr lang="it-IT" altLang="it-IT">
              <a:latin typeface="Calibri" pitchFamily="34" charset="0"/>
              <a:cs typeface="Arial" charset="0"/>
            </a:endParaRPr>
          </a:p>
        </p:txBody>
      </p:sp>
    </p:spTree>
    <p:extLst>
      <p:ext uri="{BB962C8B-B14F-4D97-AF65-F5344CB8AC3E}">
        <p14:creationId xmlns:p14="http://schemas.microsoft.com/office/powerpoint/2010/main" val="11939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MRC, magnetic resonance cholangiography;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63733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HIV, human immunodeficiency virus; IgG4, immunoglobulin G4; 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2444576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MRC, magnetic resonance cholangiography;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190529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867494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AIDS, acquired immunodeficiency syndrome; IgG4, immunoglobulin G4;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3027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ERCP, endoscopic retrograde cholangiopancreatography;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MRC, magnetic resonance cholangiography; </a:t>
            </a:r>
            <a:r>
              <a:rPr lang="en-GB" i="1" dirty="0"/>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3384710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a:t>
            </a:r>
            <a:r>
              <a:rPr lang="en-GB" sz="1200" dirty="0"/>
              <a:t>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lang="en-GB" i="1" dirty="0"/>
              <a:t>IBD, inflammatory bowel disease;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OLT, orthoptic liver transplantation; PSC, primary sclerosing cholangitis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buAutoNum type="arabicPeriod"/>
            </a:pPr>
            <a:r>
              <a:rPr lang="en-GB" i="1" dirty="0"/>
              <a:t>Chapman MH, Webster GJ, </a:t>
            </a:r>
            <a:r>
              <a:rPr lang="en-GB" i="1" dirty="0" err="1"/>
              <a:t>Bannoo</a:t>
            </a:r>
            <a:r>
              <a:rPr lang="en-GB" i="1" dirty="0"/>
              <a:t> S, Johnson GJ, Wittmann J, Pereira SP. Cholangiocarcinoma and dominant strictures in patients with primary sclerosing cholangitis: a 25-year single-centre experience. Eur J Gastroenterol </a:t>
            </a:r>
            <a:r>
              <a:rPr lang="en-GB" i="1" dirty="0" err="1"/>
              <a:t>Hepatol</a:t>
            </a:r>
            <a:r>
              <a:rPr lang="en-GB" i="1" dirty="0"/>
              <a:t>. 2012 Sep;24(9):1051-8.</a:t>
            </a:r>
          </a:p>
          <a:p>
            <a:pPr marL="228600" indent="-228600">
              <a:buAutoNum type="arabicPeriod"/>
            </a:pPr>
            <a:r>
              <a:rPr lang="en-GB" i="1" dirty="0"/>
              <a:t>Rudolph G, </a:t>
            </a:r>
            <a:r>
              <a:rPr lang="en-GB" i="1" dirty="0" err="1"/>
              <a:t>Gotthardt</a:t>
            </a:r>
            <a:r>
              <a:rPr lang="en-GB" i="1" dirty="0"/>
              <a:t> D, </a:t>
            </a:r>
            <a:r>
              <a:rPr lang="en-GB" i="1" dirty="0" err="1"/>
              <a:t>Kloters-Plachky</a:t>
            </a:r>
            <a:r>
              <a:rPr lang="en-GB" i="1" dirty="0"/>
              <a:t> P, </a:t>
            </a:r>
            <a:r>
              <a:rPr lang="en-GB" i="1" dirty="0" err="1"/>
              <a:t>Kulaksiz</a:t>
            </a:r>
            <a:r>
              <a:rPr lang="en-GB" i="1" dirty="0"/>
              <a:t> H, </a:t>
            </a:r>
            <a:r>
              <a:rPr lang="en-GB" i="1" dirty="0" err="1"/>
              <a:t>Rost</a:t>
            </a:r>
            <a:r>
              <a:rPr lang="en-GB" i="1" dirty="0"/>
              <a:t> D, </a:t>
            </a:r>
            <a:r>
              <a:rPr lang="en-GB" i="1" dirty="0" err="1"/>
              <a:t>Stiehl</a:t>
            </a:r>
            <a:r>
              <a:rPr lang="en-GB" i="1" dirty="0"/>
              <a:t> A. Influence of dominant bile duct </a:t>
            </a:r>
            <a:r>
              <a:rPr lang="en-GB" i="1" dirty="0" err="1"/>
              <a:t>stenoses</a:t>
            </a:r>
            <a:r>
              <a:rPr lang="en-GB" i="1" dirty="0"/>
              <a:t> and biliary infections on outcome in primary sclerosing cholangitis. J </a:t>
            </a:r>
            <a:r>
              <a:rPr lang="en-GB" i="1" dirty="0" err="1"/>
              <a:t>Hepatol</a:t>
            </a:r>
            <a:r>
              <a:rPr lang="en-GB" i="1" dirty="0"/>
              <a:t> 2009;51:149-155</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251452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ESGE, European Society of Gastrointestinal Endoscopy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a:t>
            </a:fld>
            <a:endParaRPr lang="en-GB"/>
          </a:p>
        </p:txBody>
      </p:sp>
    </p:spTree>
    <p:extLst>
      <p:ext uri="{BB962C8B-B14F-4D97-AF65-F5344CB8AC3E}">
        <p14:creationId xmlns:p14="http://schemas.microsoft.com/office/powerpoint/2010/main" val="1498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a:t>
            </a:r>
            <a:r>
              <a:rPr lang="en-GB" sz="1200" dirty="0"/>
              <a:t>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lang="en-GB" i="1" dirty="0"/>
              <a:t>IBD, inflammatory bowel disease;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OLT, orthoptic liver transplantation; PSC, primary sclerosing cholangitis</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a:buAutoNum type="arabicPeriod"/>
            </a:pPr>
            <a:r>
              <a:rPr lang="en-GB" i="1" dirty="0"/>
              <a:t>Chapman MH, Webster GJ, </a:t>
            </a:r>
            <a:r>
              <a:rPr lang="en-GB" i="1" dirty="0" err="1"/>
              <a:t>Bannoo</a:t>
            </a:r>
            <a:r>
              <a:rPr lang="en-GB" i="1" dirty="0"/>
              <a:t> S, Johnson GJ, Wittmann J, Pereira SP. Cholangiocarcinoma and dominant strictures in patients with primary sclerosing cholangitis: a 25-year single-centre experience. Eur J Gastroenterol </a:t>
            </a:r>
            <a:r>
              <a:rPr lang="en-GB" i="1" dirty="0" err="1"/>
              <a:t>Hepatol</a:t>
            </a:r>
            <a:r>
              <a:rPr lang="en-GB" i="1" dirty="0"/>
              <a:t>. 2012 Sep;24(9):1051-8.</a:t>
            </a:r>
          </a:p>
          <a:p>
            <a:pPr marL="228600" indent="-228600">
              <a:buAutoNum type="arabicPeriod"/>
            </a:pPr>
            <a:r>
              <a:rPr lang="en-GB" i="1" dirty="0"/>
              <a:t>Rudolph G, </a:t>
            </a:r>
            <a:r>
              <a:rPr lang="en-GB" i="1" dirty="0" err="1"/>
              <a:t>Gotthardt</a:t>
            </a:r>
            <a:r>
              <a:rPr lang="en-GB" i="1" dirty="0"/>
              <a:t> D, </a:t>
            </a:r>
            <a:r>
              <a:rPr lang="en-GB" i="1" dirty="0" err="1"/>
              <a:t>Kloters-Plachky</a:t>
            </a:r>
            <a:r>
              <a:rPr lang="en-GB" i="1" dirty="0"/>
              <a:t> P, </a:t>
            </a:r>
            <a:r>
              <a:rPr lang="en-GB" i="1" dirty="0" err="1"/>
              <a:t>Kulaksiz</a:t>
            </a:r>
            <a:r>
              <a:rPr lang="en-GB" i="1" dirty="0"/>
              <a:t> H, </a:t>
            </a:r>
            <a:r>
              <a:rPr lang="en-GB" i="1" dirty="0" err="1"/>
              <a:t>Rost</a:t>
            </a:r>
            <a:r>
              <a:rPr lang="en-GB" i="1" dirty="0"/>
              <a:t> D, </a:t>
            </a:r>
            <a:r>
              <a:rPr lang="en-GB" i="1" dirty="0" err="1"/>
              <a:t>Stiehl</a:t>
            </a:r>
            <a:r>
              <a:rPr lang="en-GB" i="1" dirty="0"/>
              <a:t> A. Influence of dominant bile duct </a:t>
            </a:r>
            <a:r>
              <a:rPr lang="en-GB" i="1" dirty="0" err="1"/>
              <a:t>stenoses</a:t>
            </a:r>
            <a:r>
              <a:rPr lang="en-GB" i="1" dirty="0"/>
              <a:t> and biliary infections on outcome in primary sclerosing cholangitis. J </a:t>
            </a:r>
            <a:r>
              <a:rPr lang="en-GB" i="1" dirty="0" err="1"/>
              <a:t>Hepatol</a:t>
            </a:r>
            <a:r>
              <a:rPr lang="en-GB" i="1" dirty="0"/>
              <a:t> 2009;51:149-155</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3209396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a:t>
            </a:r>
            <a:r>
              <a:rPr lang="en-GB" sz="1200" dirty="0"/>
              <a:t>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MRC, magnetic resonance cholangiography; PSC, primary sclerosing cholangitis; US, ultrasound</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44391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ERCP, endoscopic retrograde cholangiopancreatography; MRC, magnetic resonance cholangiography; PSC, primary sclerosing cholangitis; US, ultrasound</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993526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ESLD, end stage liver disease;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 MRC, magnetic resonance cholangiography;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176369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 Kaplan–Meier;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 UDCA,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Stiehl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Klöters-Plachky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Development of dominant bile duct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patients with primary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sclerosing</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cholangitis treated with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 outcome after endoscopic treatment.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2002;36:151–6.</a:t>
            </a:r>
            <a:endParaRPr lang="nl-NL" sz="1200" b="0" i="1"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3584164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 SAE, serious adverse event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Ponsioen C, et al.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Multicenter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randomized trial comparing short-term stenting versus balloon dilation for dominant strictures in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2017;66:S1-S2</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2478459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 follow-up;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LTx</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liver transplantation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Baluyut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AR, Sherman S, Lehman GA, et al. Impact of endoscopic therapy on the survival of patients with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2001;53:308–12.</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Enns 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Eloubeidi</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MA,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Mergener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K, et al. Predictors of successful clinical and laboratory outcomes in patients with primary sclerosing cholangitis undergoing endoscopic retrograde cholangiopancreatography. Can J Gastroenterol. 2003;17:243–8.</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Gluck M, Cantone NR,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Brandabur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JJ, et al. A twenty-year experience with endoscopic therapy for symptomatic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Clin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Gastroenterol. 2008;42:1032–9.</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Gotthardt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DN,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Kloters-Plachky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Endoscopic dilation of dominant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primary sclerosing cholangitis: outcome after long term treatment.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2010;71:527–34.</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Kaya M, Petersen BT, Angulo P, et al. Balloon dilation compared to stenting of dominant strictures in primary sclerosing cholangitis. Am J Gastroenterol. 2001;96:1059–66.</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Ponsioen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CY, Lam K, van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Milligen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de Wit AW, et al. Four years experience with short term stenting in primary sclerosing cholangitis. Am J Gastroenterol. 1999;94:2403–7.</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Stiehl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Klöters-Plachky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Development of dominant bile duct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patients with primary sclerosing cholangitis treated with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 outcome after endoscopic treatment.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2002;36:151–6.</a:t>
            </a:r>
            <a:endParaRPr lang="nl-NL"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i="1" u="none" strike="noStrike" kern="1200" baseline="0" dirty="0">
                <a:solidFill>
                  <a:schemeClr val="tx1"/>
                </a:solidFill>
                <a:latin typeface="Arial" panose="020B0604020202020204" pitchFamily="34" charset="0"/>
                <a:ea typeface="+mn-ea"/>
                <a:cs typeface="Arial" panose="020B0604020202020204" pitchFamily="34" charset="0"/>
              </a:rPr>
              <a:t>van Milligen de Wit AW, van Bracht J, Rauws EA, et al. Endoscopic stent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therapy for dominant extrahepatic bile duct strictures in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1996;44:293–9.</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Ponsioen C, et al.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Multicenter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randomized trial comparing short-term stenting versus balloon dilation for dominant strictures in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2017;66:S1-S2</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2881762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 follow-up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Baluyut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AR, Sherman S, Lehman GA, et al. Impact of endoscopic therapy on the survival of patients with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2001;53:308–12.</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Enns 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Eloubeidi</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MA,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Mergener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K, et al. Predictors of successful clinical and laboratory outcomes in patients with primary sclerosing cholangitis undergoing endoscopic retrograde cholangiopancreatography. Can J Gastroenterol. 2003;17:243–8.</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Gluck M, Cantone NR,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Brandabur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JJ, et al. A twenty-year experience with endoscopic therapy for symptomatic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Clin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Gastroenterol. 2008;42:1032–9.</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Gotthardt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DN,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Kloters-Plachky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Endoscopic dilation of dominant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primary sclerosing cholangitis: outcome after long term treatment.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2010;71:527–34.</a:t>
            </a:r>
          </a:p>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Kaya M, Petersen BT, Angulo P, et al. Balloon dilation compared to stenting of dominant strictures in primary sclerosing cholangitis. Am J Gastroenterol. 2001;96:1059–66.</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Ponsioen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CY, Lam K, van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Milligen</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de Wit AW, et al. Four years experience with short term stenting in primary sclerosing cholangitis. Am J Gastroenterol. 1999;94:2403–7.</a:t>
            </a:r>
          </a:p>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Stiehl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 Rudolph G,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Klöters-Plachky</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P, et al. Development of dominant bile duct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stenoses</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 patients with primary sclerosing cholangitis treated with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acid: outcome after endoscopic treatment.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2002;36:151–6.</a:t>
            </a:r>
            <a:endParaRPr lang="nl-NL" sz="1200" b="0" i="1"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i="1" u="none" strike="noStrike" kern="1200" baseline="0" dirty="0">
                <a:solidFill>
                  <a:schemeClr val="tx1"/>
                </a:solidFill>
                <a:latin typeface="Arial" panose="020B0604020202020204" pitchFamily="34" charset="0"/>
                <a:ea typeface="+mn-ea"/>
                <a:cs typeface="Arial" panose="020B0604020202020204" pitchFamily="34" charset="0"/>
              </a:rPr>
              <a:t>van Milligen de Wit AW, van Bracht J, Rauws EA, et al. Endoscopic stent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therapy for dominant extrahepatic bile duct strictures in primary sclerosing cholangitis.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Gastrointest</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Endosc</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1996;44:293–9.</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Ponsioen C, et al.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Multicenter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randomized trial comparing short-term stenting versus balloon dilation for dominant strictures in primary sclerosing cholangitis. J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Hepatol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2017;66:S1-S2</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1623020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2741711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179433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ESGE, European Society of Gastrointestinal Endoscopy</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a:t>
            </a:fld>
            <a:endParaRPr lang="en-GB"/>
          </a:p>
        </p:txBody>
      </p:sp>
    </p:spTree>
    <p:extLst>
      <p:ext uri="{BB962C8B-B14F-4D97-AF65-F5344CB8AC3E}">
        <p14:creationId xmlns:p14="http://schemas.microsoft.com/office/powerpoint/2010/main" val="813985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2720481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NSAID, nonsteroidal anti-inflammatory drug;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339859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2645276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PSC, primary sclerosing cholangitis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3290284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ERCP, endoscopic retrograde cholangiopancreatography; MRC, magnetic resonance cholangiography; PSC, primary sclerosing cholangitis; US, ultrasound</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3076702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PSC, primary sclerosing cholangitis</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Dyson JK, </a:t>
            </a:r>
            <a:r>
              <a:rPr lang="en-GB" i="1" dirty="0" err="1"/>
              <a:t>Beuers</a:t>
            </a:r>
            <a:r>
              <a:rPr lang="en-GB" i="1" dirty="0"/>
              <a:t> U, Jones DEJ, Lohse AW, Hudson M. Primary </a:t>
            </a:r>
            <a:r>
              <a:rPr lang="en-GB" i="1" dirty="0" err="1"/>
              <a:t>sclerosing</a:t>
            </a:r>
            <a:r>
              <a:rPr lang="en-GB" i="1" dirty="0"/>
              <a:t> cholangitis. Lancet. 2018 Feb 13. </a:t>
            </a:r>
            <a:r>
              <a:rPr lang="en-GB" i="1" dirty="0" err="1"/>
              <a:t>pii</a:t>
            </a:r>
            <a:r>
              <a:rPr lang="en-GB" i="1" dirty="0"/>
              <a:t>: S0140-6736(18)30300-3. </a:t>
            </a:r>
            <a:r>
              <a:rPr lang="en-GB" i="1" dirty="0" err="1"/>
              <a:t>doi</a:t>
            </a:r>
            <a:r>
              <a:rPr lang="en-GB" i="1" dirty="0"/>
              <a:t>: 10.1016/S0140-6736(18)30300-3. [</a:t>
            </a:r>
            <a:r>
              <a:rPr lang="en-GB" i="1" dirty="0" err="1"/>
              <a:t>Epub</a:t>
            </a:r>
            <a:r>
              <a:rPr lang="en-GB" i="1" dirty="0"/>
              <a:t> ahead of print]</a:t>
            </a:r>
          </a:p>
          <a:p>
            <a:pPr marL="0" indent="0">
              <a:buNone/>
            </a:pPr>
            <a:endParaRPr lang="en-GB" i="1" dirty="0"/>
          </a:p>
          <a:p>
            <a:pPr marL="0" indent="0">
              <a:buNone/>
            </a:pPr>
            <a:r>
              <a:rPr lang="en-GB" i="1" dirty="0" err="1"/>
              <a:t>Boonstra</a:t>
            </a:r>
            <a:r>
              <a:rPr lang="en-GB" i="1" dirty="0"/>
              <a:t> K, </a:t>
            </a:r>
            <a:r>
              <a:rPr lang="en-GB" i="1" dirty="0" err="1"/>
              <a:t>Weersma</a:t>
            </a:r>
            <a:r>
              <a:rPr lang="en-GB" i="1" dirty="0"/>
              <a:t> RK, van </a:t>
            </a:r>
            <a:r>
              <a:rPr lang="en-GB" i="1" dirty="0" err="1"/>
              <a:t>Erpecum</a:t>
            </a:r>
            <a:r>
              <a:rPr lang="en-GB" i="1" dirty="0"/>
              <a:t> KJ, </a:t>
            </a:r>
            <a:r>
              <a:rPr lang="en-GB" i="1" dirty="0" err="1"/>
              <a:t>Rauws</a:t>
            </a:r>
            <a:r>
              <a:rPr lang="en-GB" i="1" dirty="0"/>
              <a:t> EA, </a:t>
            </a:r>
            <a:r>
              <a:rPr lang="en-GB" i="1" dirty="0" err="1"/>
              <a:t>Spanier</a:t>
            </a:r>
            <a:r>
              <a:rPr lang="en-GB" i="1" dirty="0"/>
              <a:t> BW, </a:t>
            </a:r>
            <a:r>
              <a:rPr lang="en-GB" i="1" dirty="0" err="1"/>
              <a:t>Poen</a:t>
            </a:r>
            <a:r>
              <a:rPr lang="en-GB" i="1" dirty="0"/>
              <a:t> AC, van </a:t>
            </a:r>
            <a:r>
              <a:rPr lang="en-GB" i="1" dirty="0" err="1"/>
              <a:t>Nieuwkerk</a:t>
            </a:r>
            <a:r>
              <a:rPr lang="en-GB" i="1" dirty="0"/>
              <a:t> KM, </a:t>
            </a:r>
            <a:r>
              <a:rPr lang="en-GB" i="1" dirty="0" err="1"/>
              <a:t>Drenth</a:t>
            </a:r>
            <a:r>
              <a:rPr lang="en-GB" i="1" dirty="0"/>
              <a:t> JP, </a:t>
            </a:r>
            <a:r>
              <a:rPr lang="en-GB" i="1" dirty="0" err="1"/>
              <a:t>Witteman</a:t>
            </a:r>
            <a:r>
              <a:rPr lang="en-GB" i="1" dirty="0"/>
              <a:t> BJ, </a:t>
            </a:r>
            <a:r>
              <a:rPr lang="en-GB" i="1" dirty="0" err="1"/>
              <a:t>Tuynman</a:t>
            </a:r>
            <a:r>
              <a:rPr lang="en-GB" i="1" dirty="0"/>
              <a:t> HA, </a:t>
            </a:r>
            <a:r>
              <a:rPr lang="en-GB" i="1" dirty="0" err="1"/>
              <a:t>Naber</a:t>
            </a:r>
            <a:r>
              <a:rPr lang="en-GB" i="1" dirty="0"/>
              <a:t> AH, </a:t>
            </a:r>
            <a:r>
              <a:rPr lang="en-GB" i="1" dirty="0" err="1"/>
              <a:t>Kingma</a:t>
            </a:r>
            <a:r>
              <a:rPr lang="en-GB" i="1" dirty="0"/>
              <a:t> PJ, van </a:t>
            </a:r>
            <a:r>
              <a:rPr lang="en-GB" i="1" dirty="0" err="1"/>
              <a:t>Buuren</a:t>
            </a:r>
            <a:endParaRPr lang="en-GB" i="1" dirty="0"/>
          </a:p>
          <a:p>
            <a:pPr marL="0" indent="0">
              <a:buNone/>
            </a:pPr>
            <a:r>
              <a:rPr lang="en-GB" i="1" dirty="0"/>
              <a:t>HR, van Hoek B, </a:t>
            </a:r>
            <a:r>
              <a:rPr lang="en-GB" i="1" dirty="0" err="1"/>
              <a:t>Vleggaar</a:t>
            </a:r>
            <a:r>
              <a:rPr lang="en-GB" i="1" dirty="0"/>
              <a:t> FP, van </a:t>
            </a:r>
            <a:r>
              <a:rPr lang="en-GB" i="1" dirty="0" err="1"/>
              <a:t>Geloven</a:t>
            </a:r>
            <a:r>
              <a:rPr lang="en-GB" i="1" dirty="0"/>
              <a:t> N, </a:t>
            </a:r>
            <a:r>
              <a:rPr lang="en-GB" i="1" dirty="0" err="1"/>
              <a:t>Beuers</a:t>
            </a:r>
            <a:r>
              <a:rPr lang="en-GB" i="1" dirty="0"/>
              <a:t> U, Ponsioen CY; </a:t>
            </a:r>
            <a:r>
              <a:rPr lang="en-GB" i="1" dirty="0" err="1"/>
              <a:t>EpiPSCPBC</a:t>
            </a:r>
            <a:r>
              <a:rPr lang="en-GB" i="1" dirty="0"/>
              <a:t> Study Group. Population-based epidemiology, malignancy risk, and outcome of primary sclerosing cholangitis. Hepatology. 2013 Dec;58(6):2045-55.</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2833820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FISH, fluorescent in situ hybridization;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1209352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CCA, cholangiocarcinoma;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a:t>
            </a:r>
            <a:r>
              <a:rPr lang="en-GB" i="1" dirty="0"/>
              <a:t>FISH, fluorescent in situ hybridization;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1013117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CCA, cholangiocarcinoma; CRC, colorectal cancer; IBD, inflammatory bowel disease;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marL="0" indent="0">
              <a:buNone/>
            </a:pPr>
            <a:r>
              <a:rPr lang="en-GB" i="1" dirty="0"/>
              <a:t>Claessen MM, </a:t>
            </a:r>
            <a:r>
              <a:rPr lang="en-GB" i="1" dirty="0" err="1"/>
              <a:t>Vleggaar</a:t>
            </a:r>
            <a:r>
              <a:rPr lang="en-GB" i="1" dirty="0"/>
              <a:t> FP, </a:t>
            </a:r>
            <a:r>
              <a:rPr lang="en-GB" i="1" dirty="0" err="1"/>
              <a:t>Tytgat</a:t>
            </a:r>
            <a:r>
              <a:rPr lang="en-GB" i="1" dirty="0"/>
              <a:t> KM, </a:t>
            </a:r>
            <a:r>
              <a:rPr lang="en-GB" i="1" dirty="0" err="1"/>
              <a:t>Siersema</a:t>
            </a:r>
            <a:r>
              <a:rPr lang="en-GB" i="1" dirty="0"/>
              <a:t> PD, van </a:t>
            </a:r>
            <a:r>
              <a:rPr lang="en-GB" i="1" dirty="0" err="1"/>
              <a:t>Buuren</a:t>
            </a:r>
            <a:r>
              <a:rPr lang="en-GB" i="1" dirty="0"/>
              <a:t> HR. High lifetime risk of cancer in primary sclerosing cholangitis. J </a:t>
            </a:r>
            <a:r>
              <a:rPr lang="en-GB" i="1" dirty="0" err="1"/>
              <a:t>Hepatol</a:t>
            </a:r>
            <a:r>
              <a:rPr lang="en-GB" i="1" dirty="0"/>
              <a:t>. 2009 Jan;50(1):158-64</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1111074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CRC, colorectal cancer; IBD, inflammatory bowel disease;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55827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ERCP, endoscopic retrograde cholangiopancreatography; MRC, magnetic resonance cholangiopancreatography; </a:t>
            </a:r>
            <a:r>
              <a:rPr lang="en-GB" dirty="0"/>
              <a:t>PSC, </a:t>
            </a:r>
            <a:r>
              <a:rPr lang="en-GB" sz="1200" dirty="0"/>
              <a:t>primary sclerosing cholangitis</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1521943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IBD, inflammatory bowel disease; 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1256041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CCA, cholangiocarcinoma; ERCP, endoscopic retrograde cholangiopancreatography; MRC, magnetic resonance cholangiopancreatography;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 primary sclerosing cholangitis</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119690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GRADE, Grading of Recommendations Assessment, Development and Evaluation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418883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ERCP, endoscopic retrograde cholangiopancreatography;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MRC, magnetic resonance cholangiography; </a:t>
            </a:r>
            <a:r>
              <a:rPr lang="en-GB" dirty="0"/>
              <a:t>PSC, </a:t>
            </a:r>
            <a:r>
              <a:rPr lang="en-GB" sz="1200" dirty="0"/>
              <a:t>primary sclerosing cholangitis</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a:p>
        </p:txBody>
      </p:sp>
    </p:spTree>
    <p:extLst>
      <p:ext uri="{BB962C8B-B14F-4D97-AF65-F5344CB8AC3E}">
        <p14:creationId xmlns:p14="http://schemas.microsoft.com/office/powerpoint/2010/main" val="332921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IBD, inflammatory bowel disease; PSC, primary sclerosing cholangitis</a:t>
            </a:r>
          </a:p>
          <a:p>
            <a:pPr marL="0" indent="0">
              <a:buNone/>
            </a:pPr>
            <a:endParaRPr lang="en-GB" i="0" dirty="0"/>
          </a:p>
          <a:p>
            <a:pPr marL="0" indent="0">
              <a:buNone/>
            </a:pPr>
            <a:r>
              <a:rPr lang="en-GB" i="1" dirty="0"/>
              <a:t>Karlsen TH, </a:t>
            </a:r>
            <a:r>
              <a:rPr lang="en-GB" i="1" dirty="0" err="1"/>
              <a:t>Folseraas</a:t>
            </a:r>
            <a:r>
              <a:rPr lang="en-GB" i="1" dirty="0"/>
              <a:t> T, Thorburn D, </a:t>
            </a:r>
            <a:r>
              <a:rPr lang="en-GB" i="1" dirty="0" err="1"/>
              <a:t>Vesterhus</a:t>
            </a:r>
            <a:r>
              <a:rPr lang="en-GB" i="1" dirty="0"/>
              <a:t> M. Primary sclerosing cholangitis - a comprehensive review. J </a:t>
            </a:r>
            <a:r>
              <a:rPr lang="en-GB" i="1" dirty="0" err="1"/>
              <a:t>Hepatol</a:t>
            </a:r>
            <a:r>
              <a:rPr lang="en-GB" i="1" dirty="0"/>
              <a:t>. 2017 Dec;67(6):1298-1323.</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a:p>
        </p:txBody>
      </p:sp>
    </p:spTree>
    <p:extLst>
      <p:ext uri="{BB962C8B-B14F-4D97-AF65-F5344CB8AC3E}">
        <p14:creationId xmlns:p14="http://schemas.microsoft.com/office/powerpoint/2010/main" val="425283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ANCA, anti-neutrophil cytoplasmic antibody; CCA, cholangiocarcinoma; HLA, human leukocyte antigen; PSC, primary sclerosing cholangitis; TLR, toll-like receptor</a:t>
            </a:r>
          </a:p>
          <a:p>
            <a:pPr marL="0" indent="0">
              <a:buNone/>
            </a:pPr>
            <a:endParaRPr lang="en-GB" i="1" dirty="0"/>
          </a:p>
          <a:p>
            <a:pPr marL="0" indent="0">
              <a:buNone/>
            </a:pPr>
            <a:r>
              <a:rPr lang="en-GB" i="1" dirty="0" err="1"/>
              <a:t>Karlsen</a:t>
            </a:r>
            <a:r>
              <a:rPr lang="en-GB" i="1" dirty="0"/>
              <a:t> TH, </a:t>
            </a:r>
            <a:r>
              <a:rPr lang="en-GB" i="1" dirty="0" err="1"/>
              <a:t>Folseraas</a:t>
            </a:r>
            <a:r>
              <a:rPr lang="en-GB" i="1" dirty="0"/>
              <a:t> T, Thorburn D, </a:t>
            </a:r>
            <a:r>
              <a:rPr lang="en-GB" i="1" dirty="0" err="1"/>
              <a:t>Vesterhus</a:t>
            </a:r>
            <a:r>
              <a:rPr lang="en-GB" i="1" dirty="0"/>
              <a:t> M. Primary sclerosing cholangitis - a comprehensive review. J </a:t>
            </a:r>
            <a:r>
              <a:rPr lang="en-GB" i="1" dirty="0" err="1"/>
              <a:t>Hepatol</a:t>
            </a:r>
            <a:r>
              <a:rPr lang="en-GB" i="1" dirty="0"/>
              <a:t>. 2017 Dec;67(6):1298-1323.</a:t>
            </a:r>
          </a:p>
          <a:p>
            <a:pPr marL="0" indent="0">
              <a:buNone/>
            </a:pPr>
            <a:endParaRPr lang="en-GB" i="1" dirty="0"/>
          </a:p>
          <a:p>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Integrated overview of the pathophysiology of primary </a:t>
            </a:r>
            <a:r>
              <a:rPr lang="en-GB" sz="1200" b="1" i="0" u="none" strike="noStrike" kern="1200" baseline="0" dirty="0" err="1">
                <a:solidFill>
                  <a:schemeClr val="tx1"/>
                </a:solidFill>
                <a:latin typeface="Arial" panose="020B0604020202020204" pitchFamily="34" charset="0"/>
                <a:ea typeface="+mn-ea"/>
                <a:cs typeface="Arial" panose="020B0604020202020204" pitchFamily="34" charset="0"/>
              </a:rPr>
              <a:t>sclerosing</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 cholangitis (PSC). </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Clockwise, the figure illustrates the development from (1) initiating factors</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(upper right piece) to (6) liver-related complications (upper left piece). (1) There have been considerable advances in understanding the genetics of PSC, with more than 20 susceptibility genes now identified. The combined impact of genetic susceptibility factors on overall PSC liability is currently less than 10%, and even accounting for</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future gene discoveries, environmental risk likely accounts for more than 50%. (2) The relationship between the gut and the liver affection in PSC is not clear. Early theories were concerned with the possible ‘‘leakage” of pro-inflammatory bacterial products (e.g. lipopolysaccharides, LPS) which would engage innate immune responses (e.g. by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tolllike</a:t>
            </a:r>
            <a:endParaRPr lang="en-GB"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receptor signalling). The strong human leukocyte antigen (HLA) associations found in genetic studies however claim a strong involvement of adaptive immune responses,</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by determining which antigens can be presented to the T cell receptor (TCR). Gut derived antigens are potential triggers of these responses, and activated T cells may migrate to</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both the liver and gut following clonal expansion because of the overlapping adhesion molecule profiles of gut and liver endothelia (i.e. mucosal vascular address in cell</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adhesion molecule 1 [MadCAM-1] and vascular cell adhesion molecule 1 [VCAM-1] expression along with Chemokine C-C motif ligand 25 [CCL25] secretion). Anti-neutrophil cytoplasmic antibodies (ANCA) are frequently observed in PSC, and may reflect B cell responses to antigens of gut origin. (3) Bile is toxic, and its composition is shaped by involvement of gut-microbial co-metabolism (gut-liver cross-talk).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are protected against bile acid toxicity by several mechanisms, one of which is the presence of a bicarbonate (HCO3) layer (‘‘umbrella”) generated by an involvement of the Na+-independent Cl/HCO3 anion exchanger (AE2) and active Cl-transporters, most notably the ATP-driven cystic fibrosis transmembrane conductance regulator (CFTR) and the Ca++-driven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anoctamin</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1 channel. The bile acid receptor TGR5 is most likely expressed at the cilia on the biliary epithelium, and may be involved in the regulation of CFTR. Primary or secondary disturbances in bile homeostasis</a:t>
            </a: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are hypothesised to contribute to pathogenesis of PSC, and are the basis of bile acid based therapies (e.g.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ursodeoxycholic</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acid and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norursodeoxycholic</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acid). (4) Several immune cells are found in the proximity of bile ducts of PSC, most notably T cells, macrophages and neutrophils, all of which are affected by the main genetic findings. The exact involvement of each cell type remains unknown, but of key importance is their likely engagement and cross-talk with an activated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phenotype. (5) Chronic injury converges on common mechanisms of fibrosis development involving hepatic stellate cells and portal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myofibroblasts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in a hitherto undefined cross-talk with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The key involvement of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cholangiocytes</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in this cross-talk is given by the ‘‘onion skin” features of biliary fibrosis in PSC, but details are unknown. (6) Liver-related complications in PSC are mainly represented by bile duct strictures, liver cirrhosis and cholangiocarcinoma. Printed with permission from Kari C. </a:t>
            </a:r>
            <a:r>
              <a:rPr lang="en-GB" sz="1200" b="0" i="0" u="none" strike="noStrike" kern="1200" baseline="0" dirty="0" err="1">
                <a:solidFill>
                  <a:schemeClr val="tx1"/>
                </a:solidFill>
                <a:latin typeface="Arial" panose="020B0604020202020204" pitchFamily="34" charset="0"/>
                <a:ea typeface="+mn-ea"/>
                <a:cs typeface="Arial" panose="020B0604020202020204" pitchFamily="34" charset="0"/>
              </a:rPr>
              <a:t>Toverud</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a:p>
        </p:txBody>
      </p:sp>
    </p:spTree>
    <p:extLst>
      <p:ext uri="{BB962C8B-B14F-4D97-AF65-F5344CB8AC3E}">
        <p14:creationId xmlns:p14="http://schemas.microsoft.com/office/powerpoint/2010/main" val="357142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AMA, antimitochondrial antibody; ANA, antinuclear antibody; ALP, alkaline phosphatase; ERCP, endoscopic retrograde cholangiopancreatography; GGT, gamma glutamyl transferase; IBD, inflammatory bowel disease; MRC, magnetic resonance cholangiopancreatography; PBC, primary biliary cirrhosis; PSC, primary sclerosing cholangitis; SC, sclerosing cholangitis; US, ultrasound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European Association for the Study of the Liver. EASL Clinical Practice Guidelines: management of cholestatic liver diseases. J </a:t>
            </a:r>
            <a:r>
              <a:rPr lang="en-GB" i="1" dirty="0" err="1"/>
              <a:t>Hepatol</a:t>
            </a:r>
            <a:r>
              <a:rPr lang="en-GB" i="1" dirty="0"/>
              <a:t>. 2009 Aug;51(2):237-67.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93758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314C0D-F077-44E4-83BA-EC7E528ADC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rm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138136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45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122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ED2DC8C7-BE3B-4BFF-A147-214D1FAA6E8C}"/>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7A8D5D91-5F0F-476E-A1EE-866F1BAA2DBC}"/>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760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0925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11267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DF2087-AC18-41A0-A680-186EAC121B8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38043"/>
            <a:ext cx="9014235" cy="1042270"/>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23680312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tm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2.xml"/><Relationship Id="rId7" Type="http://schemas.openxmlformats.org/officeDocument/2006/relationships/slide" Target="slide2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slide" Target="slide41.xml"/><Relationship Id="rId5" Type="http://schemas.openxmlformats.org/officeDocument/2006/relationships/image" Target="../media/image5.png"/><Relationship Id="rId10" Type="http://schemas.openxmlformats.org/officeDocument/2006/relationships/slide" Target="slide39.xml"/><Relationship Id="rId4" Type="http://schemas.openxmlformats.org/officeDocument/2006/relationships/slide" Target="slide5.xml"/><Relationship Id="rId9" Type="http://schemas.openxmlformats.org/officeDocument/2006/relationships/slide" Target="slide38.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hyperlink" Target="https://commons.wikimedia.org/wiki/File:Cholangiocarcinoma_-_intermed_mag.jpg"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14.xml"/><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tmp"/><Relationship Id="rId7" Type="http://schemas.openxmlformats.org/officeDocument/2006/relationships/slide" Target="slide14.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p:txBody>
          <a:bodyPr/>
          <a:lstStyle/>
          <a:p>
            <a:r>
              <a:rPr lang="en-GB"/>
              <a:t>Endoscopy in PSC</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61F0B-CE68-4772-8CC3-1836B3F023B1}"/>
              </a:ext>
            </a:extLst>
          </p:cNvPr>
          <p:cNvSpPr>
            <a:spLocks noGrp="1"/>
          </p:cNvSpPr>
          <p:nvPr>
            <p:ph type="title"/>
          </p:nvPr>
        </p:nvSpPr>
        <p:spPr/>
        <p:txBody>
          <a:bodyPr>
            <a:normAutofit/>
          </a:bodyPr>
          <a:lstStyle/>
          <a:p>
            <a:r>
              <a:rPr lang="en-GB" dirty="0"/>
              <a:t>Overview of pathophysiology</a:t>
            </a:r>
            <a:r>
              <a:rPr lang="en-GB" baseline="30000" dirty="0"/>
              <a:t>1</a:t>
            </a:r>
          </a:p>
        </p:txBody>
      </p:sp>
      <p:sp>
        <p:nvSpPr>
          <p:cNvPr id="6" name="Text Placeholder 5">
            <a:extLst>
              <a:ext uri="{FF2B5EF4-FFF2-40B4-BE49-F238E27FC236}">
                <a16:creationId xmlns:a16="http://schemas.microsoft.com/office/drawing/2014/main" id="{30444D1E-85D3-4239-8771-80B9F266EFEC}"/>
              </a:ext>
            </a:extLst>
          </p:cNvPr>
          <p:cNvSpPr>
            <a:spLocks noGrp="1"/>
          </p:cNvSpPr>
          <p:nvPr>
            <p:ph type="body" sz="quarter" idx="10"/>
          </p:nvPr>
        </p:nvSpPr>
        <p:spPr/>
        <p:txBody>
          <a:bodyPr/>
          <a:lstStyle/>
          <a:p>
            <a:endParaRPr lang="en-GB" dirty="0"/>
          </a:p>
          <a:p>
            <a:r>
              <a:rPr lang="en-GB" dirty="0"/>
              <a:t>1. </a:t>
            </a:r>
            <a:r>
              <a:rPr lang="en-GB" dirty="0" err="1"/>
              <a:t>Karlsen</a:t>
            </a:r>
            <a:r>
              <a:rPr lang="en-GB" dirty="0"/>
              <a:t> TH, et al. J </a:t>
            </a:r>
            <a:r>
              <a:rPr lang="en-GB" dirty="0" err="1"/>
              <a:t>Hepatol</a:t>
            </a:r>
            <a:r>
              <a:rPr lang="en-GB" dirty="0"/>
              <a:t> 2017;67:1298–323;</a:t>
            </a:r>
            <a:br>
              <a:rPr lang="en-GB" dirty="0"/>
            </a:br>
            <a:r>
              <a:rPr lang="en-GB" dirty="0"/>
              <a:t>ESGE/EASL CPG Endoscopy in PSC. J </a:t>
            </a:r>
            <a:r>
              <a:rPr lang="en-GB" dirty="0" err="1"/>
              <a:t>Hepatol</a:t>
            </a:r>
            <a:r>
              <a:rPr lang="en-GB" dirty="0"/>
              <a:t> 2017;66:1265–81</a:t>
            </a:r>
          </a:p>
          <a:p>
            <a:r>
              <a:rPr lang="en-GB" dirty="0"/>
              <a:t>Image © Kari C </a:t>
            </a:r>
            <a:r>
              <a:rPr lang="en-GB" dirty="0" err="1"/>
              <a:t>Toverud</a:t>
            </a:r>
            <a:r>
              <a:rPr lang="en-GB" dirty="0"/>
              <a:t> CMI 2017. Please do not adapt or share without permission</a:t>
            </a:r>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9712" y="1206918"/>
            <a:ext cx="5184576" cy="4886378"/>
          </a:xfrm>
          <a:prstGeom prst="rect">
            <a:avLst/>
          </a:prstGeom>
        </p:spPr>
      </p:pic>
      <p:sp>
        <p:nvSpPr>
          <p:cNvPr id="2" name="TextBox 1"/>
          <p:cNvSpPr txBox="1"/>
          <p:nvPr/>
        </p:nvSpPr>
        <p:spPr>
          <a:xfrm>
            <a:off x="6280201" y="1422361"/>
            <a:ext cx="2090637" cy="523220"/>
          </a:xfrm>
          <a:prstGeom prst="rect">
            <a:avLst/>
          </a:prstGeom>
          <a:noFill/>
        </p:spPr>
        <p:txBody>
          <a:bodyPr wrap="none" rtlCol="0">
            <a:spAutoFit/>
          </a:bodyPr>
          <a:lstStyle/>
          <a:p>
            <a:pPr algn="ctr"/>
            <a:r>
              <a:rPr lang="en-GB" sz="1400" dirty="0"/>
              <a:t>&gt;20 susceptibility genes</a:t>
            </a:r>
          </a:p>
          <a:p>
            <a:pPr algn="ctr"/>
            <a:r>
              <a:rPr lang="en-GB" sz="1400" dirty="0"/>
              <a:t>have been identified</a:t>
            </a:r>
          </a:p>
        </p:txBody>
      </p:sp>
      <p:sp>
        <p:nvSpPr>
          <p:cNvPr id="8" name="TextBox 7"/>
          <p:cNvSpPr txBox="1"/>
          <p:nvPr/>
        </p:nvSpPr>
        <p:spPr>
          <a:xfrm>
            <a:off x="6712442" y="4505783"/>
            <a:ext cx="2183611" cy="523220"/>
          </a:xfrm>
          <a:prstGeom prst="rect">
            <a:avLst/>
          </a:prstGeom>
          <a:noFill/>
        </p:spPr>
        <p:txBody>
          <a:bodyPr wrap="none" rtlCol="0">
            <a:spAutoFit/>
          </a:bodyPr>
          <a:lstStyle/>
          <a:p>
            <a:pPr algn="ctr"/>
            <a:r>
              <a:rPr lang="en-GB" sz="1400" dirty="0"/>
              <a:t>Role of gut-derived</a:t>
            </a:r>
          </a:p>
          <a:p>
            <a:pPr algn="ctr"/>
            <a:r>
              <a:rPr lang="en-GB" sz="1400" dirty="0"/>
              <a:t>antigens remains unclear</a:t>
            </a:r>
          </a:p>
        </p:txBody>
      </p:sp>
      <p:sp>
        <p:nvSpPr>
          <p:cNvPr id="9" name="TextBox 8"/>
          <p:cNvSpPr txBox="1"/>
          <p:nvPr/>
        </p:nvSpPr>
        <p:spPr>
          <a:xfrm>
            <a:off x="4716016" y="5968322"/>
            <a:ext cx="2949846" cy="738664"/>
          </a:xfrm>
          <a:prstGeom prst="rect">
            <a:avLst/>
          </a:prstGeom>
          <a:noFill/>
        </p:spPr>
        <p:txBody>
          <a:bodyPr wrap="none" rtlCol="0">
            <a:spAutoFit/>
          </a:bodyPr>
          <a:lstStyle/>
          <a:p>
            <a:pPr algn="ctr"/>
            <a:r>
              <a:rPr lang="en-GB" sz="1400" dirty="0"/>
              <a:t>Primary or secondary disturbances</a:t>
            </a:r>
            <a:br>
              <a:rPr lang="en-GB" sz="1400" dirty="0"/>
            </a:br>
            <a:r>
              <a:rPr lang="en-GB" sz="1400" dirty="0"/>
              <a:t>in bile homeostasis are thought</a:t>
            </a:r>
            <a:br>
              <a:rPr lang="en-GB" sz="1400" dirty="0"/>
            </a:br>
            <a:r>
              <a:rPr lang="en-GB" sz="1400" dirty="0"/>
              <a:t>to contribute to PSC</a:t>
            </a:r>
          </a:p>
        </p:txBody>
      </p:sp>
      <p:sp>
        <p:nvSpPr>
          <p:cNvPr id="11" name="TextBox 10"/>
          <p:cNvSpPr txBox="1"/>
          <p:nvPr/>
        </p:nvSpPr>
        <p:spPr>
          <a:xfrm>
            <a:off x="192898" y="5541781"/>
            <a:ext cx="3154966" cy="738664"/>
          </a:xfrm>
          <a:prstGeom prst="rect">
            <a:avLst/>
          </a:prstGeom>
          <a:noFill/>
        </p:spPr>
        <p:txBody>
          <a:bodyPr wrap="none" rtlCol="0">
            <a:spAutoFit/>
          </a:bodyPr>
          <a:lstStyle/>
          <a:p>
            <a:pPr algn="ctr"/>
            <a:r>
              <a:rPr lang="en-GB" sz="1400" dirty="0"/>
              <a:t>T cells, macrophages and neutrophils</a:t>
            </a:r>
          </a:p>
          <a:p>
            <a:pPr algn="ctr"/>
            <a:r>
              <a:rPr lang="en-GB" sz="1400" dirty="0"/>
              <a:t>are likely to engage with an</a:t>
            </a:r>
          </a:p>
          <a:p>
            <a:pPr algn="ctr"/>
            <a:r>
              <a:rPr lang="en-GB" sz="1400" dirty="0"/>
              <a:t>activated </a:t>
            </a:r>
            <a:r>
              <a:rPr lang="en-GB" sz="1400" dirty="0" err="1"/>
              <a:t>cholangiocyte</a:t>
            </a:r>
            <a:r>
              <a:rPr lang="en-GB" sz="1400" dirty="0"/>
              <a:t> phenotype</a:t>
            </a:r>
          </a:p>
        </p:txBody>
      </p:sp>
      <p:sp>
        <p:nvSpPr>
          <p:cNvPr id="12" name="TextBox 11"/>
          <p:cNvSpPr txBox="1"/>
          <p:nvPr/>
        </p:nvSpPr>
        <p:spPr>
          <a:xfrm>
            <a:off x="30848" y="2635313"/>
            <a:ext cx="2169184" cy="1600438"/>
          </a:xfrm>
          <a:prstGeom prst="rect">
            <a:avLst/>
          </a:prstGeom>
          <a:noFill/>
        </p:spPr>
        <p:txBody>
          <a:bodyPr wrap="none" rtlCol="0">
            <a:spAutoFit/>
          </a:bodyPr>
          <a:lstStyle/>
          <a:p>
            <a:pPr algn="ctr"/>
            <a:r>
              <a:rPr lang="en-GB" sz="1400" dirty="0"/>
              <a:t>Chronic injury + common</a:t>
            </a:r>
          </a:p>
          <a:p>
            <a:pPr algn="ctr"/>
            <a:r>
              <a:rPr lang="en-GB" sz="1400" dirty="0"/>
              <a:t>fibrotic mechanisms</a:t>
            </a:r>
          </a:p>
          <a:p>
            <a:pPr algn="ctr"/>
            <a:r>
              <a:rPr lang="en-GB" sz="1400" dirty="0"/>
              <a:t>involving hepatic stellate</a:t>
            </a:r>
          </a:p>
          <a:p>
            <a:pPr algn="ctr"/>
            <a:r>
              <a:rPr lang="en-GB" sz="1400" dirty="0"/>
              <a:t>cells and portal</a:t>
            </a:r>
          </a:p>
          <a:p>
            <a:pPr algn="ctr"/>
            <a:r>
              <a:rPr lang="en-GB" sz="1400" dirty="0"/>
              <a:t>myofibroblasts in an</a:t>
            </a:r>
          </a:p>
          <a:p>
            <a:pPr algn="ctr"/>
            <a:r>
              <a:rPr lang="en-GB" sz="1400" dirty="0"/>
              <a:t>undefined cross-talk</a:t>
            </a:r>
            <a:br>
              <a:rPr lang="en-GB" sz="1400" dirty="0"/>
            </a:br>
            <a:r>
              <a:rPr lang="en-GB" sz="1400" dirty="0"/>
              <a:t>with </a:t>
            </a:r>
            <a:r>
              <a:rPr lang="en-GB" sz="1400" dirty="0" err="1"/>
              <a:t>cholangiocytes</a:t>
            </a:r>
            <a:endParaRPr lang="en-GB" sz="1400" dirty="0"/>
          </a:p>
        </p:txBody>
      </p:sp>
      <p:sp>
        <p:nvSpPr>
          <p:cNvPr id="13" name="TextBox 12"/>
          <p:cNvSpPr txBox="1"/>
          <p:nvPr/>
        </p:nvSpPr>
        <p:spPr>
          <a:xfrm>
            <a:off x="267648" y="1146671"/>
            <a:ext cx="3029997" cy="954107"/>
          </a:xfrm>
          <a:prstGeom prst="rect">
            <a:avLst/>
          </a:prstGeom>
          <a:noFill/>
        </p:spPr>
        <p:txBody>
          <a:bodyPr wrap="none" rtlCol="0">
            <a:spAutoFit/>
          </a:bodyPr>
          <a:lstStyle/>
          <a:p>
            <a:pPr algn="ctr"/>
            <a:r>
              <a:rPr lang="en-GB" sz="1400" dirty="0"/>
              <a:t>Liver-related complications in PSC</a:t>
            </a:r>
          </a:p>
          <a:p>
            <a:pPr algn="ctr"/>
            <a:r>
              <a:rPr lang="en-GB" sz="1400" dirty="0"/>
              <a:t>are mainly represented</a:t>
            </a:r>
          </a:p>
          <a:p>
            <a:pPr algn="ctr"/>
            <a:r>
              <a:rPr lang="en-GB" sz="1400" dirty="0"/>
              <a:t>by bile duct strictures, </a:t>
            </a:r>
          </a:p>
          <a:p>
            <a:pPr algn="ctr"/>
            <a:r>
              <a:rPr lang="en-GB" sz="1400" dirty="0"/>
              <a:t>liver cirrhosis and CCA</a:t>
            </a:r>
          </a:p>
        </p:txBody>
      </p:sp>
    </p:spTree>
    <p:extLst>
      <p:ext uri="{BB962C8B-B14F-4D97-AF65-F5344CB8AC3E}">
        <p14:creationId xmlns:p14="http://schemas.microsoft.com/office/powerpoint/2010/main" val="104619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2CEA2-3DD9-4302-A874-999B95CC17F4}"/>
              </a:ext>
            </a:extLst>
          </p:cNvPr>
          <p:cNvSpPr>
            <a:spLocks noGrp="1"/>
          </p:cNvSpPr>
          <p:nvPr>
            <p:ph type="title"/>
          </p:nvPr>
        </p:nvSpPr>
        <p:spPr/>
        <p:txBody>
          <a:bodyPr/>
          <a:lstStyle/>
          <a:p>
            <a:r>
              <a:rPr lang="en-GB" dirty="0"/>
              <a:t>Diagnosis of PSC</a:t>
            </a:r>
          </a:p>
        </p:txBody>
      </p:sp>
      <p:sp>
        <p:nvSpPr>
          <p:cNvPr id="8" name="Text Placeholder 7">
            <a:extLst>
              <a:ext uri="{FF2B5EF4-FFF2-40B4-BE49-F238E27FC236}">
                <a16:creationId xmlns:a16="http://schemas.microsoft.com/office/drawing/2014/main" id="{9B342643-8782-4911-A376-95EEBE392147}"/>
              </a:ext>
            </a:extLst>
          </p:cNvPr>
          <p:cNvSpPr>
            <a:spLocks noGrp="1"/>
          </p:cNvSpPr>
          <p:nvPr>
            <p:ph type="body" sz="quarter" idx="10"/>
          </p:nvPr>
        </p:nvSpPr>
        <p:spPr/>
        <p:txBody>
          <a:bodyPr/>
          <a:lstStyle/>
          <a:p>
            <a:endParaRPr lang="en-GB" dirty="0"/>
          </a:p>
          <a:p>
            <a:r>
              <a:rPr lang="en-GB" dirty="0"/>
              <a:t>*Dilated bile ducts or focal lesion</a:t>
            </a:r>
            <a:br>
              <a:rPr lang="en-GB" dirty="0"/>
            </a:br>
            <a:r>
              <a:rPr lang="en-GB" dirty="0"/>
              <a:t>1. EASL CPG. Management of cholestatic liver diseases. J </a:t>
            </a:r>
            <a:r>
              <a:rPr lang="en-GB" dirty="0" err="1"/>
              <a:t>Hepatol</a:t>
            </a:r>
            <a:r>
              <a:rPr lang="en-GB" dirty="0"/>
              <a:t> 2009;51:237–67;</a:t>
            </a:r>
            <a:br>
              <a:rPr lang="en-GB" dirty="0"/>
            </a:br>
            <a:r>
              <a:rPr lang="en-GB" dirty="0"/>
              <a:t>ESGE/EASL CPG Endoscopy in PSC. J </a:t>
            </a:r>
            <a:r>
              <a:rPr lang="en-GB" dirty="0" err="1"/>
              <a:t>Hepatol</a:t>
            </a:r>
            <a:r>
              <a:rPr lang="en-GB" dirty="0"/>
              <a:t> 2017;66:1265–81</a:t>
            </a:r>
          </a:p>
        </p:txBody>
      </p:sp>
      <p:sp>
        <p:nvSpPr>
          <p:cNvPr id="2" name="Content Placeholder 1">
            <a:extLst>
              <a:ext uri="{FF2B5EF4-FFF2-40B4-BE49-F238E27FC236}">
                <a16:creationId xmlns:a16="http://schemas.microsoft.com/office/drawing/2014/main" id="{E1012718-9D46-4F71-9244-C442BC47AF9E}"/>
              </a:ext>
            </a:extLst>
          </p:cNvPr>
          <p:cNvSpPr>
            <a:spLocks noGrp="1"/>
          </p:cNvSpPr>
          <p:nvPr>
            <p:ph sz="half" idx="11"/>
          </p:nvPr>
        </p:nvSpPr>
        <p:spPr>
          <a:xfrm>
            <a:off x="319314" y="1340768"/>
            <a:ext cx="2812526" cy="4622400"/>
          </a:xfrm>
        </p:spPr>
        <p:txBody>
          <a:bodyPr>
            <a:noAutofit/>
          </a:bodyPr>
          <a:lstStyle/>
          <a:p>
            <a:r>
              <a:rPr lang="en-GB" sz="1600" dirty="0"/>
              <a:t>Based on clinical, laboratory, imaging, and histological findings</a:t>
            </a:r>
          </a:p>
          <a:p>
            <a:r>
              <a:rPr lang="en-GB" sz="1600" dirty="0"/>
              <a:t>A diagnostic work-up for PSC should be performed in:</a:t>
            </a:r>
          </a:p>
          <a:p>
            <a:pPr lvl="1"/>
            <a:r>
              <a:rPr lang="en-GB" sz="1400" dirty="0"/>
              <a:t>All patients with IBD and abnormal liver biochemistry</a:t>
            </a:r>
          </a:p>
          <a:p>
            <a:pPr lvl="2"/>
            <a:r>
              <a:rPr lang="en-GB" sz="1200" dirty="0"/>
              <a:t>Especially elevated ALP and GGT values</a:t>
            </a:r>
          </a:p>
          <a:p>
            <a:pPr lvl="1"/>
            <a:r>
              <a:rPr lang="en-GB" sz="1400" dirty="0"/>
              <a:t>Non-IBD patients with elevated cholestatic liver enzymes not otherwise explained</a:t>
            </a:r>
          </a:p>
          <a:p>
            <a:r>
              <a:rPr lang="en-GB" sz="1600" dirty="0"/>
              <a:t>A proposed algorithm for PSC diagnosis in adult patients with cholestasis is the focus of a different guideline</a:t>
            </a:r>
          </a:p>
        </p:txBody>
      </p:sp>
      <p:sp>
        <p:nvSpPr>
          <p:cNvPr id="10" name="TextBox 9">
            <a:extLst>
              <a:ext uri="{FF2B5EF4-FFF2-40B4-BE49-F238E27FC236}">
                <a16:creationId xmlns:a16="http://schemas.microsoft.com/office/drawing/2014/main" id="{E0CDECBB-BCD9-4605-BCC6-42DB1F215534}"/>
              </a:ext>
            </a:extLst>
          </p:cNvPr>
          <p:cNvSpPr txBox="1"/>
          <p:nvPr/>
        </p:nvSpPr>
        <p:spPr>
          <a:xfrm>
            <a:off x="3748955" y="1304576"/>
            <a:ext cx="4744538" cy="307777"/>
          </a:xfrm>
          <a:prstGeom prst="rect">
            <a:avLst/>
          </a:prstGeom>
          <a:noFill/>
        </p:spPr>
        <p:txBody>
          <a:bodyPr wrap="square" rtlCol="0">
            <a:spAutoFit/>
          </a:bodyPr>
          <a:lstStyle/>
          <a:p>
            <a:pPr algn="ctr"/>
            <a:r>
              <a:rPr lang="en-GB" sz="1400" b="1" dirty="0"/>
              <a:t>Diagnostic approach to cholestasis in adult patients</a:t>
            </a:r>
            <a:r>
              <a:rPr lang="en-GB" sz="1400" b="1" baseline="30000" dirty="0"/>
              <a:t>1</a:t>
            </a:r>
          </a:p>
        </p:txBody>
      </p:sp>
      <p:pic>
        <p:nvPicPr>
          <p:cNvPr id="12" name="Picture 11">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55" name="Group 54">
            <a:extLst>
              <a:ext uri="{FF2B5EF4-FFF2-40B4-BE49-F238E27FC236}">
                <a16:creationId xmlns:a16="http://schemas.microsoft.com/office/drawing/2014/main" id="{87CA3509-908A-4196-A4A3-CC2EFBB7693F}"/>
              </a:ext>
            </a:extLst>
          </p:cNvPr>
          <p:cNvGrpSpPr/>
          <p:nvPr/>
        </p:nvGrpSpPr>
        <p:grpSpPr>
          <a:xfrm>
            <a:off x="3275855" y="1654328"/>
            <a:ext cx="5759901" cy="4561964"/>
            <a:chOff x="-701297" y="1514611"/>
            <a:chExt cx="5821142" cy="4561964"/>
          </a:xfrm>
        </p:grpSpPr>
        <p:sp>
          <p:nvSpPr>
            <p:cNvPr id="56" name="TextBox 55">
              <a:extLst>
                <a:ext uri="{FF2B5EF4-FFF2-40B4-BE49-F238E27FC236}">
                  <a16:creationId xmlns:a16="http://schemas.microsoft.com/office/drawing/2014/main" id="{C61865CA-3C33-4E9D-88B8-DC9A0B3C33CD}"/>
                </a:ext>
              </a:extLst>
            </p:cNvPr>
            <p:cNvSpPr txBox="1"/>
            <p:nvPr/>
          </p:nvSpPr>
          <p:spPr>
            <a:xfrm>
              <a:off x="1923111" y="1514611"/>
              <a:ext cx="2747154" cy="338554"/>
            </a:xfrm>
            <a:prstGeom prst="rect">
              <a:avLst/>
            </a:prstGeom>
            <a:noFill/>
            <a:ln>
              <a:noFill/>
            </a:ln>
          </p:spPr>
          <p:txBody>
            <a:bodyPr wrap="square" lIns="0" tIns="0" rIns="0" bIns="0" rtlCol="0">
              <a:spAutoFit/>
            </a:bodyPr>
            <a:lstStyle/>
            <a:p>
              <a:pPr algn="ctr"/>
              <a:r>
                <a:rPr lang="en-GB" sz="1100" dirty="0"/>
                <a:t>Abnormal ALP of liver origin, GGT </a:t>
              </a:r>
              <a:br>
                <a:rPr lang="en-GB" sz="1100" dirty="0"/>
              </a:br>
              <a:r>
                <a:rPr lang="en-GB" sz="1100" dirty="0"/>
                <a:t>and/or conjugated bilirubin</a:t>
              </a:r>
            </a:p>
          </p:txBody>
        </p:sp>
        <p:sp>
          <p:nvSpPr>
            <p:cNvPr id="57" name="TextBox 56">
              <a:extLst>
                <a:ext uri="{FF2B5EF4-FFF2-40B4-BE49-F238E27FC236}">
                  <a16:creationId xmlns:a16="http://schemas.microsoft.com/office/drawing/2014/main" id="{9B54CEB5-E000-46E2-A65B-F6105D08D7EF}"/>
                </a:ext>
              </a:extLst>
            </p:cNvPr>
            <p:cNvSpPr txBox="1"/>
            <p:nvPr/>
          </p:nvSpPr>
          <p:spPr>
            <a:xfrm>
              <a:off x="1944104" y="1988840"/>
              <a:ext cx="2705168"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History and physical examination + US*</a:t>
              </a:r>
            </a:p>
          </p:txBody>
        </p:sp>
        <p:sp>
          <p:nvSpPr>
            <p:cNvPr id="58" name="TextBox 57">
              <a:extLst>
                <a:ext uri="{FF2B5EF4-FFF2-40B4-BE49-F238E27FC236}">
                  <a16:creationId xmlns:a16="http://schemas.microsoft.com/office/drawing/2014/main" id="{20A10E4C-E2D0-4B94-BB56-895E7B67D3B3}"/>
                </a:ext>
              </a:extLst>
            </p:cNvPr>
            <p:cNvSpPr txBox="1"/>
            <p:nvPr/>
          </p:nvSpPr>
          <p:spPr>
            <a:xfrm>
              <a:off x="1297539" y="2353070"/>
              <a:ext cx="2268250" cy="169277"/>
            </a:xfrm>
            <a:prstGeom prst="rect">
              <a:avLst/>
            </a:prstGeom>
            <a:noFill/>
            <a:ln>
              <a:noFill/>
            </a:ln>
          </p:spPr>
          <p:txBody>
            <a:bodyPr wrap="none" lIns="0" tIns="0" rIns="0" bIns="0" rtlCol="0">
              <a:spAutoFit/>
            </a:bodyPr>
            <a:lstStyle/>
            <a:p>
              <a:pPr algn="ctr"/>
              <a:r>
                <a:rPr lang="en-GB" sz="1100" dirty="0"/>
                <a:t>Normal US and no clear clinical clue</a:t>
              </a:r>
            </a:p>
          </p:txBody>
        </p:sp>
        <p:sp>
          <p:nvSpPr>
            <p:cNvPr id="59" name="TextBox 58">
              <a:extLst>
                <a:ext uri="{FF2B5EF4-FFF2-40B4-BE49-F238E27FC236}">
                  <a16:creationId xmlns:a16="http://schemas.microsoft.com/office/drawing/2014/main" id="{1FBAD0BA-8979-408D-8CDE-6A6737B5AEA7}"/>
                </a:ext>
              </a:extLst>
            </p:cNvPr>
            <p:cNvSpPr txBox="1"/>
            <p:nvPr/>
          </p:nvSpPr>
          <p:spPr>
            <a:xfrm>
              <a:off x="3751693" y="2353070"/>
              <a:ext cx="1368152" cy="338554"/>
            </a:xfrm>
            <a:prstGeom prst="rect">
              <a:avLst/>
            </a:prstGeom>
            <a:noFill/>
            <a:ln>
              <a:noFill/>
            </a:ln>
          </p:spPr>
          <p:txBody>
            <a:bodyPr wrap="square" lIns="0" tIns="0" rIns="0" bIns="0" rtlCol="0">
              <a:spAutoFit/>
            </a:bodyPr>
            <a:lstStyle/>
            <a:p>
              <a:pPr algn="ctr"/>
              <a:r>
                <a:rPr lang="en-GB" sz="1100" dirty="0"/>
                <a:t>Abnormal US and/or </a:t>
              </a:r>
              <a:br>
                <a:rPr lang="en-GB" sz="1100" dirty="0"/>
              </a:br>
              <a:r>
                <a:rPr lang="en-GB" sz="1100" dirty="0"/>
                <a:t>clear clinical clue</a:t>
              </a:r>
            </a:p>
          </p:txBody>
        </p:sp>
        <p:sp>
          <p:nvSpPr>
            <p:cNvPr id="60" name="TextBox 59">
              <a:extLst>
                <a:ext uri="{FF2B5EF4-FFF2-40B4-BE49-F238E27FC236}">
                  <a16:creationId xmlns:a16="http://schemas.microsoft.com/office/drawing/2014/main" id="{1AB933A5-DA92-4C86-B509-95E18D2D44FF}"/>
                </a:ext>
              </a:extLst>
            </p:cNvPr>
            <p:cNvSpPr txBox="1"/>
            <p:nvPr/>
          </p:nvSpPr>
          <p:spPr>
            <a:xfrm>
              <a:off x="2049644" y="2651043"/>
              <a:ext cx="764038" cy="169277"/>
            </a:xfrm>
            <a:prstGeom prst="rect">
              <a:avLst/>
            </a:prstGeom>
            <a:solidFill>
              <a:schemeClr val="tx2"/>
            </a:solidFill>
            <a:ln>
              <a:solidFill>
                <a:schemeClr val="tx2"/>
              </a:solidFill>
            </a:ln>
          </p:spPr>
          <p:txBody>
            <a:bodyPr wrap="none" lIns="0" tIns="0" rIns="0" bIns="0" rtlCol="0">
              <a:spAutoFit/>
            </a:bodyPr>
            <a:lstStyle/>
            <a:p>
              <a:pPr algn="ctr"/>
              <a:r>
                <a:rPr lang="en-GB" sz="1100" b="1" dirty="0">
                  <a:solidFill>
                    <a:schemeClr val="bg1"/>
                  </a:solidFill>
                </a:rPr>
                <a:t>AMA/ANA</a:t>
              </a:r>
            </a:p>
          </p:txBody>
        </p:sp>
        <p:sp>
          <p:nvSpPr>
            <p:cNvPr id="61" name="TextBox 60">
              <a:extLst>
                <a:ext uri="{FF2B5EF4-FFF2-40B4-BE49-F238E27FC236}">
                  <a16:creationId xmlns:a16="http://schemas.microsoft.com/office/drawing/2014/main" id="{FA52AB8E-73A5-4D05-BFCA-2242BDC1AE56}"/>
                </a:ext>
              </a:extLst>
            </p:cNvPr>
            <p:cNvSpPr txBox="1"/>
            <p:nvPr/>
          </p:nvSpPr>
          <p:spPr>
            <a:xfrm>
              <a:off x="1128550" y="3084268"/>
              <a:ext cx="1229055" cy="338554"/>
            </a:xfrm>
            <a:prstGeom prst="rect">
              <a:avLst/>
            </a:prstGeom>
            <a:noFill/>
            <a:ln>
              <a:noFill/>
            </a:ln>
          </p:spPr>
          <p:txBody>
            <a:bodyPr wrap="square" lIns="0" tIns="0" rIns="0" bIns="0" rtlCol="0">
              <a:spAutoFit/>
            </a:bodyPr>
            <a:lstStyle/>
            <a:p>
              <a:pPr algn="ctr"/>
              <a:r>
                <a:rPr lang="en-GB" sz="1100" b="1" dirty="0"/>
                <a:t>-</a:t>
              </a:r>
              <a:r>
                <a:rPr lang="en-GB" sz="1100" b="1" dirty="0" err="1"/>
                <a:t>ve</a:t>
              </a:r>
              <a:r>
                <a:rPr lang="en-GB" sz="1100" dirty="0"/>
                <a:t>: AMA and </a:t>
              </a:r>
              <a:br>
                <a:rPr lang="en-GB" sz="1100" dirty="0"/>
              </a:br>
              <a:r>
                <a:rPr lang="en-GB" sz="1100" dirty="0"/>
                <a:t>PBC-specific ANA</a:t>
              </a:r>
            </a:p>
          </p:txBody>
        </p:sp>
        <p:sp>
          <p:nvSpPr>
            <p:cNvPr id="62" name="TextBox 61">
              <a:extLst>
                <a:ext uri="{FF2B5EF4-FFF2-40B4-BE49-F238E27FC236}">
                  <a16:creationId xmlns:a16="http://schemas.microsoft.com/office/drawing/2014/main" id="{0992BD7F-4C17-4144-A528-266D02ED972F}"/>
                </a:ext>
              </a:extLst>
            </p:cNvPr>
            <p:cNvSpPr txBox="1"/>
            <p:nvPr/>
          </p:nvSpPr>
          <p:spPr>
            <a:xfrm>
              <a:off x="2458239" y="3084268"/>
              <a:ext cx="1229055" cy="338554"/>
            </a:xfrm>
            <a:prstGeom prst="rect">
              <a:avLst/>
            </a:prstGeom>
            <a:noFill/>
            <a:ln>
              <a:noFill/>
            </a:ln>
          </p:spPr>
          <p:txBody>
            <a:bodyPr wrap="square" lIns="0" tIns="0" rIns="0" bIns="0" rtlCol="0">
              <a:spAutoFit/>
            </a:bodyPr>
            <a:lstStyle/>
            <a:p>
              <a:pPr algn="ctr"/>
              <a:r>
                <a:rPr lang="en-GB" sz="1100" b="1" dirty="0"/>
                <a:t>+</a:t>
              </a:r>
              <a:r>
                <a:rPr lang="en-GB" sz="1100" b="1" dirty="0" err="1"/>
                <a:t>ve</a:t>
              </a:r>
              <a:r>
                <a:rPr lang="en-GB" sz="1100" dirty="0"/>
                <a:t>: AMA or </a:t>
              </a:r>
              <a:br>
                <a:rPr lang="en-GB" sz="1100" dirty="0"/>
              </a:br>
              <a:r>
                <a:rPr lang="en-GB" sz="1100" dirty="0"/>
                <a:t>PBC-specific ANA</a:t>
              </a:r>
            </a:p>
          </p:txBody>
        </p:sp>
        <p:sp>
          <p:nvSpPr>
            <p:cNvPr id="63" name="TextBox 62">
              <a:extLst>
                <a:ext uri="{FF2B5EF4-FFF2-40B4-BE49-F238E27FC236}">
                  <a16:creationId xmlns:a16="http://schemas.microsoft.com/office/drawing/2014/main" id="{F14B514E-96EB-4C93-A23D-2450EA116F96}"/>
                </a:ext>
              </a:extLst>
            </p:cNvPr>
            <p:cNvSpPr txBox="1"/>
            <p:nvPr/>
          </p:nvSpPr>
          <p:spPr>
            <a:xfrm>
              <a:off x="4001264" y="3363917"/>
              <a:ext cx="315792" cy="169277"/>
            </a:xfrm>
            <a:prstGeom prst="rect">
              <a:avLst/>
            </a:prstGeom>
            <a:noFill/>
            <a:ln>
              <a:noFill/>
            </a:ln>
          </p:spPr>
          <p:txBody>
            <a:bodyPr wrap="square" lIns="0" tIns="0" rIns="0" bIns="0" rtlCol="0">
              <a:spAutoFit/>
            </a:bodyPr>
            <a:lstStyle/>
            <a:p>
              <a:pPr algn="ctr"/>
              <a:r>
                <a:rPr lang="en-GB" sz="1100" b="1" dirty="0"/>
                <a:t>PBC</a:t>
              </a:r>
            </a:p>
          </p:txBody>
        </p:sp>
        <p:sp>
          <p:nvSpPr>
            <p:cNvPr id="64" name="TextBox 63">
              <a:extLst>
                <a:ext uri="{FF2B5EF4-FFF2-40B4-BE49-F238E27FC236}">
                  <a16:creationId xmlns:a16="http://schemas.microsoft.com/office/drawing/2014/main" id="{3BA969AE-E589-4F42-AA55-8EF004F3F32D}"/>
                </a:ext>
              </a:extLst>
            </p:cNvPr>
            <p:cNvSpPr txBox="1"/>
            <p:nvPr/>
          </p:nvSpPr>
          <p:spPr>
            <a:xfrm>
              <a:off x="285418" y="3647758"/>
              <a:ext cx="1630736" cy="338554"/>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Drug history negative:</a:t>
              </a:r>
              <a:br>
                <a:rPr lang="en-GB" sz="1100" b="1" dirty="0">
                  <a:solidFill>
                    <a:schemeClr val="bg1"/>
                  </a:solidFill>
                </a:rPr>
              </a:br>
              <a:r>
                <a:rPr lang="en-GB" sz="1100" b="1" dirty="0">
                  <a:solidFill>
                    <a:schemeClr val="bg1"/>
                  </a:solidFill>
                </a:rPr>
                <a:t>liver biopsy</a:t>
              </a:r>
            </a:p>
          </p:txBody>
        </p:sp>
        <p:sp>
          <p:nvSpPr>
            <p:cNvPr id="65" name="TextBox 64">
              <a:extLst>
                <a:ext uri="{FF2B5EF4-FFF2-40B4-BE49-F238E27FC236}">
                  <a16:creationId xmlns:a16="http://schemas.microsoft.com/office/drawing/2014/main" id="{31D89E62-BDE0-4FA2-91CF-E718C407AD1B}"/>
                </a:ext>
              </a:extLst>
            </p:cNvPr>
            <p:cNvSpPr txBox="1"/>
            <p:nvPr/>
          </p:nvSpPr>
          <p:spPr>
            <a:xfrm>
              <a:off x="2052525" y="3647758"/>
              <a:ext cx="1529265" cy="338554"/>
            </a:xfrm>
            <a:prstGeom prst="rect">
              <a:avLst/>
            </a:prstGeom>
            <a:noFill/>
            <a:ln>
              <a:noFill/>
            </a:ln>
          </p:spPr>
          <p:txBody>
            <a:bodyPr wrap="none" lIns="0" tIns="0" rIns="0" bIns="0" rtlCol="0">
              <a:spAutoFit/>
            </a:bodyPr>
            <a:lstStyle/>
            <a:p>
              <a:pPr algn="ctr"/>
              <a:r>
                <a:rPr lang="en-GB" sz="1100" dirty="0"/>
                <a:t>Drug history positive:</a:t>
              </a:r>
            </a:p>
            <a:p>
              <a:pPr algn="ctr"/>
              <a:r>
                <a:rPr lang="en-GB" sz="1100" dirty="0"/>
                <a:t>discontinue and observe</a:t>
              </a:r>
            </a:p>
          </p:txBody>
        </p:sp>
        <p:sp>
          <p:nvSpPr>
            <p:cNvPr id="66" name="TextBox 65">
              <a:extLst>
                <a:ext uri="{FF2B5EF4-FFF2-40B4-BE49-F238E27FC236}">
                  <a16:creationId xmlns:a16="http://schemas.microsoft.com/office/drawing/2014/main" id="{A5D3A444-F9C7-496E-9BFA-5AE0A0A17391}"/>
                </a:ext>
              </a:extLst>
            </p:cNvPr>
            <p:cNvSpPr txBox="1"/>
            <p:nvPr/>
          </p:nvSpPr>
          <p:spPr>
            <a:xfrm>
              <a:off x="585125" y="4191921"/>
              <a:ext cx="455253" cy="169277"/>
            </a:xfrm>
            <a:prstGeom prst="rect">
              <a:avLst/>
            </a:prstGeom>
            <a:noFill/>
            <a:ln>
              <a:noFill/>
            </a:ln>
          </p:spPr>
          <p:txBody>
            <a:bodyPr wrap="none" lIns="0" tIns="0" rIns="0" bIns="0" rtlCol="0">
              <a:spAutoFit/>
            </a:bodyPr>
            <a:lstStyle/>
            <a:p>
              <a:pPr algn="ctr"/>
              <a:r>
                <a:rPr lang="en-GB" sz="1100" dirty="0"/>
                <a:t>Normal</a:t>
              </a:r>
            </a:p>
          </p:txBody>
        </p:sp>
        <p:sp>
          <p:nvSpPr>
            <p:cNvPr id="67" name="TextBox 66">
              <a:extLst>
                <a:ext uri="{FF2B5EF4-FFF2-40B4-BE49-F238E27FC236}">
                  <a16:creationId xmlns:a16="http://schemas.microsoft.com/office/drawing/2014/main" id="{10A722C2-8143-456F-BCCA-E8023F78420D}"/>
                </a:ext>
              </a:extLst>
            </p:cNvPr>
            <p:cNvSpPr txBox="1"/>
            <p:nvPr/>
          </p:nvSpPr>
          <p:spPr>
            <a:xfrm>
              <a:off x="1249270" y="4191921"/>
              <a:ext cx="963404" cy="338554"/>
            </a:xfrm>
            <a:prstGeom prst="rect">
              <a:avLst/>
            </a:prstGeom>
            <a:noFill/>
            <a:ln>
              <a:noFill/>
            </a:ln>
          </p:spPr>
          <p:txBody>
            <a:bodyPr wrap="none" lIns="0" tIns="0" rIns="0" bIns="0" rtlCol="0">
              <a:spAutoFit/>
            </a:bodyPr>
            <a:lstStyle/>
            <a:p>
              <a:pPr algn="ctr"/>
              <a:r>
                <a:rPr lang="en-GB" sz="1100" dirty="0"/>
                <a:t>Biliary injury </a:t>
              </a:r>
              <a:br>
                <a:rPr lang="en-GB" sz="1100" dirty="0"/>
              </a:br>
              <a:r>
                <a:rPr lang="en-GB" sz="1100" dirty="0"/>
                <a:t>or other lesions</a:t>
              </a:r>
            </a:p>
          </p:txBody>
        </p:sp>
        <p:sp>
          <p:nvSpPr>
            <p:cNvPr id="68" name="TextBox 67">
              <a:extLst>
                <a:ext uri="{FF2B5EF4-FFF2-40B4-BE49-F238E27FC236}">
                  <a16:creationId xmlns:a16="http://schemas.microsoft.com/office/drawing/2014/main" id="{7ACB0523-C1C7-4C24-B925-F16FB21F3CEC}"/>
                </a:ext>
              </a:extLst>
            </p:cNvPr>
            <p:cNvSpPr txBox="1"/>
            <p:nvPr/>
          </p:nvSpPr>
          <p:spPr>
            <a:xfrm>
              <a:off x="-2611" y="4610114"/>
              <a:ext cx="1630734"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MRC ± endoscopic US</a:t>
              </a:r>
            </a:p>
          </p:txBody>
        </p:sp>
        <p:sp>
          <p:nvSpPr>
            <p:cNvPr id="69" name="TextBox 68">
              <a:extLst>
                <a:ext uri="{FF2B5EF4-FFF2-40B4-BE49-F238E27FC236}">
                  <a16:creationId xmlns:a16="http://schemas.microsoft.com/office/drawing/2014/main" id="{9E2D4CA3-FCDB-43E2-B904-B7A7E3EEEC65}"/>
                </a:ext>
              </a:extLst>
            </p:cNvPr>
            <p:cNvSpPr txBox="1"/>
            <p:nvPr/>
          </p:nvSpPr>
          <p:spPr>
            <a:xfrm>
              <a:off x="376149" y="4999154"/>
              <a:ext cx="455253" cy="169277"/>
            </a:xfrm>
            <a:prstGeom prst="rect">
              <a:avLst/>
            </a:prstGeom>
            <a:noFill/>
            <a:ln>
              <a:noFill/>
            </a:ln>
          </p:spPr>
          <p:txBody>
            <a:bodyPr wrap="none" lIns="0" tIns="0" rIns="0" bIns="0" rtlCol="0">
              <a:spAutoFit/>
            </a:bodyPr>
            <a:lstStyle/>
            <a:p>
              <a:pPr algn="ctr"/>
              <a:r>
                <a:rPr lang="en-GB" sz="1100" dirty="0"/>
                <a:t>Normal</a:t>
              </a:r>
            </a:p>
          </p:txBody>
        </p:sp>
        <p:sp>
          <p:nvSpPr>
            <p:cNvPr id="70" name="TextBox 69">
              <a:extLst>
                <a:ext uri="{FF2B5EF4-FFF2-40B4-BE49-F238E27FC236}">
                  <a16:creationId xmlns:a16="http://schemas.microsoft.com/office/drawing/2014/main" id="{D9D3FE3B-C9AC-43B3-AEE5-4683D469A1FD}"/>
                </a:ext>
              </a:extLst>
            </p:cNvPr>
            <p:cNvSpPr txBox="1"/>
            <p:nvPr/>
          </p:nvSpPr>
          <p:spPr>
            <a:xfrm>
              <a:off x="1799389" y="4999154"/>
              <a:ext cx="594715" cy="169277"/>
            </a:xfrm>
            <a:prstGeom prst="rect">
              <a:avLst/>
            </a:prstGeom>
            <a:noFill/>
            <a:ln>
              <a:noFill/>
            </a:ln>
          </p:spPr>
          <p:txBody>
            <a:bodyPr wrap="none" lIns="0" tIns="0" rIns="0" bIns="0" rtlCol="0">
              <a:spAutoFit/>
            </a:bodyPr>
            <a:lstStyle/>
            <a:p>
              <a:pPr algn="ctr"/>
              <a:r>
                <a:rPr lang="en-GB" sz="1100" dirty="0"/>
                <a:t>Strictures</a:t>
              </a:r>
            </a:p>
          </p:txBody>
        </p:sp>
        <p:sp>
          <p:nvSpPr>
            <p:cNvPr id="71" name="TextBox 70">
              <a:extLst>
                <a:ext uri="{FF2B5EF4-FFF2-40B4-BE49-F238E27FC236}">
                  <a16:creationId xmlns:a16="http://schemas.microsoft.com/office/drawing/2014/main" id="{FE9FD519-694B-4EB4-A3E9-66A9DC24F0C8}"/>
                </a:ext>
              </a:extLst>
            </p:cNvPr>
            <p:cNvSpPr txBox="1"/>
            <p:nvPr/>
          </p:nvSpPr>
          <p:spPr>
            <a:xfrm>
              <a:off x="3269051" y="4999154"/>
              <a:ext cx="323297" cy="169277"/>
            </a:xfrm>
            <a:prstGeom prst="rect">
              <a:avLst/>
            </a:prstGeom>
            <a:noFill/>
            <a:ln>
              <a:noFill/>
            </a:ln>
          </p:spPr>
          <p:txBody>
            <a:bodyPr wrap="square" lIns="0" tIns="0" rIns="0" bIns="0" rtlCol="0">
              <a:spAutoFit/>
            </a:bodyPr>
            <a:lstStyle/>
            <a:p>
              <a:pPr algn="ctr"/>
              <a:r>
                <a:rPr lang="en-GB" sz="1100" b="1" dirty="0"/>
                <a:t>SC</a:t>
              </a:r>
            </a:p>
          </p:txBody>
        </p:sp>
        <p:sp>
          <p:nvSpPr>
            <p:cNvPr id="72" name="TextBox 71">
              <a:extLst>
                <a:ext uri="{FF2B5EF4-FFF2-40B4-BE49-F238E27FC236}">
                  <a16:creationId xmlns:a16="http://schemas.microsoft.com/office/drawing/2014/main" id="{210B5CEE-AA54-4056-82BC-4F9BCEB54042}"/>
                </a:ext>
              </a:extLst>
            </p:cNvPr>
            <p:cNvSpPr txBox="1"/>
            <p:nvPr/>
          </p:nvSpPr>
          <p:spPr>
            <a:xfrm>
              <a:off x="-124049" y="5399467"/>
              <a:ext cx="1030350" cy="677108"/>
            </a:xfrm>
            <a:prstGeom prst="rect">
              <a:avLst/>
            </a:prstGeom>
            <a:noFill/>
            <a:ln>
              <a:noFill/>
            </a:ln>
          </p:spPr>
          <p:txBody>
            <a:bodyPr wrap="none" lIns="0" tIns="0" rIns="0" bIns="0" rtlCol="0">
              <a:spAutoFit/>
            </a:bodyPr>
            <a:lstStyle/>
            <a:p>
              <a:pPr algn="ctr"/>
              <a:r>
                <a:rPr lang="en-GB" sz="1100" dirty="0"/>
                <a:t>No clinical </a:t>
              </a:r>
              <a:br>
                <a:rPr lang="en-GB" sz="1100" dirty="0"/>
              </a:br>
              <a:r>
                <a:rPr lang="en-GB" sz="1100" dirty="0"/>
                <a:t>suspicion of SC:</a:t>
              </a:r>
            </a:p>
            <a:p>
              <a:pPr algn="ctr"/>
              <a:r>
                <a:rPr lang="en-GB" sz="1100" dirty="0"/>
                <a:t>observe and </a:t>
              </a:r>
              <a:br>
                <a:rPr lang="en-GB" sz="1100" dirty="0"/>
              </a:br>
              <a:r>
                <a:rPr lang="en-GB" sz="1100" dirty="0"/>
                <a:t>back to Step 1</a:t>
              </a:r>
            </a:p>
          </p:txBody>
        </p:sp>
        <p:sp>
          <p:nvSpPr>
            <p:cNvPr id="73" name="TextBox 72">
              <a:extLst>
                <a:ext uri="{FF2B5EF4-FFF2-40B4-BE49-F238E27FC236}">
                  <a16:creationId xmlns:a16="http://schemas.microsoft.com/office/drawing/2014/main" id="{AAD1DFA4-11D9-4AE3-B84D-AA4DADAC6DE6}"/>
                </a:ext>
              </a:extLst>
            </p:cNvPr>
            <p:cNvSpPr txBox="1"/>
            <p:nvPr/>
          </p:nvSpPr>
          <p:spPr>
            <a:xfrm>
              <a:off x="1017625" y="5395489"/>
              <a:ext cx="1175371" cy="507831"/>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Clinical </a:t>
              </a:r>
              <a:br>
                <a:rPr lang="en-GB" sz="1100" b="1" dirty="0">
                  <a:solidFill>
                    <a:schemeClr val="bg1"/>
                  </a:solidFill>
                </a:rPr>
              </a:br>
              <a:r>
                <a:rPr lang="en-GB" sz="1100" b="1" dirty="0">
                  <a:solidFill>
                    <a:schemeClr val="bg1"/>
                  </a:solidFill>
                </a:rPr>
                <a:t>suspicion of SC:</a:t>
              </a:r>
            </a:p>
            <a:p>
              <a:pPr algn="ctr"/>
              <a:r>
                <a:rPr lang="en-GB" sz="1100" b="1" dirty="0">
                  <a:solidFill>
                    <a:schemeClr val="bg1"/>
                  </a:solidFill>
                </a:rPr>
                <a:t>ERCP</a:t>
              </a:r>
            </a:p>
          </p:txBody>
        </p:sp>
        <p:sp>
          <p:nvSpPr>
            <p:cNvPr id="74" name="TextBox 73">
              <a:extLst>
                <a:ext uri="{FF2B5EF4-FFF2-40B4-BE49-F238E27FC236}">
                  <a16:creationId xmlns:a16="http://schemas.microsoft.com/office/drawing/2014/main" id="{A4575EE9-FD45-457D-A236-396C6A25F41C}"/>
                </a:ext>
              </a:extLst>
            </p:cNvPr>
            <p:cNvSpPr txBox="1"/>
            <p:nvPr/>
          </p:nvSpPr>
          <p:spPr>
            <a:xfrm>
              <a:off x="3716677" y="3647758"/>
              <a:ext cx="1403168" cy="338554"/>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Strongly suggested </a:t>
              </a:r>
              <a:br>
                <a:rPr lang="en-GB" sz="1100" b="1" dirty="0">
                  <a:solidFill>
                    <a:schemeClr val="bg1"/>
                  </a:solidFill>
                </a:rPr>
              </a:br>
              <a:r>
                <a:rPr lang="en-GB" sz="1100" b="1" dirty="0">
                  <a:solidFill>
                    <a:schemeClr val="bg1"/>
                  </a:solidFill>
                </a:rPr>
                <a:t>diagnosis</a:t>
              </a:r>
            </a:p>
          </p:txBody>
        </p:sp>
        <p:sp>
          <p:nvSpPr>
            <p:cNvPr id="75" name="TextBox 74">
              <a:extLst>
                <a:ext uri="{FF2B5EF4-FFF2-40B4-BE49-F238E27FC236}">
                  <a16:creationId xmlns:a16="http://schemas.microsoft.com/office/drawing/2014/main" id="{930089D3-1B32-4E61-ADAB-38C2050426C1}"/>
                </a:ext>
              </a:extLst>
            </p:cNvPr>
            <p:cNvSpPr txBox="1"/>
            <p:nvPr/>
          </p:nvSpPr>
          <p:spPr>
            <a:xfrm>
              <a:off x="3534693" y="5471475"/>
              <a:ext cx="1585152" cy="338554"/>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Further workup with </a:t>
              </a:r>
              <a:br>
                <a:rPr lang="en-GB" sz="1100" b="1" dirty="0">
                  <a:solidFill>
                    <a:schemeClr val="bg1"/>
                  </a:solidFill>
                </a:rPr>
              </a:br>
              <a:r>
                <a:rPr lang="en-GB" sz="1100" b="1" dirty="0">
                  <a:solidFill>
                    <a:schemeClr val="bg1"/>
                  </a:solidFill>
                </a:rPr>
                <a:t>specific investigations</a:t>
              </a:r>
            </a:p>
          </p:txBody>
        </p:sp>
        <p:cxnSp>
          <p:nvCxnSpPr>
            <p:cNvPr id="76" name="Straight Arrow Connector 75">
              <a:extLst>
                <a:ext uri="{FF2B5EF4-FFF2-40B4-BE49-F238E27FC236}">
                  <a16:creationId xmlns:a16="http://schemas.microsoft.com/office/drawing/2014/main" id="{B6C9B064-F830-4D93-9188-0B4F99F4EF8D}"/>
                </a:ext>
              </a:extLst>
            </p:cNvPr>
            <p:cNvCxnSpPr>
              <a:cxnSpLocks/>
            </p:cNvCxnSpPr>
            <p:nvPr/>
          </p:nvCxnSpPr>
          <p:spPr>
            <a:xfrm flipH="1">
              <a:off x="4673240" y="3986312"/>
              <a:ext cx="0" cy="14851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94F10D6-A671-42F4-8E2C-0C5ED15D8265}"/>
                </a:ext>
              </a:extLst>
            </p:cNvPr>
            <p:cNvCxnSpPr>
              <a:cxnSpLocks/>
              <a:stCxn id="58" idx="2"/>
              <a:endCxn id="60" idx="0"/>
            </p:cNvCxnSpPr>
            <p:nvPr/>
          </p:nvCxnSpPr>
          <p:spPr>
            <a:xfrm flipH="1">
              <a:off x="2431663" y="2522347"/>
              <a:ext cx="1" cy="1286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7E2D071B-D0FF-4EE8-9178-EFCA02F4931A}"/>
                </a:ext>
              </a:extLst>
            </p:cNvPr>
            <p:cNvCxnSpPr>
              <a:cxnSpLocks/>
              <a:stCxn id="57" idx="2"/>
              <a:endCxn id="58" idx="0"/>
            </p:cNvCxnSpPr>
            <p:nvPr/>
          </p:nvCxnSpPr>
          <p:spPr>
            <a:xfrm rot="5400000">
              <a:off x="2766700" y="1823082"/>
              <a:ext cx="194953" cy="86502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EF312B07-4190-41E0-BB8D-88F0A42AF1D8}"/>
                </a:ext>
              </a:extLst>
            </p:cNvPr>
            <p:cNvCxnSpPr>
              <a:cxnSpLocks/>
              <a:stCxn id="57" idx="2"/>
              <a:endCxn id="59" idx="0"/>
            </p:cNvCxnSpPr>
            <p:nvPr/>
          </p:nvCxnSpPr>
          <p:spPr>
            <a:xfrm rot="16200000" flipH="1">
              <a:off x="3768752" y="1686052"/>
              <a:ext cx="194953" cy="113908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3D39111E-D2A5-4D95-8398-166B24ADF93C}"/>
                </a:ext>
              </a:extLst>
            </p:cNvPr>
            <p:cNvCxnSpPr>
              <a:cxnSpLocks/>
              <a:stCxn id="61" idx="2"/>
              <a:endCxn id="64" idx="0"/>
            </p:cNvCxnSpPr>
            <p:nvPr/>
          </p:nvCxnSpPr>
          <p:spPr>
            <a:xfrm rot="5400000">
              <a:off x="1309464" y="3214144"/>
              <a:ext cx="224936" cy="64229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D81857F4-ADEE-46A6-8493-05CFE86B56E1}"/>
                </a:ext>
              </a:extLst>
            </p:cNvPr>
            <p:cNvCxnSpPr>
              <a:cxnSpLocks/>
              <a:stCxn id="61" idx="2"/>
              <a:endCxn id="65" idx="0"/>
            </p:cNvCxnSpPr>
            <p:nvPr/>
          </p:nvCxnSpPr>
          <p:spPr>
            <a:xfrm rot="16200000" flipH="1">
              <a:off x="2167650" y="2998250"/>
              <a:ext cx="224936" cy="107408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D51DEA2-24D8-4B8F-8257-EBFB4037C419}"/>
                </a:ext>
              </a:extLst>
            </p:cNvPr>
            <p:cNvCxnSpPr>
              <a:cxnSpLocks/>
              <a:stCxn id="56" idx="2"/>
              <a:endCxn id="57" idx="0"/>
            </p:cNvCxnSpPr>
            <p:nvPr/>
          </p:nvCxnSpPr>
          <p:spPr>
            <a:xfrm>
              <a:off x="3296688" y="1853165"/>
              <a:ext cx="0" cy="1356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AAAB0933-B216-4E84-BC14-41A6B4ADAF62}"/>
                </a:ext>
              </a:extLst>
            </p:cNvPr>
            <p:cNvCxnSpPr>
              <a:cxnSpLocks/>
              <a:stCxn id="60" idx="2"/>
              <a:endCxn id="61" idx="0"/>
            </p:cNvCxnSpPr>
            <p:nvPr/>
          </p:nvCxnSpPr>
          <p:spPr>
            <a:xfrm rot="5400000">
              <a:off x="1955397" y="2608002"/>
              <a:ext cx="263948" cy="688585"/>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EDFEE76F-519F-4C28-A1AA-7F3D5004D033}"/>
                </a:ext>
              </a:extLst>
            </p:cNvPr>
            <p:cNvCxnSpPr>
              <a:cxnSpLocks/>
              <a:stCxn id="60" idx="2"/>
              <a:endCxn id="62" idx="0"/>
            </p:cNvCxnSpPr>
            <p:nvPr/>
          </p:nvCxnSpPr>
          <p:spPr>
            <a:xfrm rot="16200000" flipH="1">
              <a:off x="2620240" y="2631742"/>
              <a:ext cx="263948" cy="64110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4E440235-1B11-48F4-B845-2A7A1F7AF8CD}"/>
                </a:ext>
              </a:extLst>
            </p:cNvPr>
            <p:cNvCxnSpPr>
              <a:cxnSpLocks/>
              <a:stCxn id="64" idx="2"/>
              <a:endCxn id="66" idx="0"/>
            </p:cNvCxnSpPr>
            <p:nvPr/>
          </p:nvCxnSpPr>
          <p:spPr>
            <a:xfrm rot="5400000">
              <a:off x="853965" y="3945099"/>
              <a:ext cx="205609" cy="28803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6FF71776-5B4D-4591-9E23-E8DB5EE2C853}"/>
                </a:ext>
              </a:extLst>
            </p:cNvPr>
            <p:cNvCxnSpPr>
              <a:cxnSpLocks/>
              <a:stCxn id="64" idx="2"/>
              <a:endCxn id="67" idx="0"/>
            </p:cNvCxnSpPr>
            <p:nvPr/>
          </p:nvCxnSpPr>
          <p:spPr>
            <a:xfrm rot="16200000" flipH="1">
              <a:off x="1313075" y="3774023"/>
              <a:ext cx="205609" cy="63018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40A784C-23D7-4B21-AC08-0332F1BF1350}"/>
                </a:ext>
              </a:extLst>
            </p:cNvPr>
            <p:cNvCxnSpPr>
              <a:cxnSpLocks/>
            </p:cNvCxnSpPr>
            <p:nvPr/>
          </p:nvCxnSpPr>
          <p:spPr>
            <a:xfrm>
              <a:off x="2394104" y="5083792"/>
              <a:ext cx="93801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8D24468-25CD-4F13-B8F4-29C697E7A094}"/>
                </a:ext>
              </a:extLst>
            </p:cNvPr>
            <p:cNvCxnSpPr>
              <a:cxnSpLocks/>
            </p:cNvCxnSpPr>
            <p:nvPr/>
          </p:nvCxnSpPr>
          <p:spPr>
            <a:xfrm flipH="1">
              <a:off x="4673240" y="2691624"/>
              <a:ext cx="0" cy="9561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FFE570E4-5811-42B1-91B1-C0C3A36FD4D4}"/>
                </a:ext>
              </a:extLst>
            </p:cNvPr>
            <p:cNvCxnSpPr>
              <a:cxnSpLocks/>
              <a:stCxn id="62" idx="3"/>
              <a:endCxn id="63" idx="0"/>
            </p:cNvCxnSpPr>
            <p:nvPr/>
          </p:nvCxnSpPr>
          <p:spPr>
            <a:xfrm>
              <a:off x="3687294" y="3253545"/>
              <a:ext cx="471866" cy="11037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6AF54079-1EA9-45E9-A19D-80D52817D53F}"/>
                </a:ext>
              </a:extLst>
            </p:cNvPr>
            <p:cNvCxnSpPr>
              <a:cxnSpLocks/>
              <a:stCxn id="63" idx="2"/>
            </p:cNvCxnSpPr>
            <p:nvPr/>
          </p:nvCxnSpPr>
          <p:spPr>
            <a:xfrm>
              <a:off x="4159160" y="3533194"/>
              <a:ext cx="0" cy="1105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A6307338-A7D5-4AF4-A23D-263FE00EFF89}"/>
                </a:ext>
              </a:extLst>
            </p:cNvPr>
            <p:cNvCxnSpPr>
              <a:cxnSpLocks/>
              <a:stCxn id="71" idx="3"/>
              <a:endCxn id="74" idx="2"/>
            </p:cNvCxnSpPr>
            <p:nvPr/>
          </p:nvCxnSpPr>
          <p:spPr>
            <a:xfrm flipV="1">
              <a:off x="3592348" y="3986312"/>
              <a:ext cx="825913" cy="1097481"/>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252FCBF2-52A8-42DA-BC5E-5A07DC369D33}"/>
                </a:ext>
              </a:extLst>
            </p:cNvPr>
            <p:cNvCxnSpPr>
              <a:cxnSpLocks/>
              <a:stCxn id="67" idx="3"/>
            </p:cNvCxnSpPr>
            <p:nvPr/>
          </p:nvCxnSpPr>
          <p:spPr>
            <a:xfrm flipV="1">
              <a:off x="2212674" y="3986312"/>
              <a:ext cx="1946486" cy="37488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A8BB2A1-923F-48F1-BD16-7E98CEC00EC8}"/>
                </a:ext>
              </a:extLst>
            </p:cNvPr>
            <p:cNvCxnSpPr>
              <a:cxnSpLocks/>
              <a:stCxn id="66" idx="2"/>
              <a:endCxn id="68" idx="0"/>
            </p:cNvCxnSpPr>
            <p:nvPr/>
          </p:nvCxnSpPr>
          <p:spPr>
            <a:xfrm>
              <a:off x="812752" y="4361198"/>
              <a:ext cx="4" cy="24891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EDF695B6-A866-4A18-9636-3036951F7102}"/>
                </a:ext>
              </a:extLst>
            </p:cNvPr>
            <p:cNvCxnSpPr>
              <a:cxnSpLocks/>
              <a:stCxn id="68" idx="2"/>
              <a:endCxn id="70" idx="0"/>
            </p:cNvCxnSpPr>
            <p:nvPr/>
          </p:nvCxnSpPr>
          <p:spPr>
            <a:xfrm rot="16200000" flipH="1">
              <a:off x="1344870" y="4247276"/>
              <a:ext cx="219763" cy="128399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94">
              <a:extLst>
                <a:ext uri="{FF2B5EF4-FFF2-40B4-BE49-F238E27FC236}">
                  <a16:creationId xmlns:a16="http://schemas.microsoft.com/office/drawing/2014/main" id="{E50B136C-C47F-4377-BB45-558FE55E4EB3}"/>
                </a:ext>
              </a:extLst>
            </p:cNvPr>
            <p:cNvCxnSpPr>
              <a:cxnSpLocks/>
              <a:stCxn id="68" idx="2"/>
              <a:endCxn id="69" idx="0"/>
            </p:cNvCxnSpPr>
            <p:nvPr/>
          </p:nvCxnSpPr>
          <p:spPr>
            <a:xfrm rot="5400000">
              <a:off x="598385" y="4784782"/>
              <a:ext cx="219763" cy="20898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C1ED6061-F752-467B-B9FC-B123FC16DC60}"/>
                </a:ext>
              </a:extLst>
            </p:cNvPr>
            <p:cNvCxnSpPr>
              <a:cxnSpLocks/>
              <a:stCxn id="69" idx="2"/>
              <a:endCxn id="73" idx="0"/>
            </p:cNvCxnSpPr>
            <p:nvPr/>
          </p:nvCxnSpPr>
          <p:spPr>
            <a:xfrm rot="16200000" flipH="1">
              <a:off x="991014" y="4781192"/>
              <a:ext cx="227058" cy="1001535"/>
            </a:xfrm>
            <a:prstGeom prst="bentConnector3">
              <a:avLst>
                <a:gd name="adj1" fmla="val 5111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B2486899-49F6-4F63-80ED-A452D7716388}"/>
                </a:ext>
              </a:extLst>
            </p:cNvPr>
            <p:cNvCxnSpPr>
              <a:cxnSpLocks/>
              <a:stCxn id="69" idx="2"/>
              <a:endCxn id="72" idx="0"/>
            </p:cNvCxnSpPr>
            <p:nvPr/>
          </p:nvCxnSpPr>
          <p:spPr>
            <a:xfrm rot="5400000">
              <a:off x="381933" y="5177624"/>
              <a:ext cx="231036" cy="21265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82E936D-B543-4C15-9CD9-4B59CC1EDE2E}"/>
                </a:ext>
              </a:extLst>
            </p:cNvPr>
            <p:cNvSpPr txBox="1"/>
            <p:nvPr/>
          </p:nvSpPr>
          <p:spPr>
            <a:xfrm flipH="1">
              <a:off x="-701297" y="1988840"/>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1</a:t>
              </a:r>
            </a:p>
          </p:txBody>
        </p:sp>
        <p:sp>
          <p:nvSpPr>
            <p:cNvPr id="99" name="TextBox 98">
              <a:extLst>
                <a:ext uri="{FF2B5EF4-FFF2-40B4-BE49-F238E27FC236}">
                  <a16:creationId xmlns:a16="http://schemas.microsoft.com/office/drawing/2014/main" id="{946C900C-5CE8-43B0-829F-5743C833E6D5}"/>
                </a:ext>
              </a:extLst>
            </p:cNvPr>
            <p:cNvSpPr txBox="1"/>
            <p:nvPr/>
          </p:nvSpPr>
          <p:spPr>
            <a:xfrm flipH="1">
              <a:off x="-701297" y="2747747"/>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2</a:t>
              </a:r>
            </a:p>
          </p:txBody>
        </p:sp>
        <p:sp>
          <p:nvSpPr>
            <p:cNvPr id="100" name="TextBox 99">
              <a:extLst>
                <a:ext uri="{FF2B5EF4-FFF2-40B4-BE49-F238E27FC236}">
                  <a16:creationId xmlns:a16="http://schemas.microsoft.com/office/drawing/2014/main" id="{0AFB4727-945C-4A62-B5EF-9360CC757F77}"/>
                </a:ext>
              </a:extLst>
            </p:cNvPr>
            <p:cNvSpPr txBox="1"/>
            <p:nvPr/>
          </p:nvSpPr>
          <p:spPr>
            <a:xfrm flipH="1">
              <a:off x="-701297" y="3647758"/>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3</a:t>
              </a:r>
            </a:p>
          </p:txBody>
        </p:sp>
        <p:sp>
          <p:nvSpPr>
            <p:cNvPr id="101" name="TextBox 100">
              <a:extLst>
                <a:ext uri="{FF2B5EF4-FFF2-40B4-BE49-F238E27FC236}">
                  <a16:creationId xmlns:a16="http://schemas.microsoft.com/office/drawing/2014/main" id="{90156295-BCD3-4392-B5AB-E21A743CA6C0}"/>
                </a:ext>
              </a:extLst>
            </p:cNvPr>
            <p:cNvSpPr txBox="1"/>
            <p:nvPr/>
          </p:nvSpPr>
          <p:spPr>
            <a:xfrm flipH="1">
              <a:off x="-701297" y="4610114"/>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4</a:t>
              </a:r>
            </a:p>
          </p:txBody>
        </p:sp>
        <p:sp>
          <p:nvSpPr>
            <p:cNvPr id="102" name="TextBox 101">
              <a:extLst>
                <a:ext uri="{FF2B5EF4-FFF2-40B4-BE49-F238E27FC236}">
                  <a16:creationId xmlns:a16="http://schemas.microsoft.com/office/drawing/2014/main" id="{5AADE4D8-6935-4F73-BF22-CCA0C79B34AC}"/>
                </a:ext>
              </a:extLst>
            </p:cNvPr>
            <p:cNvSpPr txBox="1"/>
            <p:nvPr/>
          </p:nvSpPr>
          <p:spPr>
            <a:xfrm flipH="1">
              <a:off x="-701297" y="5399467"/>
              <a:ext cx="526426" cy="169277"/>
            </a:xfrm>
            <a:prstGeom prst="rect">
              <a:avLst/>
            </a:prstGeom>
            <a:solidFill>
              <a:schemeClr val="tx2"/>
            </a:solidFill>
            <a:ln>
              <a:solidFill>
                <a:schemeClr val="tx2"/>
              </a:solidFill>
            </a:ln>
          </p:spPr>
          <p:txBody>
            <a:bodyPr wrap="square" lIns="0" tIns="0" rIns="0" bIns="0" rtlCol="0">
              <a:spAutoFit/>
            </a:bodyPr>
            <a:lstStyle/>
            <a:p>
              <a:pPr algn="ctr"/>
              <a:r>
                <a:rPr lang="en-GB" sz="1100" b="1" dirty="0">
                  <a:solidFill>
                    <a:schemeClr val="bg1"/>
                  </a:solidFill>
                </a:rPr>
                <a:t>Step 5</a:t>
              </a:r>
            </a:p>
          </p:txBody>
        </p:sp>
        <p:cxnSp>
          <p:nvCxnSpPr>
            <p:cNvPr id="103" name="Straight Arrow Connector 102">
              <a:extLst>
                <a:ext uri="{FF2B5EF4-FFF2-40B4-BE49-F238E27FC236}">
                  <a16:creationId xmlns:a16="http://schemas.microsoft.com/office/drawing/2014/main" id="{DB619FF3-68A5-49B8-973B-4C39B86BC403}"/>
                </a:ext>
              </a:extLst>
            </p:cNvPr>
            <p:cNvCxnSpPr>
              <a:cxnSpLocks/>
            </p:cNvCxnSpPr>
            <p:nvPr/>
          </p:nvCxnSpPr>
          <p:spPr>
            <a:xfrm>
              <a:off x="-554019" y="3933056"/>
              <a:ext cx="0" cy="5760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627EA39-7B07-4C46-B421-E7D224041396}"/>
                </a:ext>
              </a:extLst>
            </p:cNvPr>
            <p:cNvCxnSpPr>
              <a:cxnSpLocks/>
            </p:cNvCxnSpPr>
            <p:nvPr/>
          </p:nvCxnSpPr>
          <p:spPr>
            <a:xfrm rot="10800000">
              <a:off x="-337995" y="3933056"/>
              <a:ext cx="0" cy="5760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8ACF335C-129A-4D0C-BE73-FB277B209994}"/>
                </a:ext>
              </a:extLst>
            </p:cNvPr>
            <p:cNvSpPr/>
            <p:nvPr/>
          </p:nvSpPr>
          <p:spPr>
            <a:xfrm>
              <a:off x="1017625" y="5395488"/>
              <a:ext cx="1175371" cy="5265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F4342B6A-AA9C-4F23-AB6C-033298CE7FE0}"/>
                </a:ext>
              </a:extLst>
            </p:cNvPr>
            <p:cNvSpPr/>
            <p:nvPr/>
          </p:nvSpPr>
          <p:spPr>
            <a:xfrm>
              <a:off x="3190638" y="4945133"/>
              <a:ext cx="386006" cy="27731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4241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1C7018-E4CD-4B7B-A6E9-CCF91FEA3C56}"/>
              </a:ext>
            </a:extLst>
          </p:cNvPr>
          <p:cNvSpPr>
            <a:spLocks noGrp="1"/>
          </p:cNvSpPr>
          <p:nvPr>
            <p:ph type="title"/>
          </p:nvPr>
        </p:nvSpPr>
        <p:spPr/>
        <p:txBody>
          <a:bodyPr/>
          <a:lstStyle/>
          <a:p>
            <a:r>
              <a:rPr lang="en-GB" dirty="0"/>
              <a:t>ERCP and MRC in PSC</a:t>
            </a:r>
          </a:p>
        </p:txBody>
      </p:sp>
      <p:sp>
        <p:nvSpPr>
          <p:cNvPr id="23" name="Text Placeholder 22">
            <a:extLst>
              <a:ext uri="{FF2B5EF4-FFF2-40B4-BE49-F238E27FC236}">
                <a16:creationId xmlns:a16="http://schemas.microsoft.com/office/drawing/2014/main" id="{5ABA94AF-402A-451A-8C4A-53EA9129CA3A}"/>
              </a:ext>
            </a:extLst>
          </p:cNvPr>
          <p:cNvSpPr>
            <a:spLocks noGrp="1"/>
          </p:cNvSpPr>
          <p:nvPr>
            <p:ph type="body" sz="quarter" idx="10"/>
          </p:nvPr>
        </p:nvSpPr>
        <p:spPr/>
        <p:txBody>
          <a:bodyPr/>
          <a:lstStyle/>
          <a:p>
            <a:r>
              <a:rPr lang="en-GB" dirty="0"/>
              <a:t>1. Weismüller TJ, et al. J </a:t>
            </a:r>
            <a:r>
              <a:rPr lang="en-GB" dirty="0" err="1"/>
              <a:t>Hepatol</a:t>
            </a:r>
            <a:r>
              <a:rPr lang="en-GB" dirty="0"/>
              <a:t> 2008;48 </a:t>
            </a:r>
            <a:r>
              <a:rPr lang="en-GB" dirty="0" err="1"/>
              <a:t>Suppl</a:t>
            </a:r>
            <a:r>
              <a:rPr lang="en-GB" dirty="0"/>
              <a:t> 1:S38–57;</a:t>
            </a:r>
            <a:br>
              <a:rPr lang="en-GB" dirty="0"/>
            </a:br>
            <a:r>
              <a:rPr lang="en-GB" dirty="0"/>
              <a:t>ESGE/EASL CPG Endoscopy in PSC. J </a:t>
            </a:r>
            <a:r>
              <a:rPr lang="en-GB" dirty="0" err="1"/>
              <a:t>Hepatol</a:t>
            </a:r>
            <a:r>
              <a:rPr lang="en-GB" dirty="0"/>
              <a:t> 2017;66:1265–81</a:t>
            </a:r>
          </a:p>
        </p:txBody>
      </p:sp>
      <p:sp>
        <p:nvSpPr>
          <p:cNvPr id="21" name="Content Placeholder 20">
            <a:extLst>
              <a:ext uri="{FF2B5EF4-FFF2-40B4-BE49-F238E27FC236}">
                <a16:creationId xmlns:a16="http://schemas.microsoft.com/office/drawing/2014/main" id="{B7D52900-F62C-48EB-AAF7-EB5D91EF6D73}"/>
              </a:ext>
            </a:extLst>
          </p:cNvPr>
          <p:cNvSpPr>
            <a:spLocks noGrp="1"/>
          </p:cNvSpPr>
          <p:nvPr>
            <p:ph sz="half" idx="11"/>
          </p:nvPr>
        </p:nvSpPr>
        <p:spPr>
          <a:xfrm>
            <a:off x="319314" y="1340768"/>
            <a:ext cx="4252686" cy="4622400"/>
          </a:xfrm>
        </p:spPr>
        <p:txBody>
          <a:bodyPr>
            <a:normAutofit lnSpcReduction="10000"/>
          </a:bodyPr>
          <a:lstStyle/>
          <a:p>
            <a:r>
              <a:rPr lang="en-GB" sz="1800" dirty="0"/>
              <a:t>ERCP plays a significant role in PSC</a:t>
            </a:r>
          </a:p>
          <a:p>
            <a:pPr lvl="1"/>
            <a:r>
              <a:rPr lang="en-GB" sz="1600" dirty="0"/>
              <a:t>High accuracy </a:t>
            </a:r>
          </a:p>
          <a:p>
            <a:pPr lvl="1"/>
            <a:r>
              <a:rPr lang="en-GB" sz="1600" dirty="0"/>
              <a:t>Prognostic value </a:t>
            </a:r>
          </a:p>
          <a:p>
            <a:pPr lvl="1"/>
            <a:r>
              <a:rPr lang="en-GB" sz="1600" dirty="0"/>
              <a:t>Sampling and therapeutic possibilities</a:t>
            </a:r>
          </a:p>
          <a:p>
            <a:endParaRPr lang="en-GB" sz="1800" dirty="0"/>
          </a:p>
          <a:p>
            <a:r>
              <a:rPr lang="en-GB" sz="1800" dirty="0"/>
              <a:t>However, ERCP must be integrated within well-defined clinical algorithms with less invasive/</a:t>
            </a:r>
            <a:br>
              <a:rPr lang="en-GB" sz="1800" dirty="0"/>
            </a:br>
            <a:r>
              <a:rPr lang="en-GB" sz="1800" dirty="0"/>
              <a:t>non-invasive tests</a:t>
            </a:r>
          </a:p>
          <a:p>
            <a:endParaRPr lang="en-GB" sz="1800" dirty="0"/>
          </a:p>
          <a:p>
            <a:r>
              <a:rPr lang="en-GB" sz="1800" dirty="0"/>
              <a:t>Widespread use of MRC has restricted ERCP to cases where the diagnosis is equivocal or when sampling or endoscopic treatment are required</a:t>
            </a:r>
          </a:p>
        </p:txBody>
      </p:sp>
      <p:pic>
        <p:nvPicPr>
          <p:cNvPr id="2" name="Picture 1">
            <a:extLst>
              <a:ext uri="{FF2B5EF4-FFF2-40B4-BE49-F238E27FC236}">
                <a16:creationId xmlns:a16="http://schemas.microsoft.com/office/drawing/2014/main" id="{4FB8027A-B138-4E6C-BB58-3E20A5BEE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716" y="1448490"/>
            <a:ext cx="3584072" cy="3600400"/>
          </a:xfrm>
          <a:prstGeom prst="rect">
            <a:avLst/>
          </a:prstGeom>
        </p:spPr>
      </p:pic>
      <p:sp>
        <p:nvSpPr>
          <p:cNvPr id="3" name="TextBox 2">
            <a:extLst>
              <a:ext uri="{FF2B5EF4-FFF2-40B4-BE49-F238E27FC236}">
                <a16:creationId xmlns:a16="http://schemas.microsoft.com/office/drawing/2014/main" id="{31683ED7-08D7-4CE3-869B-F939FD44F786}"/>
              </a:ext>
            </a:extLst>
          </p:cNvPr>
          <p:cNvSpPr txBox="1"/>
          <p:nvPr/>
        </p:nvSpPr>
        <p:spPr>
          <a:xfrm>
            <a:off x="5004048" y="5032047"/>
            <a:ext cx="3584073" cy="830997"/>
          </a:xfrm>
          <a:prstGeom prst="rect">
            <a:avLst/>
          </a:prstGeom>
          <a:noFill/>
        </p:spPr>
        <p:txBody>
          <a:bodyPr wrap="square" rtlCol="0">
            <a:spAutoFit/>
          </a:bodyPr>
          <a:lstStyle/>
          <a:p>
            <a:r>
              <a:rPr lang="en-GB" sz="1200" b="1" dirty="0"/>
              <a:t>Patient A</a:t>
            </a:r>
            <a:r>
              <a:rPr lang="en-GB" sz="1200" dirty="0"/>
              <a:t>: multifocal strictures of the intrahepatic bile ducts and high-grade stenosis at the cystic duct junction. </a:t>
            </a:r>
            <a:r>
              <a:rPr lang="en-GB" sz="1200" b="1" dirty="0"/>
              <a:t>Patient B</a:t>
            </a:r>
            <a:r>
              <a:rPr lang="en-GB" sz="1200" dirty="0"/>
              <a:t>: long-segment filiform stenosis of the common bile duct</a:t>
            </a:r>
            <a:endParaRPr lang="en-GB" sz="1200" baseline="30000" dirty="0"/>
          </a:p>
        </p:txBody>
      </p:sp>
      <p:pic>
        <p:nvPicPr>
          <p:cNvPr id="7" name="Picture 6">
            <a:hlinkClick r:id="rId4"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8" name="TextBox 7">
            <a:extLst>
              <a:ext uri="{FF2B5EF4-FFF2-40B4-BE49-F238E27FC236}">
                <a16:creationId xmlns:a16="http://schemas.microsoft.com/office/drawing/2014/main" id="{72CD7EAE-2397-49D6-BA18-F5620B39B985}"/>
              </a:ext>
            </a:extLst>
          </p:cNvPr>
          <p:cNvSpPr txBox="1"/>
          <p:nvPr/>
        </p:nvSpPr>
        <p:spPr>
          <a:xfrm>
            <a:off x="6012061" y="1657950"/>
            <a:ext cx="576064" cy="215444"/>
          </a:xfrm>
          <a:prstGeom prst="rect">
            <a:avLst/>
          </a:prstGeom>
          <a:noFill/>
        </p:spPr>
        <p:txBody>
          <a:bodyPr wrap="square" lIns="36000" tIns="0" rIns="36000" bIns="0" rtlCol="0">
            <a:spAutoFit/>
          </a:bodyPr>
          <a:lstStyle/>
          <a:p>
            <a:pPr algn="ctr"/>
            <a:r>
              <a:rPr lang="en-GB" sz="1400" b="1" dirty="0">
                <a:solidFill>
                  <a:schemeClr val="bg1"/>
                </a:solidFill>
              </a:rPr>
              <a:t>ERCP</a:t>
            </a:r>
            <a:endParaRPr lang="en-GB" sz="1400" b="1" baseline="30000" dirty="0">
              <a:solidFill>
                <a:schemeClr val="bg1"/>
              </a:solidFill>
            </a:endParaRPr>
          </a:p>
        </p:txBody>
      </p:sp>
      <p:sp>
        <p:nvSpPr>
          <p:cNvPr id="9" name="TextBox 8">
            <a:extLst>
              <a:ext uri="{FF2B5EF4-FFF2-40B4-BE49-F238E27FC236}">
                <a16:creationId xmlns:a16="http://schemas.microsoft.com/office/drawing/2014/main" id="{BA03446A-B105-4701-ABB5-F3D165FFBFD3}"/>
              </a:ext>
            </a:extLst>
          </p:cNvPr>
          <p:cNvSpPr txBox="1"/>
          <p:nvPr/>
        </p:nvSpPr>
        <p:spPr>
          <a:xfrm>
            <a:off x="7883724" y="1657950"/>
            <a:ext cx="576064" cy="215444"/>
          </a:xfrm>
          <a:prstGeom prst="rect">
            <a:avLst/>
          </a:prstGeom>
          <a:noFill/>
        </p:spPr>
        <p:txBody>
          <a:bodyPr wrap="square" lIns="36000" tIns="0" rIns="36000" bIns="0" rtlCol="0">
            <a:spAutoFit/>
          </a:bodyPr>
          <a:lstStyle/>
          <a:p>
            <a:pPr algn="ctr"/>
            <a:r>
              <a:rPr lang="en-GB" sz="1400" b="1" dirty="0">
                <a:solidFill>
                  <a:schemeClr val="bg1"/>
                </a:solidFill>
              </a:rPr>
              <a:t>MRC</a:t>
            </a:r>
            <a:endParaRPr lang="en-GB" sz="1400" b="1" baseline="30000" dirty="0">
              <a:solidFill>
                <a:schemeClr val="bg1"/>
              </a:solidFill>
            </a:endParaRPr>
          </a:p>
        </p:txBody>
      </p:sp>
      <p:sp>
        <p:nvSpPr>
          <p:cNvPr id="5" name="TextBox 4"/>
          <p:cNvSpPr txBox="1"/>
          <p:nvPr/>
        </p:nvSpPr>
        <p:spPr>
          <a:xfrm>
            <a:off x="4875716" y="1258076"/>
            <a:ext cx="3840603" cy="338554"/>
          </a:xfrm>
          <a:prstGeom prst="rect">
            <a:avLst/>
          </a:prstGeom>
          <a:solidFill>
            <a:schemeClr val="bg1"/>
          </a:solidFill>
        </p:spPr>
        <p:txBody>
          <a:bodyPr wrap="none" rtlCol="0">
            <a:spAutoFit/>
          </a:bodyPr>
          <a:lstStyle/>
          <a:p>
            <a:r>
              <a:rPr lang="en-GB" sz="1600" b="1" dirty="0"/>
              <a:t>ERCP and MRC in patients with PSC</a:t>
            </a:r>
            <a:r>
              <a:rPr lang="en-GB" sz="1600" b="1" baseline="30000" dirty="0"/>
              <a:t>1</a:t>
            </a:r>
          </a:p>
        </p:txBody>
      </p:sp>
      <p:sp>
        <p:nvSpPr>
          <p:cNvPr id="6" name="Rectangle 5"/>
          <p:cNvSpPr/>
          <p:nvPr/>
        </p:nvSpPr>
        <p:spPr>
          <a:xfrm>
            <a:off x="4716016" y="3248690"/>
            <a:ext cx="288032" cy="180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2CD7EAE-2397-49D6-BA18-F5620B39B985}"/>
              </a:ext>
            </a:extLst>
          </p:cNvPr>
          <p:cNvSpPr txBox="1"/>
          <p:nvPr/>
        </p:nvSpPr>
        <p:spPr>
          <a:xfrm>
            <a:off x="8209461" y="2974916"/>
            <a:ext cx="180288" cy="222176"/>
          </a:xfrm>
          <a:prstGeom prst="rect">
            <a:avLst/>
          </a:prstGeom>
          <a:noFill/>
          <a:ln>
            <a:noFill/>
          </a:ln>
        </p:spPr>
        <p:txBody>
          <a:bodyPr wrap="square" lIns="36000" tIns="0" rIns="36000" bIns="0" rtlCol="0">
            <a:spAutoFit/>
          </a:bodyPr>
          <a:lstStyle/>
          <a:p>
            <a:pPr algn="ctr"/>
            <a:r>
              <a:rPr lang="en-GB" sz="1400" b="1" dirty="0">
                <a:solidFill>
                  <a:schemeClr val="bg1"/>
                </a:solidFill>
              </a:rPr>
              <a:t>A</a:t>
            </a:r>
            <a:endParaRPr lang="en-GB" sz="1400" b="1" baseline="30000" dirty="0">
              <a:solidFill>
                <a:schemeClr val="bg1"/>
              </a:solidFill>
            </a:endParaRPr>
          </a:p>
        </p:txBody>
      </p:sp>
      <p:sp>
        <p:nvSpPr>
          <p:cNvPr id="13" name="TextBox 12">
            <a:extLst>
              <a:ext uri="{FF2B5EF4-FFF2-40B4-BE49-F238E27FC236}">
                <a16:creationId xmlns:a16="http://schemas.microsoft.com/office/drawing/2014/main" id="{72CD7EAE-2397-49D6-BA18-F5620B39B985}"/>
              </a:ext>
            </a:extLst>
          </p:cNvPr>
          <p:cNvSpPr txBox="1"/>
          <p:nvPr/>
        </p:nvSpPr>
        <p:spPr>
          <a:xfrm>
            <a:off x="8190550" y="4705894"/>
            <a:ext cx="180288" cy="215444"/>
          </a:xfrm>
          <a:prstGeom prst="rect">
            <a:avLst/>
          </a:prstGeom>
          <a:noFill/>
          <a:ln>
            <a:noFill/>
          </a:ln>
        </p:spPr>
        <p:txBody>
          <a:bodyPr wrap="square" lIns="36000" tIns="0" rIns="36000" bIns="0" rtlCol="0">
            <a:spAutoFit/>
          </a:bodyPr>
          <a:lstStyle/>
          <a:p>
            <a:pPr algn="ctr"/>
            <a:r>
              <a:rPr lang="en-GB" sz="1400" b="1" dirty="0">
                <a:solidFill>
                  <a:schemeClr val="bg1"/>
                </a:solidFill>
              </a:rPr>
              <a:t>B</a:t>
            </a:r>
            <a:endParaRPr lang="en-GB" sz="1400" b="1" baseline="30000" dirty="0">
              <a:solidFill>
                <a:schemeClr val="bg1"/>
              </a:solidFill>
            </a:endParaRPr>
          </a:p>
        </p:txBody>
      </p:sp>
    </p:spTree>
    <p:extLst>
      <p:ext uri="{BB962C8B-B14F-4D97-AF65-F5344CB8AC3E}">
        <p14:creationId xmlns:p14="http://schemas.microsoft.com/office/powerpoint/2010/main" val="132496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F4EC7-E096-41F0-99E6-23903339706D}"/>
              </a:ext>
            </a:extLst>
          </p:cNvPr>
          <p:cNvSpPr>
            <a:spLocks noGrp="1"/>
          </p:cNvSpPr>
          <p:nvPr>
            <p:ph type="title"/>
          </p:nvPr>
        </p:nvSpPr>
        <p:spPr/>
        <p:txBody>
          <a:bodyPr/>
          <a:lstStyle/>
          <a:p>
            <a:r>
              <a:rPr lang="en-GB" dirty="0"/>
              <a:t>Guidelines</a:t>
            </a:r>
          </a:p>
        </p:txBody>
      </p:sp>
      <p:sp>
        <p:nvSpPr>
          <p:cNvPr id="4" name="Text Placeholder 3">
            <a:extLst>
              <a:ext uri="{FF2B5EF4-FFF2-40B4-BE49-F238E27FC236}">
                <a16:creationId xmlns:a16="http://schemas.microsoft.com/office/drawing/2014/main" id="{97A3A32C-4EB9-4861-A2CB-64A54E51B607}"/>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76050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7B69D3-7799-4CD6-BFE6-6E15197F473A}"/>
              </a:ext>
            </a:extLst>
          </p:cNvPr>
          <p:cNvSpPr>
            <a:spLocks noGrp="1"/>
          </p:cNvSpPr>
          <p:nvPr>
            <p:ph sz="half" idx="1"/>
          </p:nvPr>
        </p:nvSpPr>
        <p:spPr/>
        <p:txBody>
          <a:bodyPr/>
          <a:lstStyle/>
          <a:p>
            <a:r>
              <a:rPr lang="en-GB" dirty="0"/>
              <a:t>Endoscopic diagnosis of PSC</a:t>
            </a:r>
          </a:p>
          <a:p>
            <a:r>
              <a:rPr lang="en-GB" dirty="0"/>
              <a:t>ERCP in confirmed PSC</a:t>
            </a:r>
          </a:p>
          <a:p>
            <a:pPr lvl="1"/>
            <a:r>
              <a:rPr lang="en-GB" dirty="0"/>
              <a:t>Relevance of dominant strictures</a:t>
            </a:r>
          </a:p>
          <a:p>
            <a:pPr lvl="1"/>
            <a:r>
              <a:rPr lang="en-GB" dirty="0"/>
              <a:t>Assessing risk of CCA</a:t>
            </a:r>
          </a:p>
          <a:p>
            <a:pPr lvl="1"/>
            <a:r>
              <a:rPr lang="en-GB" dirty="0"/>
              <a:t>Therapeutic ERCP</a:t>
            </a:r>
          </a:p>
          <a:p>
            <a:r>
              <a:rPr lang="en-GB" dirty="0"/>
              <a:t>PSC and cholangiocarcinoma</a:t>
            </a:r>
          </a:p>
          <a:p>
            <a:pPr lvl="1"/>
            <a:r>
              <a:rPr lang="en-GB" dirty="0"/>
              <a:t>Brush cytology for identification of CCA</a:t>
            </a:r>
          </a:p>
          <a:p>
            <a:r>
              <a:rPr lang="en-GB" dirty="0"/>
              <a:t>Endoscopic surveillance of PSC-associated IBD</a:t>
            </a:r>
          </a:p>
        </p:txBody>
      </p:sp>
      <p:sp>
        <p:nvSpPr>
          <p:cNvPr id="4" name="Title 3">
            <a:extLst>
              <a:ext uri="{FF2B5EF4-FFF2-40B4-BE49-F238E27FC236}">
                <a16:creationId xmlns:a16="http://schemas.microsoft.com/office/drawing/2014/main" id="{E779B685-DF3D-4D5A-8EF5-5B11D445DBCE}"/>
              </a:ext>
            </a:extLst>
          </p:cNvPr>
          <p:cNvSpPr>
            <a:spLocks noGrp="1"/>
          </p:cNvSpPr>
          <p:nvPr>
            <p:ph type="title"/>
          </p:nvPr>
        </p:nvSpPr>
        <p:spPr/>
        <p:txBody>
          <a:bodyPr/>
          <a:lstStyle/>
          <a:p>
            <a:r>
              <a:rPr lang="en-GB" dirty="0"/>
              <a:t>Topics</a:t>
            </a:r>
          </a:p>
        </p:txBody>
      </p:sp>
      <p:sp>
        <p:nvSpPr>
          <p:cNvPr id="11" name="Rectangle 10">
            <a:hlinkClick r:id="rId3" action="ppaction://hlinksldjump"/>
            <a:extLst>
              <a:ext uri="{FF2B5EF4-FFF2-40B4-BE49-F238E27FC236}">
                <a16:creationId xmlns:a16="http://schemas.microsoft.com/office/drawing/2014/main" id="{72BA7FAD-D5C6-491D-B7B6-DB285ECEF57D}"/>
              </a:ext>
            </a:extLst>
          </p:cNvPr>
          <p:cNvSpPr/>
          <p:nvPr/>
        </p:nvSpPr>
        <p:spPr>
          <a:xfrm>
            <a:off x="353047" y="1736581"/>
            <a:ext cx="3426865"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a:extLst>
              <a:ext uri="{FF2B5EF4-FFF2-40B4-BE49-F238E27FC236}">
                <a16:creationId xmlns:a16="http://schemas.microsoft.com/office/drawing/2014/main" id="{1CC3E993-D589-4D74-B092-FCE7FC4C5F68}"/>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pic>
        <p:nvPicPr>
          <p:cNvPr id="7" name="Picture 6">
            <a:hlinkClick r:id="rId4"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8" name="TextBox 7">
            <a:extLst>
              <a:ext uri="{FF2B5EF4-FFF2-40B4-BE49-F238E27FC236}">
                <a16:creationId xmlns:a16="http://schemas.microsoft.com/office/drawing/2014/main" id="{9E2BF13D-BFD5-4876-A3DA-CC1668EE7619}"/>
              </a:ext>
            </a:extLst>
          </p:cNvPr>
          <p:cNvSpPr txBox="1"/>
          <p:nvPr/>
        </p:nvSpPr>
        <p:spPr>
          <a:xfrm>
            <a:off x="6470169" y="1474971"/>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9" name="Rectangle 8">
            <a:hlinkClick r:id="rId6" action="ppaction://hlinksldjump"/>
            <a:extLst>
              <a:ext uri="{FF2B5EF4-FFF2-40B4-BE49-F238E27FC236}">
                <a16:creationId xmlns:a16="http://schemas.microsoft.com/office/drawing/2014/main" id="{72BA7FAD-D5C6-491D-B7B6-DB285ECEF57D}"/>
              </a:ext>
            </a:extLst>
          </p:cNvPr>
          <p:cNvSpPr/>
          <p:nvPr/>
        </p:nvSpPr>
        <p:spPr>
          <a:xfrm>
            <a:off x="353047" y="1372341"/>
            <a:ext cx="3786906"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3" action="ppaction://hlinksldjump"/>
            <a:extLst>
              <a:ext uri="{FF2B5EF4-FFF2-40B4-BE49-F238E27FC236}">
                <a16:creationId xmlns:a16="http://schemas.microsoft.com/office/drawing/2014/main" id="{72BA7FAD-D5C6-491D-B7B6-DB285ECEF57D}"/>
              </a:ext>
            </a:extLst>
          </p:cNvPr>
          <p:cNvSpPr/>
          <p:nvPr/>
        </p:nvSpPr>
        <p:spPr>
          <a:xfrm>
            <a:off x="712363" y="2109249"/>
            <a:ext cx="3859637"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7" action="ppaction://hlinksldjump"/>
            <a:extLst>
              <a:ext uri="{FF2B5EF4-FFF2-40B4-BE49-F238E27FC236}">
                <a16:creationId xmlns:a16="http://schemas.microsoft.com/office/drawing/2014/main" id="{465F5275-D8AD-434C-A992-5B5725AA0192}"/>
              </a:ext>
            </a:extLst>
          </p:cNvPr>
          <p:cNvSpPr/>
          <p:nvPr/>
        </p:nvSpPr>
        <p:spPr>
          <a:xfrm>
            <a:off x="712363" y="2450995"/>
            <a:ext cx="2851525"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8" action="ppaction://hlinksldjump"/>
            <a:extLst>
              <a:ext uri="{FF2B5EF4-FFF2-40B4-BE49-F238E27FC236}">
                <a16:creationId xmlns:a16="http://schemas.microsoft.com/office/drawing/2014/main" id="{C79DB28C-2B29-40F0-96C8-80FABD895EB3}"/>
              </a:ext>
            </a:extLst>
          </p:cNvPr>
          <p:cNvSpPr/>
          <p:nvPr/>
        </p:nvSpPr>
        <p:spPr>
          <a:xfrm>
            <a:off x="720677" y="2781872"/>
            <a:ext cx="2419477"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9" action="ppaction://hlinksldjump"/>
            <a:extLst>
              <a:ext uri="{FF2B5EF4-FFF2-40B4-BE49-F238E27FC236}">
                <a16:creationId xmlns:a16="http://schemas.microsoft.com/office/drawing/2014/main" id="{590E9225-F386-4163-B980-7413138EAF99}"/>
              </a:ext>
            </a:extLst>
          </p:cNvPr>
          <p:cNvSpPr/>
          <p:nvPr/>
        </p:nvSpPr>
        <p:spPr>
          <a:xfrm>
            <a:off x="712364" y="3117645"/>
            <a:ext cx="3427590"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hlinkClick r:id="rId10" action="ppaction://hlinksldjump"/>
            <a:extLst>
              <a:ext uri="{FF2B5EF4-FFF2-40B4-BE49-F238E27FC236}">
                <a16:creationId xmlns:a16="http://schemas.microsoft.com/office/drawing/2014/main" id="{A9DB5CD6-88C8-4AF5-B047-4E590EA1E98F}"/>
              </a:ext>
            </a:extLst>
          </p:cNvPr>
          <p:cNvSpPr/>
          <p:nvPr/>
        </p:nvSpPr>
        <p:spPr>
          <a:xfrm>
            <a:off x="699793" y="3498749"/>
            <a:ext cx="4496946" cy="311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a:extLst>
              <a:ext uri="{FF2B5EF4-FFF2-40B4-BE49-F238E27FC236}">
                <a16:creationId xmlns:a16="http://schemas.microsoft.com/office/drawing/2014/main" id="{52CBC52F-0ED4-442B-BD73-3A2263123BE4}"/>
              </a:ext>
            </a:extLst>
          </p:cNvPr>
          <p:cNvSpPr/>
          <p:nvPr/>
        </p:nvSpPr>
        <p:spPr>
          <a:xfrm>
            <a:off x="353047" y="3814402"/>
            <a:ext cx="5875137"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518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normAutofit/>
          </a:bodyPr>
          <a:lstStyle/>
          <a:p>
            <a:r>
              <a:rPr lang="it-IT" altLang="it-IT" dirty="0"/>
              <a:t>Endoscopic diagnosis of PSC</a:t>
            </a:r>
          </a:p>
        </p:txBody>
      </p:sp>
      <p:sp>
        <p:nvSpPr>
          <p:cNvPr id="3" name="Text Placeholder 2"/>
          <p:cNvSpPr>
            <a:spLocks noGrp="1"/>
          </p:cNvSpPr>
          <p:nvPr>
            <p:ph type="body" sz="quarter" idx="10"/>
          </p:nvPr>
        </p:nvSpPr>
        <p:spPr>
          <a:xfrm>
            <a:off x="4925" y="6237312"/>
            <a:ext cx="7519403" cy="619609"/>
          </a:xfrm>
        </p:spPr>
        <p:txBody>
          <a:bodyPr/>
          <a:lstStyle/>
          <a:p>
            <a:r>
              <a:rPr lang="en-US" altLang="it-IT" dirty="0"/>
              <a:t>Angulo J, et al. </a:t>
            </a:r>
            <a:r>
              <a:rPr lang="en-US" altLang="it-IT" dirty="0" err="1"/>
              <a:t>Hepatol</a:t>
            </a:r>
            <a:r>
              <a:rPr lang="en-US" altLang="it-IT" dirty="0"/>
              <a:t> 2000;33:520</a:t>
            </a:r>
            <a:r>
              <a:rPr lang="en-US" altLang="it-IT" dirty="0">
                <a:sym typeface="Symbol" panose="05050102010706020507" pitchFamily="18" charset="2"/>
              </a:rPr>
              <a:t></a:t>
            </a:r>
            <a:r>
              <a:rPr lang="en-US" altLang="it-IT" dirty="0"/>
              <a:t>7; </a:t>
            </a:r>
            <a:r>
              <a:rPr lang="en-US" altLang="it-IT" dirty="0" err="1"/>
              <a:t>Moff</a:t>
            </a:r>
            <a:r>
              <a:rPr lang="en-US" altLang="it-IT" dirty="0"/>
              <a:t> SL, et al. </a:t>
            </a:r>
            <a:r>
              <a:rPr lang="en-US" altLang="it-IT" dirty="0" err="1"/>
              <a:t>Gastrointest</a:t>
            </a:r>
            <a:r>
              <a:rPr lang="en-US" altLang="it-IT" dirty="0"/>
              <a:t> </a:t>
            </a:r>
            <a:r>
              <a:rPr lang="en-US" altLang="it-IT" dirty="0" err="1"/>
              <a:t>Endosc</a:t>
            </a:r>
            <a:r>
              <a:rPr lang="en-US" altLang="it-IT" dirty="0"/>
              <a:t> 2006;64:219</a:t>
            </a:r>
            <a:r>
              <a:rPr lang="en-US" altLang="it-IT" dirty="0">
                <a:sym typeface="Symbol" panose="05050102010706020507" pitchFamily="18" charset="2"/>
              </a:rPr>
              <a:t></a:t>
            </a:r>
            <a:r>
              <a:rPr lang="en-US" altLang="it-IT" dirty="0"/>
              <a:t>23;</a:t>
            </a:r>
          </a:p>
          <a:p>
            <a:r>
              <a:rPr lang="en-US" altLang="it-IT" dirty="0" err="1"/>
              <a:t>Vittelas</a:t>
            </a:r>
            <a:r>
              <a:rPr lang="en-US" altLang="it-IT" dirty="0"/>
              <a:t> AJR, et al. AJR Am J </a:t>
            </a:r>
            <a:r>
              <a:rPr lang="en-US" altLang="it-IT" dirty="0" err="1"/>
              <a:t>Roentgenol</a:t>
            </a:r>
            <a:r>
              <a:rPr lang="en-US" altLang="it-IT" dirty="0"/>
              <a:t> 2002;179:399</a:t>
            </a:r>
            <a:r>
              <a:rPr lang="en-US" altLang="it-IT" dirty="0">
                <a:sym typeface="Symbol" panose="05050102010706020507" pitchFamily="18" charset="2"/>
              </a:rPr>
              <a:t></a:t>
            </a:r>
            <a:r>
              <a:rPr lang="en-US" altLang="it-IT" dirty="0"/>
              <a:t>407; </a:t>
            </a:r>
            <a:r>
              <a:rPr lang="en-US" altLang="it-IT" dirty="0" err="1"/>
              <a:t>Talwalker</a:t>
            </a:r>
            <a:r>
              <a:rPr lang="en-US" altLang="it-IT" dirty="0"/>
              <a:t> JA. Hepatology 2004;40:39</a:t>
            </a:r>
            <a:r>
              <a:rPr lang="en-US" altLang="it-IT" dirty="0">
                <a:sym typeface="Symbol" panose="05050102010706020507" pitchFamily="18" charset="2"/>
              </a:rPr>
              <a:t></a:t>
            </a:r>
            <a:r>
              <a:rPr lang="en-US" altLang="it-IT" dirty="0"/>
              <a:t>45;</a:t>
            </a:r>
          </a:p>
          <a:p>
            <a:r>
              <a:rPr lang="en-US" altLang="it-IT" dirty="0"/>
              <a:t>Dave M. Radiology 2010;256:387</a:t>
            </a:r>
            <a:r>
              <a:rPr lang="en-US" altLang="it-IT" dirty="0">
                <a:sym typeface="Symbol" panose="05050102010706020507" pitchFamily="18" charset="2"/>
              </a:rPr>
              <a:t></a:t>
            </a:r>
            <a:r>
              <a:rPr lang="en-US" altLang="it-IT" dirty="0"/>
              <a:t>96</a:t>
            </a:r>
          </a:p>
          <a:p>
            <a:r>
              <a:rPr lang="en-GB" dirty="0"/>
              <a:t>ESGE/EASL CPG Endoscopy in PSC. J </a:t>
            </a:r>
            <a:r>
              <a:rPr lang="en-GB" dirty="0" err="1"/>
              <a:t>Hepatol</a:t>
            </a:r>
            <a:r>
              <a:rPr lang="en-GB" dirty="0"/>
              <a:t> 2017;66:1265–81</a:t>
            </a:r>
          </a:p>
        </p:txBody>
      </p:sp>
      <p:sp>
        <p:nvSpPr>
          <p:cNvPr id="2" name="Content Placeholder 1"/>
          <p:cNvSpPr>
            <a:spLocks noGrp="1"/>
          </p:cNvSpPr>
          <p:nvPr>
            <p:ph sz="half" idx="1"/>
          </p:nvPr>
        </p:nvSpPr>
        <p:spPr/>
        <p:txBody>
          <a:bodyPr/>
          <a:lstStyle/>
          <a:p>
            <a:r>
              <a:rPr lang="en-GB" altLang="it-IT" dirty="0"/>
              <a:t>Diagnostic performance of MRC vs. ERCP</a:t>
            </a:r>
            <a:endParaRPr lang="en-US" altLang="it-IT" dirty="0"/>
          </a:p>
          <a:p>
            <a:pPr lvl="1"/>
            <a:r>
              <a:rPr lang="en-US" altLang="it-IT" dirty="0"/>
              <a:t>Comparable </a:t>
            </a:r>
            <a:r>
              <a:rPr lang="en-US" altLang="it-IT" b="1" dirty="0">
                <a:solidFill>
                  <a:srgbClr val="004A86"/>
                </a:solidFill>
              </a:rPr>
              <a:t>accuracy</a:t>
            </a:r>
            <a:r>
              <a:rPr lang="en-US" altLang="it-IT" b="1" dirty="0"/>
              <a:t>:</a:t>
            </a:r>
            <a:r>
              <a:rPr lang="en-US" altLang="it-IT" dirty="0">
                <a:solidFill>
                  <a:schemeClr val="accent1"/>
                </a:solidFill>
              </a:rPr>
              <a:t> </a:t>
            </a:r>
            <a:r>
              <a:rPr lang="en-US" altLang="it-IT" dirty="0"/>
              <a:t>90% vs. 97%</a:t>
            </a:r>
          </a:p>
          <a:p>
            <a:pPr lvl="2"/>
            <a:r>
              <a:rPr lang="en-US" altLang="it-IT" sz="1800" dirty="0"/>
              <a:t>MRC </a:t>
            </a:r>
            <a:r>
              <a:rPr lang="en-US" altLang="it-IT" sz="1800" b="1" dirty="0">
                <a:solidFill>
                  <a:schemeClr val="tx2"/>
                </a:solidFill>
              </a:rPr>
              <a:t>better for peripheral ducts</a:t>
            </a:r>
            <a:r>
              <a:rPr lang="en-US" altLang="it-IT" sz="1800" dirty="0"/>
              <a:t>: 87% vs. 63%</a:t>
            </a:r>
          </a:p>
          <a:p>
            <a:pPr lvl="1"/>
            <a:r>
              <a:rPr lang="en-US" altLang="it-IT" dirty="0"/>
              <a:t>Comparable </a:t>
            </a:r>
            <a:r>
              <a:rPr lang="en-US" altLang="it-IT" b="1" dirty="0">
                <a:solidFill>
                  <a:schemeClr val="tx2"/>
                </a:solidFill>
              </a:rPr>
              <a:t>inter-observer agreement</a:t>
            </a:r>
            <a:r>
              <a:rPr lang="en-US" altLang="it-IT" dirty="0"/>
              <a:t>: 0.83 vs. 0.73</a:t>
            </a:r>
          </a:p>
          <a:p>
            <a:pPr lvl="1"/>
            <a:r>
              <a:rPr lang="en-US" altLang="it-IT" dirty="0"/>
              <a:t>Good diagnostic performance with MRCP</a:t>
            </a:r>
          </a:p>
          <a:p>
            <a:pPr lvl="2"/>
            <a:r>
              <a:rPr lang="en-US" altLang="it-IT" b="1" dirty="0">
                <a:solidFill>
                  <a:schemeClr val="tx2"/>
                </a:solidFill>
              </a:rPr>
              <a:t>Sensitivity</a:t>
            </a:r>
            <a:r>
              <a:rPr lang="en-US" altLang="it-IT" dirty="0"/>
              <a:t> 86%</a:t>
            </a:r>
          </a:p>
          <a:p>
            <a:pPr lvl="2"/>
            <a:r>
              <a:rPr lang="en-US" altLang="it-IT" b="1" dirty="0">
                <a:solidFill>
                  <a:schemeClr val="tx2"/>
                </a:solidFill>
              </a:rPr>
              <a:t>Specificity</a:t>
            </a:r>
            <a:r>
              <a:rPr lang="en-US" altLang="it-IT" dirty="0"/>
              <a:t> 94%</a:t>
            </a:r>
          </a:p>
          <a:p>
            <a:endParaRPr lang="en-US" altLang="it-IT" dirty="0"/>
          </a:p>
          <a:p>
            <a:r>
              <a:rPr lang="en-US" altLang="it-IT" dirty="0"/>
              <a:t>MRC allows </a:t>
            </a:r>
            <a:r>
              <a:rPr lang="en-US" altLang="it-IT" b="1" dirty="0">
                <a:solidFill>
                  <a:schemeClr val="tx2"/>
                </a:solidFill>
              </a:rPr>
              <a:t>access to occluded or isolated ductal segments</a:t>
            </a:r>
          </a:p>
          <a:p>
            <a:r>
              <a:rPr lang="en-US" altLang="it-IT" dirty="0"/>
              <a:t>MRC is the optimal </a:t>
            </a:r>
            <a:r>
              <a:rPr lang="en-US" altLang="it-IT" b="1" dirty="0">
                <a:solidFill>
                  <a:schemeClr val="tx2"/>
                </a:solidFill>
              </a:rPr>
              <a:t>cost-effective</a:t>
            </a:r>
            <a:r>
              <a:rPr lang="en-US" altLang="it-IT" dirty="0"/>
              <a:t> approach</a:t>
            </a:r>
          </a:p>
          <a:p>
            <a:pPr lvl="1"/>
            <a:endParaRPr lang="en-US" altLang="it-IT" dirty="0"/>
          </a:p>
          <a:p>
            <a:endParaRPr lang="en-US" altLang="it-IT" dirty="0"/>
          </a:p>
          <a:p>
            <a:endParaRPr lang="en-US" altLang="it-IT" dirty="0"/>
          </a:p>
          <a:p>
            <a:endParaRPr lang="en-GB" dirty="0"/>
          </a:p>
        </p:txBody>
      </p:sp>
      <p:pic>
        <p:nvPicPr>
          <p:cNvPr id="5" name="Picture 4">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33582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140970"/>
            <a:ext cx="7637062" cy="769620"/>
          </a:xfrm>
        </p:spPr>
        <p:txBody>
          <a:bodyPr>
            <a:normAutofit fontScale="90000"/>
          </a:bodyPr>
          <a:lstStyle/>
          <a:p>
            <a:r>
              <a:rPr lang="en-GB" dirty="0"/>
              <a:t>Endoscopic diagnosis of PSC</a:t>
            </a:r>
            <a:r>
              <a:rPr lang="en-GB"/>
              <a:t>: </a:t>
            </a:r>
            <a:br>
              <a:rPr lang="en-GB"/>
            </a:br>
            <a:r>
              <a:rPr lang="en-GB"/>
              <a:t>MRC </a:t>
            </a:r>
            <a:r>
              <a:rPr lang="en-GB" dirty="0"/>
              <a:t>as standard</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*Except in early-stage PSC restricted to intrahepatic bile ducts and rare cases of contraindication to MRC</a:t>
            </a:r>
          </a:p>
          <a:p>
            <a:r>
              <a:rPr lang="en-GB"/>
              <a:t>ESGE/EASL CPG Endoscopy in PSC. J Hepatol 2017;66:1265–81</a:t>
            </a:r>
            <a:endParaRPr lang="en-GB" dirty="0"/>
          </a:p>
        </p:txBody>
      </p:sp>
      <p:sp>
        <p:nvSpPr>
          <p:cNvPr id="3" name="Content Placeholder 2"/>
          <p:cNvSpPr>
            <a:spLocks noGrp="1"/>
          </p:cNvSpPr>
          <p:nvPr>
            <p:ph sz="half" idx="1"/>
          </p:nvPr>
        </p:nvSpPr>
        <p:spPr/>
        <p:txBody>
          <a:bodyPr>
            <a:normAutofit/>
          </a:bodyPr>
          <a:lstStyle/>
          <a:p>
            <a:r>
              <a:rPr lang="en-GB"/>
              <a:t>MRC has replaced ERCP as the standard in diagnosing PSC*</a:t>
            </a:r>
          </a:p>
          <a:p>
            <a:pPr lvl="1"/>
            <a:r>
              <a:rPr lang="en-GB" b="1">
                <a:solidFill>
                  <a:schemeClr val="tx2"/>
                </a:solidFill>
              </a:rPr>
              <a:t>Confirms</a:t>
            </a:r>
            <a:r>
              <a:rPr lang="en-GB"/>
              <a:t> PSC in patients with </a:t>
            </a:r>
            <a:r>
              <a:rPr lang="en-GB" b="1">
                <a:solidFill>
                  <a:schemeClr val="tx2"/>
                </a:solidFill>
              </a:rPr>
              <a:t>high pre-test probability</a:t>
            </a:r>
          </a:p>
          <a:p>
            <a:pPr lvl="1"/>
            <a:r>
              <a:rPr lang="en-GB" b="1">
                <a:solidFill>
                  <a:schemeClr val="tx2"/>
                </a:solidFill>
              </a:rPr>
              <a:t>Excludes</a:t>
            </a:r>
            <a:r>
              <a:rPr lang="en-GB"/>
              <a:t> PSC in patients with </a:t>
            </a:r>
            <a:r>
              <a:rPr lang="en-GB" b="1">
                <a:solidFill>
                  <a:schemeClr val="tx2"/>
                </a:solidFill>
              </a:rPr>
              <a:t>low pre-test probability</a:t>
            </a:r>
          </a:p>
          <a:p>
            <a:r>
              <a:rPr lang="en-GB"/>
              <a:t>Confirmatory ERCP not required with clinical and biochemical indicators of PSC</a:t>
            </a:r>
          </a:p>
          <a:p>
            <a:pPr lvl="1"/>
            <a:r>
              <a:rPr lang="en-GB"/>
              <a:t>Unless therapeutic procedures or ductal sampling are indicated</a:t>
            </a:r>
          </a:p>
          <a:p>
            <a:pPr lvl="1"/>
            <a:r>
              <a:rPr lang="en-GB"/>
              <a:t>Unless findings are ambiguous</a:t>
            </a:r>
            <a:endParaRPr lang="en-GB" baseline="30000" dirty="0"/>
          </a:p>
        </p:txBody>
      </p:sp>
      <p:pic>
        <p:nvPicPr>
          <p:cNvPr id="8" name="Picture 7">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id="{BDFD9B79-7E2F-42BB-BA47-E29F82526657}"/>
              </a:ext>
            </a:extLst>
          </p:cNvPr>
          <p:cNvGraphicFramePr>
            <a:graphicFrameLocks noGrp="1"/>
          </p:cNvGraphicFramePr>
          <p:nvPr>
            <p:extLst>
              <p:ext uri="{D42A27DB-BD31-4B8C-83A1-F6EECF244321}">
                <p14:modId xmlns:p14="http://schemas.microsoft.com/office/powerpoint/2010/main" val="2349820512"/>
              </p:ext>
            </p:extLst>
          </p:nvPr>
        </p:nvGraphicFramePr>
        <p:xfrm>
          <a:off x="755649" y="4005064"/>
          <a:ext cx="7345363" cy="1036320"/>
        </p:xfrm>
        <a:graphic>
          <a:graphicData uri="http://schemas.openxmlformats.org/drawingml/2006/table">
            <a:tbl>
              <a:tblPr firstRow="1" bandRow="1">
                <a:tableStyleId>{5C22544A-7EE6-4342-B048-85BDC9FD1C3A}</a:tableStyleId>
              </a:tblPr>
              <a:tblGrid>
                <a:gridCol w="5370401">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b="1" dirty="0">
                          <a:solidFill>
                            <a:schemeClr val="tx2"/>
                          </a:solidFill>
                          <a:latin typeface="Arial" panose="020B0604020202020204" pitchFamily="34" charset="0"/>
                          <a:cs typeface="Arial" panose="020B0604020202020204" pitchFamily="34" charset="0"/>
                        </a:rPr>
                        <a:t>Magnetic resonance cholangiography </a:t>
                      </a:r>
                      <a:r>
                        <a:rPr lang="en-GB" sz="1400" b="0" dirty="0">
                          <a:solidFill>
                            <a:schemeClr val="tx1"/>
                          </a:solidFill>
                          <a:latin typeface="Arial" panose="020B0604020202020204" pitchFamily="34" charset="0"/>
                          <a:cs typeface="Arial" panose="020B0604020202020204" pitchFamily="34" charset="0"/>
                        </a:rPr>
                        <a:t>s</a:t>
                      </a:r>
                      <a:r>
                        <a:rPr lang="en-GB" sz="1400" dirty="0">
                          <a:latin typeface="Arial" panose="020B0604020202020204" pitchFamily="34" charset="0"/>
                          <a:cs typeface="Arial" panose="020B0604020202020204" pitchFamily="34" charset="0"/>
                        </a:rPr>
                        <a:t>hould be preferred over endoscopic retrograde cholangiopancreatography as </a:t>
                      </a:r>
                      <a:r>
                        <a:rPr lang="en-GB" sz="1400" b="1" dirty="0">
                          <a:solidFill>
                            <a:schemeClr val="tx2"/>
                          </a:solidFill>
                          <a:latin typeface="Arial" panose="020B0604020202020204" pitchFamily="34" charset="0"/>
                          <a:cs typeface="Arial" panose="020B0604020202020204" pitchFamily="34" charset="0"/>
                        </a:rPr>
                        <a:t>the</a:t>
                      </a:r>
                      <a:r>
                        <a:rPr lang="en-GB" sz="1400" dirty="0">
                          <a:solidFill>
                            <a:schemeClr val="tx2"/>
                          </a:solidFill>
                          <a:latin typeface="Arial" panose="020B0604020202020204" pitchFamily="34" charset="0"/>
                          <a:cs typeface="Arial" panose="020B0604020202020204" pitchFamily="34" charset="0"/>
                        </a:rPr>
                        <a:t> </a:t>
                      </a:r>
                      <a:r>
                        <a:rPr lang="en-GB" sz="1400" b="1" dirty="0">
                          <a:solidFill>
                            <a:schemeClr val="tx2"/>
                          </a:solidFill>
                          <a:latin typeface="Arial" panose="020B0604020202020204" pitchFamily="34" charset="0"/>
                          <a:cs typeface="Arial" panose="020B0604020202020204" pitchFamily="34" charset="0"/>
                        </a:rPr>
                        <a:t>primary diagnostic modality for PSC </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Moderate</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14969C73-7261-4BB5-BF0B-60CE1CB7DE3A}"/>
              </a:ext>
            </a:extLst>
          </p:cNvPr>
          <p:cNvGrpSpPr/>
          <p:nvPr/>
        </p:nvGrpSpPr>
        <p:grpSpPr>
          <a:xfrm>
            <a:off x="4198621" y="4005064"/>
            <a:ext cx="3901771" cy="276999"/>
            <a:chOff x="3576910" y="3212976"/>
            <a:chExt cx="3901771" cy="276999"/>
          </a:xfrm>
        </p:grpSpPr>
        <p:sp>
          <p:nvSpPr>
            <p:cNvPr id="10" name="Rectangle 9">
              <a:extLst>
                <a:ext uri="{FF2B5EF4-FFF2-40B4-BE49-F238E27FC236}">
                  <a16:creationId xmlns:a16="http://schemas.microsoft.com/office/drawing/2014/main" id="{065401FB-CE67-4F20-89C5-96F54E9021BB}"/>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0FDBC6C3-F298-4C74-840F-29E3BCE4875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2E5E5BE3-AF7E-4886-B04F-A922E61380A5}"/>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19E3D380-2CAF-4BE4-B4CF-2847DF7EF1C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10904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7075-7F58-46E0-8DF5-DC221B827B16}"/>
              </a:ext>
            </a:extLst>
          </p:cNvPr>
          <p:cNvSpPr>
            <a:spLocks noGrp="1"/>
          </p:cNvSpPr>
          <p:nvPr>
            <p:ph type="title"/>
          </p:nvPr>
        </p:nvSpPr>
        <p:spPr/>
        <p:txBody>
          <a:bodyPr>
            <a:normAutofit/>
          </a:bodyPr>
          <a:lstStyle/>
          <a:p>
            <a:r>
              <a:rPr lang="en-GB" dirty="0"/>
              <a:t>Differential diagnosis of PSC</a:t>
            </a:r>
          </a:p>
        </p:txBody>
      </p:sp>
      <p:sp>
        <p:nvSpPr>
          <p:cNvPr id="3" name="Text Placeholder 2">
            <a:extLst>
              <a:ext uri="{FF2B5EF4-FFF2-40B4-BE49-F238E27FC236}">
                <a16:creationId xmlns:a16="http://schemas.microsoft.com/office/drawing/2014/main" id="{746B5F8E-C5AA-48D7-9409-65AE61CBC0A4}"/>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9" name="Content Placeholder 8">
            <a:extLst>
              <a:ext uri="{FF2B5EF4-FFF2-40B4-BE49-F238E27FC236}">
                <a16:creationId xmlns:a16="http://schemas.microsoft.com/office/drawing/2014/main" id="{32737CD3-5CE7-45BC-B423-98A4C72EAD68}"/>
              </a:ext>
            </a:extLst>
          </p:cNvPr>
          <p:cNvSpPr>
            <a:spLocks noGrp="1"/>
          </p:cNvSpPr>
          <p:nvPr>
            <p:ph sz="half" idx="1"/>
          </p:nvPr>
        </p:nvSpPr>
        <p:spPr/>
        <p:txBody>
          <a:bodyPr>
            <a:normAutofit/>
          </a:bodyPr>
          <a:lstStyle/>
          <a:p>
            <a:r>
              <a:rPr lang="en-GB" sz="1800" dirty="0" err="1"/>
              <a:t>Ductographic</a:t>
            </a:r>
            <a:r>
              <a:rPr lang="en-GB" sz="1800" dirty="0"/>
              <a:t> features defining PSC may be present in other diseases</a:t>
            </a:r>
          </a:p>
          <a:p>
            <a:pPr lvl="1"/>
            <a:r>
              <a:rPr lang="en-GB" sz="1600" dirty="0"/>
              <a:t>Specificity of </a:t>
            </a:r>
            <a:r>
              <a:rPr lang="en-GB" sz="1600" dirty="0" err="1"/>
              <a:t>cholangiographic</a:t>
            </a:r>
            <a:r>
              <a:rPr lang="en-GB" sz="1600" dirty="0"/>
              <a:t> features of PSC without the additional</a:t>
            </a:r>
            <a:br>
              <a:rPr lang="en-GB" sz="1600" dirty="0"/>
            </a:br>
            <a:r>
              <a:rPr lang="en-GB" sz="1600" dirty="0"/>
              <a:t>diagnostic clinical and biochemical clues is poor</a:t>
            </a:r>
          </a:p>
          <a:p>
            <a:endParaRPr lang="en-GB" sz="1800" dirty="0"/>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8" name="Content Placeholder 6">
            <a:extLst>
              <a:ext uri="{FF2B5EF4-FFF2-40B4-BE49-F238E27FC236}">
                <a16:creationId xmlns:a16="http://schemas.microsoft.com/office/drawing/2014/main" id="{59D88CEE-E378-4799-A532-0A6BF124DAD0}"/>
              </a:ext>
            </a:extLst>
          </p:cNvPr>
          <p:cNvGraphicFramePr>
            <a:graphicFrameLocks/>
          </p:cNvGraphicFramePr>
          <p:nvPr>
            <p:extLst>
              <p:ext uri="{D42A27DB-BD31-4B8C-83A1-F6EECF244321}">
                <p14:modId xmlns:p14="http://schemas.microsoft.com/office/powerpoint/2010/main" val="2626313595"/>
              </p:ext>
            </p:extLst>
          </p:nvPr>
        </p:nvGraphicFramePr>
        <p:xfrm>
          <a:off x="755597" y="2345070"/>
          <a:ext cx="7416803" cy="3618097"/>
        </p:xfrm>
        <a:graphic>
          <a:graphicData uri="http://schemas.openxmlformats.org/drawingml/2006/table">
            <a:tbl>
              <a:tblPr firstRow="1" bandRow="1">
                <a:tableStyleId>{5C22544A-7EE6-4342-B048-85BDC9FD1C3A}</a:tableStyleId>
              </a:tblPr>
              <a:tblGrid>
                <a:gridCol w="158353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3024959">
                  <a:extLst>
                    <a:ext uri="{9D8B030D-6E8A-4147-A177-3AD203B41FA5}">
                      <a16:colId xmlns:a16="http://schemas.microsoft.com/office/drawing/2014/main" val="1384276674"/>
                    </a:ext>
                  </a:extLst>
                </a:gridCol>
              </a:tblGrid>
              <a:tr h="307237">
                <a:tc gridSpan="3">
                  <a:txBody>
                    <a:bodyPr/>
                    <a:lstStyle/>
                    <a:p>
                      <a:r>
                        <a:rPr lang="en-GB" sz="1200" dirty="0"/>
                        <a:t>Classification of secondary sclerosing cholangitis and conditions that may mimic PSC</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6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92527">
                <a:tc>
                  <a:txBody>
                    <a:bodyPr/>
                    <a:lstStyle/>
                    <a:p>
                      <a:r>
                        <a:rPr lang="en-GB" sz="1200" dirty="0"/>
                        <a:t>Infection</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Bacterial/parasitic cholangitis</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Recurrent pyogenic cholangitis</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5054">
                <a:tc>
                  <a:txBody>
                    <a:bodyPr/>
                    <a:lstStyle/>
                    <a:p>
                      <a:r>
                        <a:rPr lang="en-GB" sz="1200" dirty="0"/>
                        <a:t>Immunodeficiency-related (infections)</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Congenital immunodeficiency</a:t>
                      </a:r>
                    </a:p>
                    <a:p>
                      <a:pPr marL="171450" indent="-171450">
                        <a:buFont typeface="Arial" panose="020B0604020202020204" pitchFamily="34" charset="0"/>
                        <a:buChar char="•"/>
                      </a:pPr>
                      <a:r>
                        <a:rPr lang="en-GB" sz="1200" dirty="0"/>
                        <a:t>Acquired immunodeficiency (e.g. HIV)</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Combined immunodeficiencies</a:t>
                      </a:r>
                    </a:p>
                    <a:p>
                      <a:pPr marL="171450" indent="-171450">
                        <a:buFont typeface="Arial" panose="020B0604020202020204" pitchFamily="34" charset="0"/>
                        <a:buChar char="•"/>
                      </a:pPr>
                      <a:r>
                        <a:rPr lang="en-GB" sz="1200" dirty="0"/>
                        <a:t>Angioimmunoblastic lymphadenopathy</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407363"/>
                  </a:ext>
                </a:extLst>
              </a:tr>
              <a:tr h="422953">
                <a:tc>
                  <a:txBody>
                    <a:bodyPr/>
                    <a:lstStyle/>
                    <a:p>
                      <a:r>
                        <a:rPr lang="en-GB" sz="1200" dirty="0"/>
                        <a:t>Mechanical/toxic</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Cholelithiasis/choledocholithiasis</a:t>
                      </a:r>
                    </a:p>
                    <a:p>
                      <a:pPr marL="171450" indent="-171450">
                        <a:buFont typeface="Arial" panose="020B0604020202020204" pitchFamily="34" charset="0"/>
                        <a:buChar char="•"/>
                      </a:pPr>
                      <a:r>
                        <a:rPr lang="en-GB" sz="1200" dirty="0"/>
                        <a:t>Surgical bile duct trauma</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Intra-arterial chemotherapy</a:t>
                      </a:r>
                    </a:p>
                    <a:p>
                      <a:pPr marL="171450" indent="-171450">
                        <a:buFont typeface="Arial" panose="020B0604020202020204" pitchFamily="34" charset="0"/>
                        <a:buChar char="•"/>
                      </a:pPr>
                      <a:r>
                        <a:rPr lang="en-GB" sz="1200" dirty="0"/>
                        <a:t>Drug-induced sclerosing cholangitis</a:t>
                      </a:r>
                    </a:p>
                  </a:txBody>
                  <a:tcPr marL="36000" marR="36000" marT="18000" marB="1800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300860"/>
                  </a:ext>
                </a:extLst>
              </a:tr>
              <a:tr h="385054">
                <a:tc>
                  <a:txBody>
                    <a:bodyPr/>
                    <a:lstStyle/>
                    <a:p>
                      <a:r>
                        <a:rPr lang="en-GB" sz="1200" dirty="0"/>
                        <a:t>Ischaemic</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Vascular trauma</a:t>
                      </a:r>
                    </a:p>
                    <a:p>
                      <a:pPr marL="171450" indent="-171450">
                        <a:buFont typeface="Arial" panose="020B0604020202020204" pitchFamily="34" charset="0"/>
                        <a:buChar char="•"/>
                      </a:pPr>
                      <a:r>
                        <a:rPr lang="en-GB" sz="1200" dirty="0"/>
                        <a:t>Hepatic allograft arterial insufficiency</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Paroxysmal nocturnal haemoglobinuria</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5107143"/>
                  </a:ext>
                </a:extLst>
              </a:tr>
              <a:tr h="577582">
                <a:tc>
                  <a:txBody>
                    <a:bodyPr/>
                    <a:lstStyle/>
                    <a:p>
                      <a:r>
                        <a:rPr lang="en-GB" sz="1200" dirty="0"/>
                        <a:t>Other pancreaticobiliary disease</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Cystic fibrosis</a:t>
                      </a:r>
                    </a:p>
                    <a:p>
                      <a:pPr marL="171450" indent="-171450">
                        <a:buFont typeface="Arial" panose="020B0604020202020204" pitchFamily="34" charset="0"/>
                        <a:buChar char="•"/>
                      </a:pPr>
                      <a:r>
                        <a:rPr lang="en-GB" sz="1200" dirty="0"/>
                        <a:t>Sclerosing cholangitis of critical illness</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i="1" dirty="0"/>
                        <a:t>ABCB4</a:t>
                      </a:r>
                      <a:r>
                        <a:rPr lang="en-GB" sz="1200" dirty="0"/>
                        <a:t>-associated cholangiopathy</a:t>
                      </a:r>
                    </a:p>
                    <a:p>
                      <a:pPr marL="171450" indent="-171450">
                        <a:buFont typeface="Arial" panose="020B0604020202020204" pitchFamily="34" charset="0"/>
                        <a:buChar char="•"/>
                      </a:pPr>
                      <a:r>
                        <a:rPr lang="en-GB" sz="1200" dirty="0"/>
                        <a:t>Chronic pancreatitis</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195893"/>
                  </a:ext>
                </a:extLst>
              </a:tr>
              <a:tr h="385054">
                <a:tc>
                  <a:txBody>
                    <a:bodyPr/>
                    <a:lstStyle/>
                    <a:p>
                      <a:r>
                        <a:rPr lang="en-GB" sz="1200" dirty="0"/>
                        <a:t>Systemic inflammatory diseases</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IgG4-associated systemic disease</a:t>
                      </a:r>
                    </a:p>
                    <a:p>
                      <a:pPr marL="171450" indent="-171450">
                        <a:buFont typeface="Arial" panose="020B0604020202020204" pitchFamily="34" charset="0"/>
                        <a:buChar char="•"/>
                      </a:pPr>
                      <a:r>
                        <a:rPr lang="en-GB" sz="1200" dirty="0" err="1"/>
                        <a:t>Hypereosinophilic</a:t>
                      </a:r>
                      <a:r>
                        <a:rPr lang="en-GB" sz="1200" dirty="0"/>
                        <a:t> syndrome</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Sarcoidosis</a:t>
                      </a:r>
                    </a:p>
                    <a:p>
                      <a:pPr marL="171450" indent="-171450">
                        <a:buFont typeface="Arial" panose="020B0604020202020204" pitchFamily="34" charset="0"/>
                        <a:buChar char="•"/>
                      </a:pPr>
                      <a:r>
                        <a:rPr lang="en-GB" sz="1200" dirty="0"/>
                        <a:t>Graft-versus-host disease</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57937"/>
                  </a:ext>
                </a:extLst>
              </a:tr>
              <a:tr h="962636">
                <a:tc>
                  <a:txBody>
                    <a:bodyPr/>
                    <a:lstStyle/>
                    <a:p>
                      <a:r>
                        <a:rPr lang="en-GB" sz="1200" dirty="0"/>
                        <a:t>Potentially mimicking on cholangiography</a:t>
                      </a:r>
                    </a:p>
                  </a:txBody>
                  <a:tcPr marL="36000" marR="3600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Langerhans cell histiocytosis</a:t>
                      </a:r>
                    </a:p>
                    <a:p>
                      <a:pPr marL="171450" indent="-171450">
                        <a:buFont typeface="Arial" panose="020B0604020202020204" pitchFamily="34" charset="0"/>
                        <a:buChar char="•"/>
                      </a:pPr>
                      <a:r>
                        <a:rPr lang="en-GB" sz="1200" dirty="0"/>
                        <a:t>Systemic </a:t>
                      </a:r>
                      <a:r>
                        <a:rPr lang="en-GB" sz="1200" dirty="0" err="1"/>
                        <a:t>mastocytosis</a:t>
                      </a:r>
                      <a:endParaRPr lang="en-GB" sz="1200" dirty="0"/>
                    </a:p>
                    <a:p>
                      <a:pPr marL="171450" indent="-171450">
                        <a:buFont typeface="Arial" panose="020B0604020202020204" pitchFamily="34" charset="0"/>
                        <a:buChar char="•"/>
                      </a:pPr>
                      <a:r>
                        <a:rPr lang="en-GB" sz="1200" dirty="0" err="1"/>
                        <a:t>Caroli’s</a:t>
                      </a:r>
                      <a:r>
                        <a:rPr lang="en-GB" sz="1200" dirty="0"/>
                        <a:t> disease</a:t>
                      </a:r>
                    </a:p>
                    <a:p>
                      <a:pPr marL="171450" indent="-171450">
                        <a:buFont typeface="Arial" panose="020B0604020202020204" pitchFamily="34" charset="0"/>
                        <a:buChar char="•"/>
                      </a:pPr>
                      <a:r>
                        <a:rPr lang="en-GB" sz="1200" dirty="0"/>
                        <a:t>Congenital hepatic fibrosis</a:t>
                      </a:r>
                    </a:p>
                    <a:p>
                      <a:pPr marL="171450" indent="-171450">
                        <a:buFont typeface="Arial" panose="020B0604020202020204" pitchFamily="34" charset="0"/>
                        <a:buChar char="•"/>
                      </a:pPr>
                      <a:r>
                        <a:rPr lang="en-GB" sz="1200" dirty="0"/>
                        <a:t>Other ductal plate abnormalities</a:t>
                      </a:r>
                    </a:p>
                  </a:txBody>
                  <a:tcPr marL="36000" marR="36000" marT="0" marB="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200" dirty="0"/>
                        <a:t>Hodgkin’s disease</a:t>
                      </a:r>
                    </a:p>
                    <a:p>
                      <a:pPr marL="171450" indent="-171450">
                        <a:buFont typeface="Arial" panose="020B0604020202020204" pitchFamily="34" charset="0"/>
                        <a:buChar char="•"/>
                      </a:pPr>
                      <a:r>
                        <a:rPr lang="en-GB" sz="1200" dirty="0"/>
                        <a:t>Cholangitis </a:t>
                      </a:r>
                      <a:r>
                        <a:rPr lang="en-GB" sz="1200" dirty="0" err="1"/>
                        <a:t>glandularis</a:t>
                      </a:r>
                      <a:r>
                        <a:rPr lang="en-GB" sz="1200" dirty="0"/>
                        <a:t> </a:t>
                      </a:r>
                      <a:r>
                        <a:rPr lang="en-GB" sz="1200" dirty="0" err="1"/>
                        <a:t>proliferans</a:t>
                      </a:r>
                      <a:endParaRPr lang="en-GB" sz="1200" dirty="0"/>
                    </a:p>
                    <a:p>
                      <a:pPr marL="171450" indent="-171450">
                        <a:buFont typeface="Arial" panose="020B0604020202020204" pitchFamily="34" charset="0"/>
                        <a:buChar char="•"/>
                      </a:pPr>
                      <a:r>
                        <a:rPr lang="en-GB" sz="1200" dirty="0"/>
                        <a:t>Neoplastic/metastatic disease</a:t>
                      </a:r>
                    </a:p>
                    <a:p>
                      <a:pPr marL="171450" indent="-171450">
                        <a:buFont typeface="Arial" panose="020B0604020202020204" pitchFamily="34" charset="0"/>
                        <a:buChar char="•"/>
                      </a:pPr>
                      <a:r>
                        <a:rPr lang="en-GB" sz="1200" dirty="0"/>
                        <a:t>Amyloidosis</a:t>
                      </a:r>
                    </a:p>
                    <a:p>
                      <a:pPr marL="171450" indent="-171450">
                        <a:buFont typeface="Arial" panose="020B0604020202020204" pitchFamily="34" charset="0"/>
                        <a:buChar char="•"/>
                      </a:pPr>
                      <a:r>
                        <a:rPr lang="en-GB" sz="1200" dirty="0"/>
                        <a:t>Hepatic allograft rejection</a:t>
                      </a:r>
                    </a:p>
                  </a:txBody>
                  <a:tcPr marL="36000" marR="36000" marT="0" marB="0">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5330002"/>
                  </a:ext>
                </a:extLst>
              </a:tr>
            </a:tbl>
          </a:graphicData>
        </a:graphic>
      </p:graphicFrame>
    </p:spTree>
    <p:extLst>
      <p:ext uri="{BB962C8B-B14F-4D97-AF65-F5344CB8AC3E}">
        <p14:creationId xmlns:p14="http://schemas.microsoft.com/office/powerpoint/2010/main" val="236411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Endoscopic diagnosis of PSC: Role of ERCP</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Cesare Hassan, personal communication</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lnSpcReduction="10000"/>
          </a:bodyPr>
          <a:lstStyle/>
          <a:p>
            <a:r>
              <a:rPr lang="en-GB" dirty="0"/>
              <a:t>ERCP may be warranted in some patients with normal MRC</a:t>
            </a:r>
          </a:p>
          <a:p>
            <a:pPr lvl="1"/>
            <a:r>
              <a:rPr lang="en-GB" dirty="0"/>
              <a:t>Consider level of persisting clinical suspicion</a:t>
            </a:r>
          </a:p>
          <a:p>
            <a:pPr lvl="1"/>
            <a:r>
              <a:rPr lang="en-GB" dirty="0"/>
              <a:t>Consider impact of diagnosis on patient management and prognosis</a:t>
            </a:r>
          </a:p>
          <a:p>
            <a:pPr lvl="1"/>
            <a:endParaRPr lang="en-GB" dirty="0"/>
          </a:p>
          <a:p>
            <a:pPr lvl="1"/>
            <a:endParaRPr lang="en-GB" dirty="0"/>
          </a:p>
          <a:p>
            <a:pPr lvl="1"/>
            <a:endParaRPr lang="en-GB" dirty="0"/>
          </a:p>
          <a:p>
            <a:pPr lvl="1"/>
            <a:endParaRPr lang="en-GB" sz="2400" dirty="0"/>
          </a:p>
          <a:p>
            <a:pPr lvl="1"/>
            <a:endParaRPr lang="en-GB" dirty="0"/>
          </a:p>
          <a:p>
            <a:pPr lvl="1"/>
            <a:endParaRPr lang="en-GB" dirty="0"/>
          </a:p>
          <a:p>
            <a:r>
              <a:rPr lang="en-GB" dirty="0"/>
              <a:t>MRC may miss PSC changes</a:t>
            </a:r>
            <a:r>
              <a:rPr lang="en-GB" baseline="30000" dirty="0"/>
              <a:t>1</a:t>
            </a:r>
          </a:p>
          <a:p>
            <a:pPr lvl="1"/>
            <a:r>
              <a:rPr lang="en-GB" dirty="0"/>
              <a:t>Minute calibre ducts disappear</a:t>
            </a:r>
          </a:p>
          <a:p>
            <a:pPr lvl="1"/>
            <a:r>
              <a:rPr lang="en-GB" dirty="0"/>
              <a:t>Discreet changes disappear with lower resolution</a:t>
            </a:r>
          </a:p>
          <a:p>
            <a:pPr lvl="1"/>
            <a:r>
              <a:rPr lang="en-GB" dirty="0"/>
              <a:t>Fluid dilation may be necessary</a:t>
            </a:r>
          </a:p>
          <a:p>
            <a:pPr lvl="1"/>
            <a:r>
              <a:rPr lang="en-GB" dirty="0"/>
              <a:t>In patients with early PSC</a:t>
            </a:r>
          </a:p>
        </p:txBody>
      </p:sp>
      <p:pic>
        <p:nvPicPr>
          <p:cNvPr id="6" name="Picture 5">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id="{1C82E20A-A3E0-4C5C-85A4-94B79F442C89}"/>
              </a:ext>
            </a:extLst>
          </p:cNvPr>
          <p:cNvGraphicFramePr>
            <a:graphicFrameLocks noGrp="1"/>
          </p:cNvGraphicFramePr>
          <p:nvPr>
            <p:extLst>
              <p:ext uri="{D42A27DB-BD31-4B8C-83A1-F6EECF244321}">
                <p14:modId xmlns:p14="http://schemas.microsoft.com/office/powerpoint/2010/main" val="2053147293"/>
              </p:ext>
            </p:extLst>
          </p:nvPr>
        </p:nvGraphicFramePr>
        <p:xfrm>
          <a:off x="755649" y="2501201"/>
          <a:ext cx="7346007" cy="1463040"/>
        </p:xfrm>
        <a:graphic>
          <a:graphicData uri="http://schemas.openxmlformats.org/drawingml/2006/table">
            <a:tbl>
              <a:tblPr firstRow="1" bandRow="1">
                <a:tableStyleId>{5C22544A-7EE6-4342-B048-85BDC9FD1C3A}</a:tableStyleId>
              </a:tblPr>
              <a:tblGrid>
                <a:gridCol w="5370872">
                  <a:extLst>
                    <a:ext uri="{9D8B030D-6E8A-4147-A177-3AD203B41FA5}">
                      <a16:colId xmlns:a16="http://schemas.microsoft.com/office/drawing/2014/main" val="20001"/>
                    </a:ext>
                  </a:extLst>
                </a:gridCol>
                <a:gridCol w="931675">
                  <a:extLst>
                    <a:ext uri="{9D8B030D-6E8A-4147-A177-3AD203B41FA5}">
                      <a16:colId xmlns:a16="http://schemas.microsoft.com/office/drawing/2014/main" val="20002"/>
                    </a:ext>
                  </a:extLst>
                </a:gridCol>
                <a:gridCol w="104346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dirty="0">
                          <a:latin typeface="Arial" panose="020B0604020202020204" pitchFamily="34" charset="0"/>
                          <a:cs typeface="Arial" panose="020B0604020202020204" pitchFamily="34" charset="0"/>
                        </a:rPr>
                        <a:t>ERCP can be considered if MRC plus liver biopsy is equivocal or contraindicated in patients with persisting clinical suspicion of PSC. The risks of ERCP have to be weighed against the potential benefit with regard to surveillance and treatment recommendations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81235E7B-4C80-4BAE-AA2B-3AD4D4BECE7B}"/>
              </a:ext>
            </a:extLst>
          </p:cNvPr>
          <p:cNvGrpSpPr/>
          <p:nvPr/>
        </p:nvGrpSpPr>
        <p:grpSpPr>
          <a:xfrm>
            <a:off x="4137845" y="2501201"/>
            <a:ext cx="3901771" cy="276999"/>
            <a:chOff x="3576910" y="3212976"/>
            <a:chExt cx="3901771" cy="276999"/>
          </a:xfrm>
        </p:grpSpPr>
        <p:sp>
          <p:nvSpPr>
            <p:cNvPr id="15" name="Rectangle 14">
              <a:extLst>
                <a:ext uri="{FF2B5EF4-FFF2-40B4-BE49-F238E27FC236}">
                  <a16:creationId xmlns:a16="http://schemas.microsoft.com/office/drawing/2014/main" id="{5146431D-B4EC-4BBF-B9DF-057E57C4ADE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3E8B8BDA-39BF-44D3-BA8B-59ADF141366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C11420D7-4882-4F7B-9FF1-108BE27C16D7}"/>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9" name="TextBox 18">
              <a:extLst>
                <a:ext uri="{FF2B5EF4-FFF2-40B4-BE49-F238E27FC236}">
                  <a16:creationId xmlns:a16="http://schemas.microsoft.com/office/drawing/2014/main" id="{F19EA9BF-8152-40C2-A9F2-58334514E6C2}"/>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154040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75DC-3B02-4A30-A74A-E244A557C11B}"/>
              </a:ext>
            </a:extLst>
          </p:cNvPr>
          <p:cNvSpPr>
            <a:spLocks noGrp="1"/>
          </p:cNvSpPr>
          <p:nvPr>
            <p:ph type="title"/>
          </p:nvPr>
        </p:nvSpPr>
        <p:spPr/>
        <p:txBody>
          <a:bodyPr/>
          <a:lstStyle/>
          <a:p>
            <a:r>
              <a:rPr lang="en-GB" dirty="0" err="1"/>
              <a:t>Ductographic</a:t>
            </a:r>
            <a:r>
              <a:rPr lang="en-GB" dirty="0"/>
              <a:t> criteria for PSC</a:t>
            </a:r>
          </a:p>
        </p:txBody>
      </p:sp>
      <p:sp>
        <p:nvSpPr>
          <p:cNvPr id="7" name="Text Placeholder 6">
            <a:extLst>
              <a:ext uri="{FF2B5EF4-FFF2-40B4-BE49-F238E27FC236}">
                <a16:creationId xmlns:a16="http://schemas.microsoft.com/office/drawing/2014/main" id="{FC44FB9F-793B-4D3F-A473-49F2BF8DB96E}"/>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4" name="Content Placeholder 3">
            <a:extLst>
              <a:ext uri="{FF2B5EF4-FFF2-40B4-BE49-F238E27FC236}">
                <a16:creationId xmlns:a16="http://schemas.microsoft.com/office/drawing/2014/main" id="{A17EF98C-0514-435F-89C1-EC21A7F16C8C}"/>
              </a:ext>
            </a:extLst>
          </p:cNvPr>
          <p:cNvSpPr>
            <a:spLocks noGrp="1"/>
          </p:cNvSpPr>
          <p:nvPr>
            <p:ph sz="half" idx="1"/>
          </p:nvPr>
        </p:nvSpPr>
        <p:spPr/>
        <p:txBody>
          <a:bodyPr>
            <a:normAutofit/>
          </a:bodyPr>
          <a:lstStyle/>
          <a:p>
            <a:r>
              <a:rPr lang="en-GB" dirty="0"/>
              <a:t>Amsterdam criteria classify </a:t>
            </a:r>
            <a:r>
              <a:rPr lang="en-GB" dirty="0" err="1"/>
              <a:t>ductographic</a:t>
            </a:r>
            <a:r>
              <a:rPr lang="en-GB" dirty="0"/>
              <a:t> changes on</a:t>
            </a:r>
            <a:br>
              <a:rPr lang="en-GB" dirty="0"/>
            </a:br>
            <a:r>
              <a:rPr lang="en-GB" dirty="0"/>
              <a:t>cholangiography according to severity</a:t>
            </a:r>
          </a:p>
          <a:p>
            <a:pPr lvl="1"/>
            <a:r>
              <a:rPr lang="en-GB" dirty="0"/>
              <a:t>Shown to correlate with prognosis</a:t>
            </a:r>
          </a:p>
        </p:txBody>
      </p:sp>
      <p:pic>
        <p:nvPicPr>
          <p:cNvPr id="6" name="Picture 5">
            <a:hlinkClick r:id="rId3" action="ppaction://hlinksldjump"/>
            <a:extLst>
              <a:ext uri="{FF2B5EF4-FFF2-40B4-BE49-F238E27FC236}">
                <a16:creationId xmlns:a16="http://schemas.microsoft.com/office/drawing/2014/main" id="{7F3A400F-4222-4193-B87B-34B692EABD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9" name="Content Placeholder 6">
            <a:extLst>
              <a:ext uri="{FF2B5EF4-FFF2-40B4-BE49-F238E27FC236}">
                <a16:creationId xmlns:a16="http://schemas.microsoft.com/office/drawing/2014/main" id="{1DC48A58-459D-4B89-B1E1-3539304650F6}"/>
              </a:ext>
            </a:extLst>
          </p:cNvPr>
          <p:cNvGraphicFramePr>
            <a:graphicFrameLocks/>
          </p:cNvGraphicFramePr>
          <p:nvPr>
            <p:extLst>
              <p:ext uri="{D42A27DB-BD31-4B8C-83A1-F6EECF244321}">
                <p14:modId xmlns:p14="http://schemas.microsoft.com/office/powerpoint/2010/main" val="3322623649"/>
              </p:ext>
            </p:extLst>
          </p:nvPr>
        </p:nvGraphicFramePr>
        <p:xfrm>
          <a:off x="755649" y="2524912"/>
          <a:ext cx="7345367" cy="3208344"/>
        </p:xfrm>
        <a:graphic>
          <a:graphicData uri="http://schemas.openxmlformats.org/drawingml/2006/table">
            <a:tbl>
              <a:tblPr firstRow="1" bandRow="1">
                <a:tableStyleId>{5C22544A-7EE6-4342-B048-85BDC9FD1C3A}</a:tableStyleId>
              </a:tblPr>
              <a:tblGrid>
                <a:gridCol w="570515">
                  <a:extLst>
                    <a:ext uri="{9D8B030D-6E8A-4147-A177-3AD203B41FA5}">
                      <a16:colId xmlns:a16="http://schemas.microsoft.com/office/drawing/2014/main" val="20000"/>
                    </a:ext>
                  </a:extLst>
                </a:gridCol>
                <a:gridCol w="3387426">
                  <a:extLst>
                    <a:ext uri="{9D8B030D-6E8A-4147-A177-3AD203B41FA5}">
                      <a16:colId xmlns:a16="http://schemas.microsoft.com/office/drawing/2014/main" val="20001"/>
                    </a:ext>
                  </a:extLst>
                </a:gridCol>
                <a:gridCol w="3387426">
                  <a:extLst>
                    <a:ext uri="{9D8B030D-6E8A-4147-A177-3AD203B41FA5}">
                      <a16:colId xmlns:a16="http://schemas.microsoft.com/office/drawing/2014/main" val="1384276674"/>
                    </a:ext>
                  </a:extLst>
                </a:gridCol>
              </a:tblGrid>
              <a:tr h="305961">
                <a:tc>
                  <a:txBody>
                    <a:bodyPr/>
                    <a:lstStyle/>
                    <a:p>
                      <a:r>
                        <a:rPr lang="en-GB" sz="1400" dirty="0"/>
                        <a:t>Type</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buFont typeface="Arial" panose="020B0604020202020204" pitchFamily="34" charset="0"/>
                        <a:buNone/>
                      </a:pPr>
                      <a:r>
                        <a:rPr lang="en-GB" sz="1400" dirty="0"/>
                        <a:t>Intrahepatic</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Extrahepatic</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05961">
                <a:tc>
                  <a:txBody>
                    <a:bodyPr/>
                    <a:lstStyle/>
                    <a:p>
                      <a:r>
                        <a:rPr lang="en-GB" sz="1400" dirty="0"/>
                        <a:t>0</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No visible abnormalities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No visible abnormalities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407363"/>
                  </a:ext>
                </a:extLst>
              </a:tr>
              <a:tr h="534724">
                <a:tc>
                  <a:txBody>
                    <a:bodyPr/>
                    <a:lstStyle/>
                    <a:p>
                      <a:r>
                        <a:rPr lang="en-GB" sz="1400" dirty="0"/>
                        <a:t>I</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Multiple calibre changes</a:t>
                      </a:r>
                    </a:p>
                    <a:p>
                      <a:pPr marL="171450" indent="-171450">
                        <a:buFont typeface="Arial" panose="020B0604020202020204" pitchFamily="34" charset="0"/>
                        <a:buChar char="•"/>
                      </a:pPr>
                      <a:r>
                        <a:rPr lang="en-GB" sz="1400" dirty="0"/>
                        <a:t>Minimal dilatation</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Slight irregularities of duct contour</a:t>
                      </a:r>
                    </a:p>
                    <a:p>
                      <a:pPr marL="171450" indent="-171450">
                        <a:buFont typeface="Arial" panose="020B0604020202020204" pitchFamily="34" charset="0"/>
                        <a:buChar char="•"/>
                      </a:pPr>
                      <a:r>
                        <a:rPr lang="en-GB" sz="1400" dirty="0"/>
                        <a:t>No stricture</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2336599"/>
                  </a:ext>
                </a:extLst>
              </a:tr>
              <a:tr h="763487">
                <a:tc>
                  <a:txBody>
                    <a:bodyPr/>
                    <a:lstStyle/>
                    <a:p>
                      <a:r>
                        <a:rPr lang="en-GB" sz="1400" dirty="0"/>
                        <a:t>II</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Multiple strictures</a:t>
                      </a:r>
                    </a:p>
                    <a:p>
                      <a:pPr marL="171450" indent="-171450">
                        <a:buFont typeface="Arial" panose="020B0604020202020204" pitchFamily="34" charset="0"/>
                        <a:buChar char="•"/>
                      </a:pPr>
                      <a:r>
                        <a:rPr lang="en-GB" sz="1400" dirty="0"/>
                        <a:t>Saccular dilatations, decreased </a:t>
                      </a:r>
                      <a:r>
                        <a:rPr lang="en-GB" sz="1400" dirty="0" err="1"/>
                        <a:t>arbourization</a:t>
                      </a:r>
                      <a:endParaRPr lang="en-GB" sz="1400" dirty="0"/>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Segmental strictures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300860"/>
                  </a:ext>
                </a:extLst>
              </a:tr>
              <a:tr h="763487">
                <a:tc>
                  <a:txBody>
                    <a:bodyPr/>
                    <a:lstStyle/>
                    <a:p>
                      <a:r>
                        <a:rPr lang="en-GB" sz="1400" dirty="0"/>
                        <a:t>III</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Only central branches filled despite adequate filling pressure</a:t>
                      </a:r>
                    </a:p>
                    <a:p>
                      <a:pPr marL="171450" indent="-171450">
                        <a:buFont typeface="Arial" panose="020B0604020202020204" pitchFamily="34" charset="0"/>
                        <a:buChar char="•"/>
                      </a:pPr>
                      <a:r>
                        <a:rPr lang="en-GB" sz="1400" dirty="0"/>
                        <a:t>Severe pruning</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Strictures of almost entire length </a:t>
                      </a:r>
                      <a:br>
                        <a:rPr lang="en-GB" sz="1400" dirty="0"/>
                      </a:br>
                      <a:r>
                        <a:rPr lang="en-GB" sz="1400" dirty="0"/>
                        <a:t>of duct</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5107143"/>
                  </a:ext>
                </a:extLst>
              </a:tr>
              <a:tr h="534724">
                <a:tc>
                  <a:txBody>
                    <a:bodyPr/>
                    <a:lstStyle/>
                    <a:p>
                      <a:r>
                        <a:rPr lang="en-GB" sz="1400" dirty="0"/>
                        <a:t>IV</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GB" sz="1400" dirty="0"/>
                        <a:t>–</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GB" sz="1400" dirty="0"/>
                        <a:t>Extremely irregular margins</a:t>
                      </a:r>
                    </a:p>
                    <a:p>
                      <a:pPr marL="171450" indent="-171450">
                        <a:buFont typeface="Arial" panose="020B0604020202020204" pitchFamily="34" charset="0"/>
                        <a:buChar char="•"/>
                      </a:pPr>
                      <a:r>
                        <a:rPr lang="en-GB" sz="1400" dirty="0"/>
                        <a:t>Diverticulum-like outpouchings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195893"/>
                  </a:ext>
                </a:extLst>
              </a:tr>
            </a:tbl>
          </a:graphicData>
        </a:graphic>
      </p:graphicFrame>
    </p:spTree>
    <p:extLst>
      <p:ext uri="{BB962C8B-B14F-4D97-AF65-F5344CB8AC3E}">
        <p14:creationId xmlns:p14="http://schemas.microsoft.com/office/powerpoint/2010/main" val="269785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411D8B-4B67-4BCF-A7E9-CEDFB0CD7518}"/>
              </a:ext>
            </a:extLst>
          </p:cNvPr>
          <p:cNvSpPr>
            <a:spLocks noGrp="1"/>
          </p:cNvSpPr>
          <p:nvPr>
            <p:ph type="title"/>
          </p:nvPr>
        </p:nvSpPr>
        <p:spPr/>
        <p:txBody>
          <a:bodyPr/>
          <a:lstStyle/>
          <a:p>
            <a:r>
              <a:rPr lang="en-GB"/>
              <a:t>About these slides</a:t>
            </a:r>
            <a:endParaRPr lang="en-GB" dirty="0"/>
          </a:p>
        </p:txBody>
      </p:sp>
      <p:sp>
        <p:nvSpPr>
          <p:cNvPr id="8" name="Text Placeholder 7">
            <a:extLst>
              <a:ext uri="{FF2B5EF4-FFF2-40B4-BE49-F238E27FC236}">
                <a16:creationId xmlns:a16="http://schemas.microsoft.com/office/drawing/2014/main" id="{DB0C0F53-24DA-47DC-9220-10558D54717C}"/>
              </a:ext>
            </a:extLst>
          </p:cNvPr>
          <p:cNvSpPr>
            <a:spLocks noGrp="1"/>
          </p:cNvSpPr>
          <p:nvPr>
            <p:ph type="body" sz="quarter" idx="10"/>
          </p:nvPr>
        </p:nvSpPr>
        <p:spPr/>
        <p:txBody>
          <a:bodyPr/>
          <a:lstStyle/>
          <a:p>
            <a:r>
              <a:rPr lang="en-GB"/>
              <a:t>*Current slides 9 and 10 include images which may not be adapted or shared without permission; see slide footnotes for details</a:t>
            </a:r>
            <a:endParaRPr lang="en-GB" dirty="0"/>
          </a:p>
        </p:txBody>
      </p:sp>
      <p:sp>
        <p:nvSpPr>
          <p:cNvPr id="6" name="Content Placeholder 5">
            <a:extLst>
              <a:ext uri="{FF2B5EF4-FFF2-40B4-BE49-F238E27FC236}">
                <a16:creationId xmlns:a16="http://schemas.microsoft.com/office/drawing/2014/main" id="{19FD82D1-8FCD-4179-B4D7-04D4958A220B}"/>
              </a:ext>
            </a:extLst>
          </p:cNvPr>
          <p:cNvSpPr>
            <a:spLocks noGrp="1"/>
          </p:cNvSpPr>
          <p:nvPr>
            <p:ph sz="half" idx="1"/>
          </p:nvPr>
        </p:nvSpPr>
        <p:spPr>
          <a:xfrm>
            <a:off x="319314" y="1340768"/>
            <a:ext cx="8285134" cy="5040560"/>
          </a:xfrm>
        </p:spPr>
        <p:txBody>
          <a:bodyPr>
            <a:noAutofit/>
          </a:bodyPr>
          <a:lstStyle/>
          <a:p>
            <a:r>
              <a:rPr lang="it-IT" sz="1800" dirty="0"/>
              <a:t>These slides give a comprehensive overview of the </a:t>
            </a:r>
            <a:r>
              <a:rPr lang="en-GB" sz="1800" dirty="0"/>
              <a:t>EASL/ESGE clinical practice guidelines on the role of endoscopy in primary sclerosing cholangitis</a:t>
            </a:r>
          </a:p>
          <a:p>
            <a:endParaRPr lang="it-IT" sz="1800" dirty="0"/>
          </a:p>
          <a:p>
            <a:pPr lvl="0"/>
            <a:r>
              <a:rPr lang="it-IT" sz="1800" dirty="0"/>
              <a:t>The guidelines were published in full in the April 2017 issue of the Journal</a:t>
            </a:r>
            <a:br>
              <a:rPr lang="it-IT" sz="1800" dirty="0"/>
            </a:br>
            <a:r>
              <a:rPr lang="it-IT" sz="1800" dirty="0"/>
              <a:t>of Hepatology and the June 2017 issue of Endoscopy</a:t>
            </a:r>
          </a:p>
          <a:p>
            <a:pPr lvl="1"/>
            <a:r>
              <a:rPr lang="it-IT" sz="1700" dirty="0"/>
              <a:t>The full publication can be downloaded from the </a:t>
            </a:r>
            <a:r>
              <a:rPr lang="it-IT" sz="1700" dirty="0">
                <a:hlinkClick r:id="rId3"/>
              </a:rPr>
              <a:t>Clinical Practice Guidelines</a:t>
            </a:r>
            <a:r>
              <a:rPr lang="it-IT" sz="1700" dirty="0"/>
              <a:t> </a:t>
            </a:r>
            <a:r>
              <a:rPr lang="it-IT" sz="1700" dirty="0">
                <a:solidFill>
                  <a:sysClr val="windowText" lastClr="000000"/>
                </a:solidFill>
              </a:rPr>
              <a:t>section of the EASL website</a:t>
            </a:r>
          </a:p>
          <a:p>
            <a:pPr lvl="1"/>
            <a:r>
              <a:rPr lang="en-US" sz="1700" dirty="0">
                <a:solidFill>
                  <a:sysClr val="windowText" lastClr="000000"/>
                </a:solidFill>
              </a:rPr>
              <a:t>Please cite the published article as: European Association for the Study of the Liver. </a:t>
            </a:r>
            <a:r>
              <a:rPr lang="en-GB" sz="1700" dirty="0">
                <a:solidFill>
                  <a:sysClr val="windowText" lastClr="000000"/>
                </a:solidFill>
              </a:rPr>
              <a:t>Role of endoscopy in primary sclerosing cholangitis: European Society of Gastrointestinal Endoscopy (ESGE) and European Association for the Study of the Liver (EASL) Clinical Guideline</a:t>
            </a:r>
            <a:r>
              <a:rPr lang="en-US" sz="1700" dirty="0">
                <a:solidFill>
                  <a:sysClr val="windowText" lastClr="000000"/>
                </a:solidFill>
              </a:rPr>
              <a:t>. J </a:t>
            </a:r>
            <a:r>
              <a:rPr lang="en-US" sz="1700" dirty="0" err="1">
                <a:solidFill>
                  <a:sysClr val="windowText" lastClr="000000"/>
                </a:solidFill>
              </a:rPr>
              <a:t>Hepatol</a:t>
            </a:r>
            <a:r>
              <a:rPr lang="en-US" sz="1700" dirty="0">
                <a:solidFill>
                  <a:sysClr val="windowText" lastClr="000000"/>
                </a:solidFill>
              </a:rPr>
              <a:t> 2017;66:1265–81</a:t>
            </a:r>
          </a:p>
          <a:p>
            <a:endParaRPr lang="en-GB" sz="1800" dirty="0"/>
          </a:p>
          <a:p>
            <a:r>
              <a:rPr lang="en-US" altLang="en-US" sz="1800" dirty="0"/>
              <a:t>Please feel free to use, adapt, and share these slides for your own</a:t>
            </a:r>
            <a:br>
              <a:rPr lang="en-US" altLang="en-US" sz="1800" dirty="0"/>
            </a:br>
            <a:r>
              <a:rPr lang="en-US" altLang="en-US" sz="1800" dirty="0"/>
              <a:t>personal use, </a:t>
            </a:r>
            <a:r>
              <a:rPr lang="en-US" altLang="en-US" sz="1800" u="sng" dirty="0"/>
              <a:t>except </a:t>
            </a:r>
            <a:r>
              <a:rPr lang="en-US" altLang="en-US" sz="1800" u="sng"/>
              <a:t>where noted</a:t>
            </a:r>
            <a:r>
              <a:rPr lang="en-US" altLang="en-US" sz="1800"/>
              <a:t>*; </a:t>
            </a:r>
            <a:r>
              <a:rPr lang="en-US" altLang="en-US" sz="1800" dirty="0"/>
              <a:t>however, please acknowledge EASL as the source</a:t>
            </a:r>
          </a:p>
        </p:txBody>
      </p:sp>
    </p:spTree>
    <p:extLst>
      <p:ext uri="{BB962C8B-B14F-4D97-AF65-F5344CB8AC3E}">
        <p14:creationId xmlns:p14="http://schemas.microsoft.com/office/powerpoint/2010/main" val="2725492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75DC-3B02-4A30-A74A-E244A557C11B}"/>
              </a:ext>
            </a:extLst>
          </p:cNvPr>
          <p:cNvSpPr>
            <a:spLocks noGrp="1"/>
          </p:cNvSpPr>
          <p:nvPr>
            <p:ph type="title"/>
          </p:nvPr>
        </p:nvSpPr>
        <p:spPr/>
        <p:txBody>
          <a:bodyPr/>
          <a:lstStyle/>
          <a:p>
            <a:r>
              <a:rPr lang="en-GB" dirty="0" err="1"/>
              <a:t>Ductographic</a:t>
            </a:r>
            <a:r>
              <a:rPr lang="en-GB" dirty="0"/>
              <a:t> criteria for PSC</a:t>
            </a:r>
          </a:p>
        </p:txBody>
      </p:sp>
      <p:sp>
        <p:nvSpPr>
          <p:cNvPr id="7" name="Text Placeholder 6">
            <a:extLst>
              <a:ext uri="{FF2B5EF4-FFF2-40B4-BE49-F238E27FC236}">
                <a16:creationId xmlns:a16="http://schemas.microsoft.com/office/drawing/2014/main" id="{FC44FB9F-793B-4D3F-A473-49F2BF8DB96E}"/>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4" name="Content Placeholder 3">
            <a:extLst>
              <a:ext uri="{FF2B5EF4-FFF2-40B4-BE49-F238E27FC236}">
                <a16:creationId xmlns:a16="http://schemas.microsoft.com/office/drawing/2014/main" id="{A17EF98C-0514-435F-89C1-EC21A7F16C8C}"/>
              </a:ext>
            </a:extLst>
          </p:cNvPr>
          <p:cNvSpPr>
            <a:spLocks noGrp="1"/>
          </p:cNvSpPr>
          <p:nvPr>
            <p:ph sz="half" idx="1"/>
          </p:nvPr>
        </p:nvSpPr>
        <p:spPr/>
        <p:txBody>
          <a:bodyPr>
            <a:normAutofit/>
          </a:bodyPr>
          <a:lstStyle/>
          <a:p>
            <a:r>
              <a:rPr lang="en-GB" dirty="0"/>
              <a:t>None of the </a:t>
            </a:r>
            <a:r>
              <a:rPr lang="en-GB" dirty="0" err="1"/>
              <a:t>ductographic</a:t>
            </a:r>
            <a:r>
              <a:rPr lang="en-GB" dirty="0"/>
              <a:t> criteria are specific for PSC </a:t>
            </a:r>
          </a:p>
          <a:p>
            <a:pPr lvl="1"/>
            <a:r>
              <a:rPr lang="en-GB" dirty="0"/>
              <a:t>Interpret in the context of demographic data and clinical features</a:t>
            </a:r>
          </a:p>
          <a:p>
            <a:r>
              <a:rPr lang="en-GB" dirty="0"/>
              <a:t>Review by teams with expertise in complex biliary disease is useful</a:t>
            </a:r>
          </a:p>
          <a:p>
            <a:pPr lvl="1"/>
            <a:r>
              <a:rPr lang="en-GB" dirty="0"/>
              <a:t>Multiple secondary causes of sclerosing cholangitis must be considered</a:t>
            </a:r>
          </a:p>
          <a:p>
            <a:endParaRPr lang="en-GB" dirty="0"/>
          </a:p>
        </p:txBody>
      </p:sp>
      <p:graphicFrame>
        <p:nvGraphicFramePr>
          <p:cNvPr id="8" name="Content Placeholder 6">
            <a:extLst>
              <a:ext uri="{FF2B5EF4-FFF2-40B4-BE49-F238E27FC236}">
                <a16:creationId xmlns:a16="http://schemas.microsoft.com/office/drawing/2014/main" id="{23F2E9B9-2916-47BC-9329-C925FD703038}"/>
              </a:ext>
            </a:extLst>
          </p:cNvPr>
          <p:cNvGraphicFramePr>
            <a:graphicFrameLocks/>
          </p:cNvGraphicFramePr>
          <p:nvPr>
            <p:extLst>
              <p:ext uri="{D42A27DB-BD31-4B8C-83A1-F6EECF244321}">
                <p14:modId xmlns:p14="http://schemas.microsoft.com/office/powerpoint/2010/main" val="1433788771"/>
              </p:ext>
            </p:extLst>
          </p:nvPr>
        </p:nvGraphicFramePr>
        <p:xfrm>
          <a:off x="755600" y="2924944"/>
          <a:ext cx="7416800" cy="2926080"/>
        </p:xfrm>
        <a:graphic>
          <a:graphicData uri="http://schemas.openxmlformats.org/drawingml/2006/table">
            <a:tbl>
              <a:tblPr firstRow="1" bandRow="1">
                <a:tableStyleId>{5C22544A-7EE6-4342-B048-85BDC9FD1C3A}</a:tableStyleId>
              </a:tblPr>
              <a:tblGrid>
                <a:gridCol w="1878923">
                  <a:extLst>
                    <a:ext uri="{9D8B030D-6E8A-4147-A177-3AD203B41FA5}">
                      <a16:colId xmlns:a16="http://schemas.microsoft.com/office/drawing/2014/main" val="20000"/>
                    </a:ext>
                  </a:extLst>
                </a:gridCol>
                <a:gridCol w="5537877">
                  <a:extLst>
                    <a:ext uri="{9D8B030D-6E8A-4147-A177-3AD203B41FA5}">
                      <a16:colId xmlns:a16="http://schemas.microsoft.com/office/drawing/2014/main" val="20001"/>
                    </a:ext>
                  </a:extLst>
                </a:gridCol>
              </a:tblGrid>
              <a:tr h="0">
                <a:tc>
                  <a:txBody>
                    <a:bodyPr/>
                    <a:lstStyle/>
                    <a:p>
                      <a:r>
                        <a:rPr lang="en-GB" sz="1200" dirty="0"/>
                        <a:t>Diagnosis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200" dirty="0"/>
                        <a:t>Main </a:t>
                      </a:r>
                      <a:r>
                        <a:rPr lang="en-GB" sz="1200" dirty="0" err="1"/>
                        <a:t>cholangiographic</a:t>
                      </a:r>
                      <a:r>
                        <a:rPr lang="en-GB" sz="1200" dirty="0"/>
                        <a:t> features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r>
                        <a:rPr lang="en-GB" sz="1200" b="0" dirty="0"/>
                        <a:t>PSC</a:t>
                      </a:r>
                    </a:p>
                  </a:txBody>
                  <a:tcPr marL="44978" marR="44978">
                    <a:lnL w="381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0" dirty="0"/>
                        <a:t>Multifocal intrahepatic and extrahepatic bile duct strictures (‘beaded’ appearance), slight biliary dilatation, diverticular outpouchings, ‘pruned tree’ appearance at chronic stage</a:t>
                      </a:r>
                    </a:p>
                  </a:txBody>
                  <a:tcPr marL="44978" marR="44978">
                    <a:lnL w="635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GB" sz="1200" dirty="0"/>
                        <a:t>Ascending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Multiple intrahepatic bile duct strictures, stones, biliary abscesses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407363"/>
                  </a:ext>
                </a:extLst>
              </a:tr>
              <a:tr h="0">
                <a:tc>
                  <a:txBody>
                    <a:bodyPr/>
                    <a:lstStyle/>
                    <a:p>
                      <a:r>
                        <a:rPr lang="en-GB" sz="1200" dirty="0"/>
                        <a:t>Ischaemic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Proximal intrahepatic bile duct strictures, bile duct necrosis, </a:t>
                      </a:r>
                      <a:r>
                        <a:rPr lang="en-GB" sz="1200" dirty="0" err="1"/>
                        <a:t>biliomas</a:t>
                      </a:r>
                      <a:r>
                        <a:rPr lang="en-GB" sz="1200" dirty="0"/>
                        <a:t>, abscesses, </a:t>
                      </a:r>
                      <a:br>
                        <a:rPr lang="en-GB" sz="1200" dirty="0"/>
                      </a:br>
                      <a:r>
                        <a:rPr lang="en-GB" sz="1200" dirty="0"/>
                        <a:t>biliary cast</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300860"/>
                  </a:ext>
                </a:extLst>
              </a:tr>
              <a:tr h="0">
                <a:tc>
                  <a:txBody>
                    <a:bodyPr/>
                    <a:lstStyle/>
                    <a:p>
                      <a:r>
                        <a:rPr lang="en-GB" sz="1200" dirty="0"/>
                        <a:t>Caustic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Localized intrahepatic bile duct strictures, irregularities of bile duct wall</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5107143"/>
                  </a:ext>
                </a:extLst>
              </a:tr>
              <a:tr h="0">
                <a:tc>
                  <a:txBody>
                    <a:bodyPr/>
                    <a:lstStyle/>
                    <a:p>
                      <a:r>
                        <a:rPr lang="en-GB" sz="1200" dirty="0"/>
                        <a:t>AIDS-related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Stricture of the distal common bile duct, </a:t>
                      </a:r>
                      <a:r>
                        <a:rPr lang="en-GB" sz="1200" dirty="0" err="1"/>
                        <a:t>papillitis</a:t>
                      </a:r>
                      <a:r>
                        <a:rPr lang="en-GB" sz="1200" dirty="0"/>
                        <a:t>, </a:t>
                      </a:r>
                      <a:r>
                        <a:rPr lang="en-GB" sz="1200" dirty="0" err="1"/>
                        <a:t>acalculous</a:t>
                      </a:r>
                      <a:r>
                        <a:rPr lang="en-GB" sz="1200" dirty="0"/>
                        <a:t> cholecystitis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5195893"/>
                  </a:ext>
                </a:extLst>
              </a:tr>
              <a:tr h="148989">
                <a:tc>
                  <a:txBody>
                    <a:bodyPr/>
                    <a:lstStyle/>
                    <a:p>
                      <a:r>
                        <a:rPr lang="en-GB" sz="1200" dirty="0"/>
                        <a:t>IgG4-related cholangitis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Multifocal central bile duct strictures, bile duct wall thickening with visible lumen, pancreatic abnormalities compatible with autoimmune pancreatitis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257937"/>
                  </a:ext>
                </a:extLst>
              </a:tr>
              <a:tr h="242199">
                <a:tc>
                  <a:txBody>
                    <a:bodyPr/>
                    <a:lstStyle/>
                    <a:p>
                      <a:r>
                        <a:rPr lang="en-GB" sz="1200" dirty="0"/>
                        <a:t>Portal biliopathy</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dirty="0"/>
                        <a:t>Central and extrahepatic bile duct irregularities</a:t>
                      </a:r>
                    </a:p>
                  </a:txBody>
                  <a:tcPr marL="44978" marR="4497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5330002"/>
                  </a:ext>
                </a:extLst>
              </a:tr>
            </a:tbl>
          </a:graphicData>
        </a:graphic>
      </p:graphicFrame>
      <p:pic>
        <p:nvPicPr>
          <p:cNvPr id="6" name="Picture 5">
            <a:hlinkClick r:id="rId3" action="ppaction://hlinksldjump"/>
            <a:extLst>
              <a:ext uri="{FF2B5EF4-FFF2-40B4-BE49-F238E27FC236}">
                <a16:creationId xmlns:a16="http://schemas.microsoft.com/office/drawing/2014/main" id="{7F3A400F-4222-4193-B87B-34B692EABD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94642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Endoscopic diagnosis with ERCP</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a:t>ESGE/EASL CPG Endoscopy in PSC. J Hepatol 2017;66:1265–81</a:t>
            </a:r>
            <a:endParaRPr lang="en-GB" dirty="0"/>
          </a:p>
        </p:txBody>
      </p:sp>
      <p:sp>
        <p:nvSpPr>
          <p:cNvPr id="3" name="Content Placeholder 2"/>
          <p:cNvSpPr>
            <a:spLocks noGrp="1"/>
          </p:cNvSpPr>
          <p:nvPr>
            <p:ph sz="half" idx="1"/>
          </p:nvPr>
        </p:nvSpPr>
        <p:spPr/>
        <p:txBody>
          <a:bodyPr>
            <a:normAutofit/>
          </a:bodyPr>
          <a:lstStyle/>
          <a:p>
            <a:r>
              <a:rPr lang="en-GB" dirty="0"/>
              <a:t>ERCP is the only suggested endoscopic technique for the </a:t>
            </a:r>
            <a:br>
              <a:rPr lang="en-GB" dirty="0"/>
            </a:br>
            <a:r>
              <a:rPr lang="en-GB" dirty="0"/>
              <a:t>diagnosis of PSC</a:t>
            </a:r>
          </a:p>
          <a:p>
            <a:pPr lvl="1"/>
            <a:r>
              <a:rPr lang="en-GB" dirty="0"/>
              <a:t>No role for brush cytology, ductal biopsy, </a:t>
            </a:r>
            <a:r>
              <a:rPr lang="en-GB" dirty="0" err="1"/>
              <a:t>cholangioscopy</a:t>
            </a:r>
            <a:r>
              <a:rPr lang="en-GB" dirty="0"/>
              <a:t>, or</a:t>
            </a:r>
            <a:br>
              <a:rPr lang="en-GB" dirty="0"/>
            </a:br>
            <a:r>
              <a:rPr lang="en-GB" dirty="0"/>
              <a:t>confocal laser </a:t>
            </a:r>
            <a:r>
              <a:rPr lang="en-GB" dirty="0" err="1"/>
              <a:t>endomicroscopy</a:t>
            </a:r>
            <a:endParaRPr lang="en-GB" dirty="0"/>
          </a:p>
          <a:p>
            <a:r>
              <a:rPr lang="en-GB" dirty="0"/>
              <a:t>In selected cases with suspected extrahepatic disease and inconclusive MRC findings</a:t>
            </a:r>
          </a:p>
          <a:p>
            <a:pPr lvl="1"/>
            <a:r>
              <a:rPr lang="en-GB" dirty="0"/>
              <a:t>Endoscopic ultrasound and </a:t>
            </a:r>
            <a:r>
              <a:rPr lang="en-GB" dirty="0" err="1"/>
              <a:t>elastography</a:t>
            </a:r>
            <a:r>
              <a:rPr lang="en-GB" dirty="0"/>
              <a:t> may add information on</a:t>
            </a:r>
            <a:br>
              <a:rPr lang="en-GB" dirty="0"/>
            </a:br>
            <a:r>
              <a:rPr lang="en-GB" dirty="0"/>
              <a:t>common bile duct strictures, wall thickening, and liver fibrosis stage</a:t>
            </a:r>
          </a:p>
        </p:txBody>
      </p:sp>
      <p:pic>
        <p:nvPicPr>
          <p:cNvPr id="6" name="Picture 5">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id="{D7B7F6B0-4BB7-406D-AC2C-1EFFDCCBD32B}"/>
              </a:ext>
            </a:extLst>
          </p:cNvPr>
          <p:cNvGraphicFramePr>
            <a:graphicFrameLocks noGrp="1"/>
          </p:cNvGraphicFramePr>
          <p:nvPr>
            <p:extLst>
              <p:ext uri="{D42A27DB-BD31-4B8C-83A1-F6EECF244321}">
                <p14:modId xmlns:p14="http://schemas.microsoft.com/office/powerpoint/2010/main" val="1405115032"/>
              </p:ext>
            </p:extLst>
          </p:nvPr>
        </p:nvGraphicFramePr>
        <p:xfrm>
          <a:off x="755649" y="4221088"/>
          <a:ext cx="7346653" cy="822960"/>
        </p:xfrm>
        <a:graphic>
          <a:graphicData uri="http://schemas.openxmlformats.org/drawingml/2006/table">
            <a:tbl>
              <a:tblPr firstRow="1" bandRow="1">
                <a:tableStyleId>{5C22544A-7EE6-4342-B048-85BDC9FD1C3A}</a:tableStyleId>
              </a:tblPr>
              <a:tblGrid>
                <a:gridCol w="5371344">
                  <a:extLst>
                    <a:ext uri="{9D8B030D-6E8A-4147-A177-3AD203B41FA5}">
                      <a16:colId xmlns:a16="http://schemas.microsoft.com/office/drawing/2014/main" val="20001"/>
                    </a:ext>
                  </a:extLst>
                </a:gridCol>
                <a:gridCol w="931757">
                  <a:extLst>
                    <a:ext uri="{9D8B030D-6E8A-4147-A177-3AD203B41FA5}">
                      <a16:colId xmlns:a16="http://schemas.microsoft.com/office/drawing/2014/main" val="20002"/>
                    </a:ext>
                  </a:extLst>
                </a:gridCol>
                <a:gridCol w="104355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dirty="0">
                          <a:latin typeface="Arial" panose="020B0604020202020204" pitchFamily="34" charset="0"/>
                          <a:cs typeface="Arial" panose="020B0604020202020204" pitchFamily="34" charset="0"/>
                        </a:rPr>
                        <a:t>The routine use of endoscopic techniques other than ERCP is not suggested for the diagnosis of PSC</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1846A3DF-CD25-4832-B419-32654ACA415B}"/>
              </a:ext>
            </a:extLst>
          </p:cNvPr>
          <p:cNvGrpSpPr/>
          <p:nvPr/>
        </p:nvGrpSpPr>
        <p:grpSpPr>
          <a:xfrm>
            <a:off x="4199910" y="4224985"/>
            <a:ext cx="3901771" cy="276999"/>
            <a:chOff x="3576910" y="3212976"/>
            <a:chExt cx="3901771" cy="276999"/>
          </a:xfrm>
        </p:grpSpPr>
        <p:sp>
          <p:nvSpPr>
            <p:cNvPr id="16" name="Rectangle 15">
              <a:extLst>
                <a:ext uri="{FF2B5EF4-FFF2-40B4-BE49-F238E27FC236}">
                  <a16:creationId xmlns:a16="http://schemas.microsoft.com/office/drawing/2014/main" id="{BEB12EB7-DC36-47B3-A7EA-AEC1B9ADDD26}"/>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B55CE4F2-143A-4C6F-91B0-74EBB07B792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092185C4-4BBF-4FE1-87F2-707CB1B6C98F}"/>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20" name="TextBox 19">
              <a:extLst>
                <a:ext uri="{FF2B5EF4-FFF2-40B4-BE49-F238E27FC236}">
                  <a16:creationId xmlns:a16="http://schemas.microsoft.com/office/drawing/2014/main" id="{993E0B6C-8609-4348-B34A-3A812FFC0CD1}"/>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99398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4918-51CB-49B5-94A0-1A04CA590BF2}"/>
              </a:ext>
            </a:extLst>
          </p:cNvPr>
          <p:cNvSpPr>
            <a:spLocks noGrp="1"/>
          </p:cNvSpPr>
          <p:nvPr>
            <p:ph type="title"/>
          </p:nvPr>
        </p:nvSpPr>
        <p:spPr>
          <a:xfrm>
            <a:off x="319314" y="140970"/>
            <a:ext cx="7637062" cy="769620"/>
          </a:xfrm>
        </p:spPr>
        <p:txBody>
          <a:bodyPr>
            <a:noAutofit/>
          </a:bodyPr>
          <a:lstStyle/>
          <a:p>
            <a:r>
              <a:rPr lang="en-GB" dirty="0"/>
              <a:t>ERCP in confirmed PSC:</a:t>
            </a:r>
            <a:br>
              <a:rPr lang="en-GB" dirty="0"/>
            </a:br>
            <a:r>
              <a:rPr lang="en-GB" dirty="0"/>
              <a:t>Relevance of dominant strictures</a:t>
            </a:r>
          </a:p>
        </p:txBody>
      </p:sp>
      <p:sp>
        <p:nvSpPr>
          <p:cNvPr id="3" name="Text Placeholder 2">
            <a:extLst>
              <a:ext uri="{FF2B5EF4-FFF2-40B4-BE49-F238E27FC236}">
                <a16:creationId xmlns:a16="http://schemas.microsoft.com/office/drawing/2014/main" id="{ADB98B77-7FB1-46A6-8568-9D55217A47CA}"/>
              </a:ext>
            </a:extLst>
          </p:cNvPr>
          <p:cNvSpPr>
            <a:spLocks noGrp="1"/>
          </p:cNvSpPr>
          <p:nvPr>
            <p:ph type="body" sz="quarter" idx="10"/>
          </p:nvPr>
        </p:nvSpPr>
        <p:spPr>
          <a:xfrm>
            <a:off x="4925" y="6237312"/>
            <a:ext cx="7519403" cy="619609"/>
          </a:xfrm>
        </p:spPr>
        <p:txBody>
          <a:bodyPr/>
          <a:lstStyle/>
          <a:p>
            <a:r>
              <a:rPr lang="en-GB" dirty="0"/>
              <a:t>1. Chapman MH, et al. Eur J Gastroenterol </a:t>
            </a:r>
            <a:r>
              <a:rPr lang="en-GB" dirty="0" err="1"/>
              <a:t>Hepatol</a:t>
            </a:r>
            <a:r>
              <a:rPr lang="en-GB" dirty="0"/>
              <a:t> 2012;24:1051–8;</a:t>
            </a:r>
            <a:br>
              <a:rPr lang="en-GB" dirty="0"/>
            </a:br>
            <a:r>
              <a:rPr lang="en-GB" dirty="0"/>
              <a:t>2. Rudolph G, et al. J </a:t>
            </a:r>
            <a:r>
              <a:rPr lang="en-GB" dirty="0" err="1"/>
              <a:t>Hepatol</a:t>
            </a:r>
            <a:r>
              <a:rPr lang="en-GB" dirty="0"/>
              <a:t> 2010;53:313</a:t>
            </a:r>
            <a:r>
              <a:rPr lang="en-GB" dirty="0">
                <a:sym typeface="Symbol" panose="05050102010706020507" pitchFamily="18" charset="2"/>
              </a:rPr>
              <a:t></a:t>
            </a:r>
            <a:r>
              <a:rPr lang="en-GB" dirty="0"/>
              <a:t>7; 3. Rudolph G, et al. J </a:t>
            </a:r>
            <a:r>
              <a:rPr lang="en-GB" dirty="0" err="1"/>
              <a:t>Hepatol</a:t>
            </a:r>
            <a:r>
              <a:rPr lang="en-GB" dirty="0"/>
              <a:t> 2009;51:149–55;</a:t>
            </a:r>
            <a:br>
              <a:rPr lang="en-GB" dirty="0"/>
            </a:br>
            <a:r>
              <a:rPr lang="en-GB" dirty="0"/>
              <a:t>ESGE/EASL CPG Endoscopy in PSC. J </a:t>
            </a:r>
            <a:r>
              <a:rPr lang="en-GB" dirty="0" err="1"/>
              <a:t>Hepatol</a:t>
            </a:r>
            <a:r>
              <a:rPr lang="en-GB" dirty="0"/>
              <a:t> 2017;66:1265–81</a:t>
            </a:r>
          </a:p>
        </p:txBody>
      </p:sp>
      <p:sp>
        <p:nvSpPr>
          <p:cNvPr id="4" name="Content Placeholder 3">
            <a:extLst>
              <a:ext uri="{FF2B5EF4-FFF2-40B4-BE49-F238E27FC236}">
                <a16:creationId xmlns:a16="http://schemas.microsoft.com/office/drawing/2014/main" id="{6BF184D4-9AB0-468F-9B41-762DD1AFF5C2}"/>
              </a:ext>
            </a:extLst>
          </p:cNvPr>
          <p:cNvSpPr>
            <a:spLocks noGrp="1"/>
          </p:cNvSpPr>
          <p:nvPr>
            <p:ph sz="half" idx="11"/>
          </p:nvPr>
        </p:nvSpPr>
        <p:spPr>
          <a:xfrm>
            <a:off x="319314" y="1340768"/>
            <a:ext cx="4357108" cy="4622400"/>
          </a:xfrm>
        </p:spPr>
        <p:txBody>
          <a:bodyPr>
            <a:noAutofit/>
          </a:bodyPr>
          <a:lstStyle/>
          <a:p>
            <a:r>
              <a:rPr lang="en-GB" sz="1800" dirty="0"/>
              <a:t>Dominant strictures associated with:</a:t>
            </a:r>
          </a:p>
          <a:p>
            <a:pPr lvl="1"/>
            <a:r>
              <a:rPr lang="en-GB" sz="1600" dirty="0"/>
              <a:t>Pruritus, jaundice, recurrent cholangitis</a:t>
            </a:r>
            <a:r>
              <a:rPr lang="en-GB" sz="1600" baseline="30000" dirty="0"/>
              <a:t>1</a:t>
            </a:r>
          </a:p>
          <a:p>
            <a:pPr lvl="1"/>
            <a:r>
              <a:rPr lang="en-GB" sz="1600" dirty="0"/>
              <a:t>More advanced histology</a:t>
            </a:r>
            <a:r>
              <a:rPr lang="en-GB" sz="1600" baseline="30000" dirty="0"/>
              <a:t>1</a:t>
            </a:r>
          </a:p>
          <a:p>
            <a:pPr lvl="1"/>
            <a:r>
              <a:rPr lang="en-GB" sz="1600" dirty="0"/>
              <a:t>Increased risk of CCA</a:t>
            </a:r>
            <a:r>
              <a:rPr lang="en-GB" sz="1600" baseline="30000" dirty="0"/>
              <a:t>1</a:t>
            </a:r>
            <a:endParaRPr lang="en-GB" sz="1600" dirty="0"/>
          </a:p>
          <a:p>
            <a:pPr lvl="1"/>
            <a:r>
              <a:rPr lang="en-GB" sz="1600" dirty="0"/>
              <a:t>Increased risk of biliary, gallbladder and colorectal carcinoma, when associated with IBD</a:t>
            </a:r>
            <a:r>
              <a:rPr lang="en-GB" sz="1600" baseline="30000" dirty="0"/>
              <a:t>2</a:t>
            </a:r>
          </a:p>
          <a:p>
            <a:pPr lvl="1"/>
            <a:r>
              <a:rPr lang="en-GB" sz="1600" dirty="0"/>
              <a:t>Reduced OLT-free survival</a:t>
            </a:r>
            <a:r>
              <a:rPr lang="en-GB" sz="1600" baseline="30000" dirty="0"/>
              <a:t>3</a:t>
            </a:r>
          </a:p>
          <a:p>
            <a:r>
              <a:rPr lang="en-GB" sz="1800" dirty="0"/>
              <a:t>Multiple dominant structures can be found in the same patients</a:t>
            </a:r>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id="{10B05FBC-CF41-4599-8141-D8A8B1AE103C}"/>
              </a:ext>
            </a:extLst>
          </p:cNvPr>
          <p:cNvGraphicFramePr>
            <a:graphicFrameLocks noGrp="1"/>
          </p:cNvGraphicFramePr>
          <p:nvPr>
            <p:extLst>
              <p:ext uri="{D42A27DB-BD31-4B8C-83A1-F6EECF244321}">
                <p14:modId xmlns:p14="http://schemas.microsoft.com/office/powerpoint/2010/main" val="2262471988"/>
              </p:ext>
            </p:extLst>
          </p:nvPr>
        </p:nvGraphicFramePr>
        <p:xfrm>
          <a:off x="755649" y="4653136"/>
          <a:ext cx="7345363" cy="1249680"/>
        </p:xfrm>
        <a:graphic>
          <a:graphicData uri="http://schemas.openxmlformats.org/drawingml/2006/table">
            <a:tbl>
              <a:tblPr firstRow="1" bandRow="1">
                <a:tableStyleId>{5C22544A-7EE6-4342-B048-85BDC9FD1C3A}</a:tableStyleId>
              </a:tblPr>
              <a:tblGrid>
                <a:gridCol w="5370401">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b="0" dirty="0">
                          <a:solidFill>
                            <a:schemeClr val="tx1"/>
                          </a:solidFill>
                          <a:latin typeface="Arial" panose="020B0604020202020204" pitchFamily="34" charset="0"/>
                          <a:cs typeface="Arial" panose="020B0604020202020204" pitchFamily="34" charset="0"/>
                        </a:rPr>
                        <a:t>A dominant stricture at ERCP should be defined as a stenosis with a diameter of ≤1.5 mm in the common bile duct and/or </a:t>
                      </a:r>
                      <a:br>
                        <a:rPr lang="en-GB" sz="1400" b="0" dirty="0">
                          <a:solidFill>
                            <a:schemeClr val="tx1"/>
                          </a:solidFill>
                          <a:latin typeface="Arial" panose="020B0604020202020204" pitchFamily="34" charset="0"/>
                          <a:cs typeface="Arial" panose="020B0604020202020204" pitchFamily="34" charset="0"/>
                        </a:rPr>
                      </a:br>
                      <a:r>
                        <a:rPr lang="en-GB" sz="1400" b="0" dirty="0">
                          <a:solidFill>
                            <a:schemeClr val="tx1"/>
                          </a:solidFill>
                          <a:latin typeface="Arial" panose="020B0604020202020204" pitchFamily="34" charset="0"/>
                          <a:cs typeface="Arial" panose="020B0604020202020204" pitchFamily="34" charset="0"/>
                        </a:rPr>
                        <a:t>≤1.0 mm in a hepatic duct within 2 cm of the main hepatic confluence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7CD6FFE3-A0F8-42BB-978E-B0C7C15DBAF7}"/>
              </a:ext>
            </a:extLst>
          </p:cNvPr>
          <p:cNvGrpSpPr/>
          <p:nvPr/>
        </p:nvGrpSpPr>
        <p:grpSpPr>
          <a:xfrm>
            <a:off x="4111078" y="4645458"/>
            <a:ext cx="3901771" cy="276999"/>
            <a:chOff x="3576910" y="3212976"/>
            <a:chExt cx="3901771" cy="276999"/>
          </a:xfrm>
        </p:grpSpPr>
        <p:sp>
          <p:nvSpPr>
            <p:cNvPr id="15" name="Rectangle 14">
              <a:extLst>
                <a:ext uri="{FF2B5EF4-FFF2-40B4-BE49-F238E27FC236}">
                  <a16:creationId xmlns:a16="http://schemas.microsoft.com/office/drawing/2014/main" id="{4CC56D53-5D88-4138-A49C-24B679258625}"/>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FF4166C7-2407-4EAC-B6CC-57D4375F492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A3F27DB-2D5E-4030-ABEF-3F7953E8D3BC}"/>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8" name="TextBox 17">
              <a:extLst>
                <a:ext uri="{FF2B5EF4-FFF2-40B4-BE49-F238E27FC236}">
                  <a16:creationId xmlns:a16="http://schemas.microsoft.com/office/drawing/2014/main" id="{FFA28777-3F34-464E-B115-7BA8E2B8093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grpSp>
        <p:nvGrpSpPr>
          <p:cNvPr id="57" name="Axis">
            <a:extLst>
              <a:ext uri="{FF2B5EF4-FFF2-40B4-BE49-F238E27FC236}">
                <a16:creationId xmlns:a16="http://schemas.microsoft.com/office/drawing/2014/main" id="{BEB1A73F-A358-4897-B6BB-0461CEF89662}"/>
              </a:ext>
            </a:extLst>
          </p:cNvPr>
          <p:cNvGrpSpPr/>
          <p:nvPr/>
        </p:nvGrpSpPr>
        <p:grpSpPr>
          <a:xfrm>
            <a:off x="4567811" y="1311434"/>
            <a:ext cx="4421733" cy="3165989"/>
            <a:chOff x="4483991" y="1311434"/>
            <a:chExt cx="4421733" cy="3165989"/>
          </a:xfrm>
        </p:grpSpPr>
        <p:sp>
          <p:nvSpPr>
            <p:cNvPr id="5" name="TextBox 4"/>
            <p:cNvSpPr txBox="1"/>
            <p:nvPr/>
          </p:nvSpPr>
          <p:spPr>
            <a:xfrm>
              <a:off x="7020272" y="1508391"/>
              <a:ext cx="1885452" cy="738664"/>
            </a:xfrm>
            <a:prstGeom prst="rect">
              <a:avLst/>
            </a:prstGeom>
            <a:solidFill>
              <a:schemeClr val="bg1"/>
            </a:solidFill>
          </p:spPr>
          <p:txBody>
            <a:bodyPr wrap="none" rtlCol="0">
              <a:spAutoFit/>
            </a:bodyPr>
            <a:lstStyle/>
            <a:p>
              <a:pPr algn="ctr"/>
              <a:r>
                <a:rPr lang="en-GB" sz="1400" b="1" dirty="0">
                  <a:solidFill>
                    <a:schemeClr val="tx2"/>
                  </a:solidFill>
                </a:rPr>
                <a:t>73%</a:t>
              </a:r>
            </a:p>
            <a:p>
              <a:pPr algn="ctr"/>
              <a:r>
                <a:rPr lang="en-GB" sz="1400" dirty="0"/>
                <a:t>No dominant stricture</a:t>
              </a:r>
            </a:p>
            <a:p>
              <a:pPr algn="ctr"/>
              <a:r>
                <a:rPr lang="en-GB" sz="1400" dirty="0"/>
                <a:t>(n=74)</a:t>
              </a:r>
            </a:p>
          </p:txBody>
        </p:sp>
        <p:sp>
          <p:nvSpPr>
            <p:cNvPr id="9" name="TextBox 8"/>
            <p:cNvSpPr txBox="1"/>
            <p:nvPr/>
          </p:nvSpPr>
          <p:spPr>
            <a:xfrm>
              <a:off x="5726405" y="3178965"/>
              <a:ext cx="1636987" cy="738664"/>
            </a:xfrm>
            <a:prstGeom prst="rect">
              <a:avLst/>
            </a:prstGeom>
            <a:solidFill>
              <a:schemeClr val="bg1"/>
            </a:solidFill>
          </p:spPr>
          <p:txBody>
            <a:bodyPr wrap="square" rtlCol="0">
              <a:spAutoFit/>
            </a:bodyPr>
            <a:lstStyle/>
            <a:p>
              <a:pPr algn="ctr"/>
              <a:r>
                <a:rPr lang="en-GB" sz="1400" b="1" dirty="0">
                  <a:solidFill>
                    <a:schemeClr val="tx2"/>
                  </a:solidFill>
                </a:rPr>
                <a:t>25%</a:t>
              </a:r>
            </a:p>
            <a:p>
              <a:pPr algn="ctr"/>
              <a:r>
                <a:rPr lang="en-GB" sz="1400" dirty="0"/>
                <a:t>Dominant stricture</a:t>
              </a:r>
            </a:p>
            <a:p>
              <a:pPr algn="ctr"/>
              <a:r>
                <a:rPr lang="en-GB" sz="1400" dirty="0"/>
                <a:t>(n=97)</a:t>
              </a:r>
            </a:p>
          </p:txBody>
        </p:sp>
        <p:cxnSp>
          <p:nvCxnSpPr>
            <p:cNvPr id="8" name="Straight Arrow Connector 7"/>
            <p:cNvCxnSpPr>
              <a:cxnSpLocks/>
            </p:cNvCxnSpPr>
            <p:nvPr/>
          </p:nvCxnSpPr>
          <p:spPr>
            <a:xfrm>
              <a:off x="8123240" y="2499544"/>
              <a:ext cx="0" cy="1481906"/>
            </a:xfrm>
            <a:prstGeom prst="straightConnector1">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51886" y="2736029"/>
              <a:ext cx="931538" cy="338554"/>
            </a:xfrm>
            <a:prstGeom prst="rect">
              <a:avLst/>
            </a:prstGeom>
            <a:solidFill>
              <a:schemeClr val="bg1"/>
            </a:solidFill>
            <a:ln>
              <a:solidFill>
                <a:schemeClr val="tx2"/>
              </a:solidFill>
            </a:ln>
          </p:spPr>
          <p:txBody>
            <a:bodyPr wrap="none" rtlCol="0">
              <a:spAutoFit/>
            </a:bodyPr>
            <a:lstStyle/>
            <a:p>
              <a:pPr algn="ctr"/>
              <a:r>
                <a:rPr lang="en-GB" sz="1600" b="1" dirty="0">
                  <a:solidFill>
                    <a:schemeClr val="tx2"/>
                  </a:solidFill>
                </a:rPr>
                <a:t>p=0.011</a:t>
              </a:r>
            </a:p>
          </p:txBody>
        </p:sp>
        <p:sp>
          <p:nvSpPr>
            <p:cNvPr id="19" name="TextBox 18"/>
            <p:cNvSpPr txBox="1"/>
            <p:nvPr/>
          </p:nvSpPr>
          <p:spPr>
            <a:xfrm>
              <a:off x="7230262" y="3710882"/>
              <a:ext cx="901209" cy="307777"/>
            </a:xfrm>
            <a:prstGeom prst="rect">
              <a:avLst/>
            </a:prstGeom>
            <a:noFill/>
          </p:spPr>
          <p:txBody>
            <a:bodyPr wrap="none" rtlCol="0">
              <a:spAutoFit/>
            </a:bodyPr>
            <a:lstStyle/>
            <a:p>
              <a:r>
                <a:rPr lang="en-GB" sz="1400" b="1" dirty="0">
                  <a:solidFill>
                    <a:schemeClr val="tx2"/>
                  </a:solidFill>
                </a:rPr>
                <a:t>18 years</a:t>
              </a:r>
            </a:p>
          </p:txBody>
        </p:sp>
        <p:cxnSp>
          <p:nvCxnSpPr>
            <p:cNvPr id="21" name="Straight Connector 20">
              <a:extLst>
                <a:ext uri="{FF2B5EF4-FFF2-40B4-BE49-F238E27FC236}">
                  <a16:creationId xmlns:a16="http://schemas.microsoft.com/office/drawing/2014/main" id="{976A5689-1912-4302-B7A0-E051716271A3}"/>
                </a:ext>
              </a:extLst>
            </p:cNvPr>
            <p:cNvCxnSpPr>
              <a:cxnSpLocks/>
            </p:cNvCxnSpPr>
            <p:nvPr/>
          </p:nvCxnSpPr>
          <p:spPr>
            <a:xfrm>
              <a:off x="5062785" y="3982607"/>
              <a:ext cx="326587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ED861AF-4546-455C-8291-E3EA27D8FE02}"/>
                </a:ext>
              </a:extLst>
            </p:cNvPr>
            <p:cNvCxnSpPr>
              <a:cxnSpLocks/>
            </p:cNvCxnSpPr>
            <p:nvPr/>
          </p:nvCxnSpPr>
          <p:spPr>
            <a:xfrm>
              <a:off x="5118581" y="1878330"/>
              <a:ext cx="0" cy="215934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9C62033-6153-451F-97EC-7A10AC366218}"/>
                </a:ext>
              </a:extLst>
            </p:cNvPr>
            <p:cNvSpPr txBox="1"/>
            <p:nvPr/>
          </p:nvSpPr>
          <p:spPr>
            <a:xfrm>
              <a:off x="5033881" y="4037124"/>
              <a:ext cx="172090" cy="215444"/>
            </a:xfrm>
            <a:prstGeom prst="rect">
              <a:avLst/>
            </a:prstGeom>
            <a:noFill/>
          </p:spPr>
          <p:txBody>
            <a:bodyPr wrap="none" lIns="36000" tIns="0" rIns="36000" bIns="0" rtlCol="0">
              <a:spAutoFit/>
            </a:bodyPr>
            <a:lstStyle/>
            <a:p>
              <a:pPr algn="ctr"/>
              <a:r>
                <a:rPr lang="en-GB" sz="1400" dirty="0"/>
                <a:t>0</a:t>
              </a:r>
              <a:endParaRPr lang="en-US" sz="1400" dirty="0"/>
            </a:p>
          </p:txBody>
        </p:sp>
        <p:sp>
          <p:nvSpPr>
            <p:cNvPr id="24" name="TextBox 23">
              <a:extLst>
                <a:ext uri="{FF2B5EF4-FFF2-40B4-BE49-F238E27FC236}">
                  <a16:creationId xmlns:a16="http://schemas.microsoft.com/office/drawing/2014/main" id="{7A20D3A6-C7CE-4473-85A9-B209CD5A47E5}"/>
                </a:ext>
              </a:extLst>
            </p:cNvPr>
            <p:cNvSpPr txBox="1"/>
            <p:nvPr/>
          </p:nvSpPr>
          <p:spPr>
            <a:xfrm>
              <a:off x="4739684" y="3873587"/>
              <a:ext cx="321169" cy="215444"/>
            </a:xfrm>
            <a:prstGeom prst="rect">
              <a:avLst/>
            </a:prstGeom>
            <a:noFill/>
          </p:spPr>
          <p:txBody>
            <a:bodyPr wrap="none" lIns="36000" tIns="0" rIns="36000" bIns="0" rtlCol="0" anchor="ctr">
              <a:spAutoFit/>
            </a:bodyPr>
            <a:lstStyle/>
            <a:p>
              <a:pPr algn="r"/>
              <a:r>
                <a:rPr lang="en-GB" sz="1400" dirty="0"/>
                <a:t>0.0</a:t>
              </a:r>
              <a:endParaRPr lang="en-US" sz="1400" dirty="0"/>
            </a:p>
          </p:txBody>
        </p:sp>
        <p:cxnSp>
          <p:nvCxnSpPr>
            <p:cNvPr id="25" name="Straight Connector 24">
              <a:extLst>
                <a:ext uri="{FF2B5EF4-FFF2-40B4-BE49-F238E27FC236}">
                  <a16:creationId xmlns:a16="http://schemas.microsoft.com/office/drawing/2014/main" id="{70A9DB8F-8245-4AEE-8B1A-2A9992F38FE6}"/>
                </a:ext>
              </a:extLst>
            </p:cNvPr>
            <p:cNvCxnSpPr/>
            <p:nvPr/>
          </p:nvCxnSpPr>
          <p:spPr>
            <a:xfrm>
              <a:off x="5063717" y="356255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CA07251-4D8B-4FA1-9D10-61185166E0A2}"/>
                </a:ext>
              </a:extLst>
            </p:cNvPr>
            <p:cNvSpPr txBox="1"/>
            <p:nvPr/>
          </p:nvSpPr>
          <p:spPr>
            <a:xfrm>
              <a:off x="4739684" y="3455915"/>
              <a:ext cx="321169" cy="215444"/>
            </a:xfrm>
            <a:prstGeom prst="rect">
              <a:avLst/>
            </a:prstGeom>
            <a:noFill/>
          </p:spPr>
          <p:txBody>
            <a:bodyPr wrap="none" lIns="36000" tIns="0" rIns="36000" bIns="0" rtlCol="0" anchor="ctr">
              <a:spAutoFit/>
            </a:bodyPr>
            <a:lstStyle/>
            <a:p>
              <a:pPr algn="r"/>
              <a:r>
                <a:rPr lang="en-GB" sz="1400" dirty="0"/>
                <a:t>0.2</a:t>
              </a:r>
              <a:endParaRPr lang="en-US" sz="1400" dirty="0"/>
            </a:p>
          </p:txBody>
        </p:sp>
        <p:cxnSp>
          <p:nvCxnSpPr>
            <p:cNvPr id="29" name="Straight Connector 28">
              <a:extLst>
                <a:ext uri="{FF2B5EF4-FFF2-40B4-BE49-F238E27FC236}">
                  <a16:creationId xmlns:a16="http://schemas.microsoft.com/office/drawing/2014/main" id="{2394ABFA-ADAC-416F-A236-E8A56FB916E6}"/>
                </a:ext>
              </a:extLst>
            </p:cNvPr>
            <p:cNvCxnSpPr/>
            <p:nvPr/>
          </p:nvCxnSpPr>
          <p:spPr>
            <a:xfrm>
              <a:off x="5063717" y="314202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77D7AAEF-D020-4AE0-B49D-24B3CCEF5648}"/>
                </a:ext>
              </a:extLst>
            </p:cNvPr>
            <p:cNvSpPr txBox="1"/>
            <p:nvPr/>
          </p:nvSpPr>
          <p:spPr>
            <a:xfrm>
              <a:off x="4739684" y="3035389"/>
              <a:ext cx="321169" cy="215444"/>
            </a:xfrm>
            <a:prstGeom prst="rect">
              <a:avLst/>
            </a:prstGeom>
            <a:noFill/>
          </p:spPr>
          <p:txBody>
            <a:bodyPr wrap="none" lIns="36000" tIns="0" rIns="36000" bIns="0" rtlCol="0" anchor="ctr">
              <a:spAutoFit/>
            </a:bodyPr>
            <a:lstStyle/>
            <a:p>
              <a:pPr algn="r"/>
              <a:r>
                <a:rPr lang="en-GB" sz="1400" dirty="0"/>
                <a:t>0.4</a:t>
              </a:r>
              <a:endParaRPr lang="en-US" sz="1400" dirty="0"/>
            </a:p>
          </p:txBody>
        </p:sp>
        <p:cxnSp>
          <p:nvCxnSpPr>
            <p:cNvPr id="31" name="Straight Connector 30">
              <a:extLst>
                <a:ext uri="{FF2B5EF4-FFF2-40B4-BE49-F238E27FC236}">
                  <a16:creationId xmlns:a16="http://schemas.microsoft.com/office/drawing/2014/main" id="{8112E3F3-8169-4AC7-AF28-8B7B133D5DB2}"/>
                </a:ext>
              </a:extLst>
            </p:cNvPr>
            <p:cNvCxnSpPr/>
            <p:nvPr/>
          </p:nvCxnSpPr>
          <p:spPr>
            <a:xfrm>
              <a:off x="5063717" y="272435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DB1E84D-6FDE-4158-BBF3-9B5AA17C2D6C}"/>
                </a:ext>
              </a:extLst>
            </p:cNvPr>
            <p:cNvSpPr txBox="1"/>
            <p:nvPr/>
          </p:nvSpPr>
          <p:spPr>
            <a:xfrm>
              <a:off x="4739684" y="2615337"/>
              <a:ext cx="321169" cy="215444"/>
            </a:xfrm>
            <a:prstGeom prst="rect">
              <a:avLst/>
            </a:prstGeom>
            <a:noFill/>
          </p:spPr>
          <p:txBody>
            <a:bodyPr wrap="none" lIns="36000" tIns="0" rIns="36000" bIns="0" rtlCol="0" anchor="ctr">
              <a:spAutoFit/>
            </a:bodyPr>
            <a:lstStyle/>
            <a:p>
              <a:pPr algn="r"/>
              <a:r>
                <a:rPr lang="en-GB" sz="1400" dirty="0"/>
                <a:t>0.6</a:t>
              </a:r>
              <a:endParaRPr lang="en-US" sz="1400" dirty="0"/>
            </a:p>
          </p:txBody>
        </p:sp>
        <p:cxnSp>
          <p:nvCxnSpPr>
            <p:cNvPr id="33" name="Straight Connector 32">
              <a:extLst>
                <a:ext uri="{FF2B5EF4-FFF2-40B4-BE49-F238E27FC236}">
                  <a16:creationId xmlns:a16="http://schemas.microsoft.com/office/drawing/2014/main" id="{FA3C0F1C-F535-4190-93F9-CEE9FDA5E5C5}"/>
                </a:ext>
              </a:extLst>
            </p:cNvPr>
            <p:cNvCxnSpPr/>
            <p:nvPr/>
          </p:nvCxnSpPr>
          <p:spPr>
            <a:xfrm>
              <a:off x="5063717" y="230382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F07023E-27C2-46BE-9DED-03BD22E2EA53}"/>
                </a:ext>
              </a:extLst>
            </p:cNvPr>
            <p:cNvSpPr txBox="1"/>
            <p:nvPr/>
          </p:nvSpPr>
          <p:spPr>
            <a:xfrm>
              <a:off x="4739684" y="2194809"/>
              <a:ext cx="321169" cy="215444"/>
            </a:xfrm>
            <a:prstGeom prst="rect">
              <a:avLst/>
            </a:prstGeom>
            <a:noFill/>
          </p:spPr>
          <p:txBody>
            <a:bodyPr wrap="none" lIns="36000" tIns="0" rIns="36000" bIns="0" rtlCol="0" anchor="ctr">
              <a:spAutoFit/>
            </a:bodyPr>
            <a:lstStyle/>
            <a:p>
              <a:pPr algn="r"/>
              <a:r>
                <a:rPr lang="en-GB" sz="1400" dirty="0"/>
                <a:t>0.8</a:t>
              </a:r>
              <a:endParaRPr lang="en-US" sz="1400" dirty="0"/>
            </a:p>
          </p:txBody>
        </p:sp>
        <p:cxnSp>
          <p:nvCxnSpPr>
            <p:cNvPr id="35" name="Straight Connector 34">
              <a:extLst>
                <a:ext uri="{FF2B5EF4-FFF2-40B4-BE49-F238E27FC236}">
                  <a16:creationId xmlns:a16="http://schemas.microsoft.com/office/drawing/2014/main" id="{277F67D9-2CC2-4546-9E92-DF37FD878E2D}"/>
                </a:ext>
              </a:extLst>
            </p:cNvPr>
            <p:cNvCxnSpPr/>
            <p:nvPr/>
          </p:nvCxnSpPr>
          <p:spPr>
            <a:xfrm>
              <a:off x="5063717" y="188615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56AEA7F-9F66-4B63-89D5-39EAE8BB2DAB}"/>
                </a:ext>
              </a:extLst>
            </p:cNvPr>
            <p:cNvSpPr txBox="1"/>
            <p:nvPr/>
          </p:nvSpPr>
          <p:spPr>
            <a:xfrm>
              <a:off x="4739684" y="1779517"/>
              <a:ext cx="321169" cy="215444"/>
            </a:xfrm>
            <a:prstGeom prst="rect">
              <a:avLst/>
            </a:prstGeom>
            <a:noFill/>
          </p:spPr>
          <p:txBody>
            <a:bodyPr wrap="none" lIns="36000" tIns="0" rIns="36000" bIns="0" rtlCol="0" anchor="ctr">
              <a:spAutoFit/>
            </a:bodyPr>
            <a:lstStyle/>
            <a:p>
              <a:pPr algn="r"/>
              <a:r>
                <a:rPr lang="en-GB" sz="1400" dirty="0"/>
                <a:t>1.0</a:t>
              </a:r>
              <a:endParaRPr lang="en-US" sz="1400" dirty="0"/>
            </a:p>
          </p:txBody>
        </p:sp>
        <p:cxnSp>
          <p:nvCxnSpPr>
            <p:cNvPr id="37" name="Straight Connector 36">
              <a:extLst>
                <a:ext uri="{FF2B5EF4-FFF2-40B4-BE49-F238E27FC236}">
                  <a16:creationId xmlns:a16="http://schemas.microsoft.com/office/drawing/2014/main" id="{964A0048-8A99-441C-91D7-F4EA11838331}"/>
                </a:ext>
              </a:extLst>
            </p:cNvPr>
            <p:cNvCxnSpPr/>
            <p:nvPr/>
          </p:nvCxnSpPr>
          <p:spPr>
            <a:xfrm>
              <a:off x="5922491"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67352BF-A1FF-4791-AFE1-4E47E9A29370}"/>
                </a:ext>
              </a:extLst>
            </p:cNvPr>
            <p:cNvSpPr txBox="1"/>
            <p:nvPr/>
          </p:nvSpPr>
          <p:spPr>
            <a:xfrm>
              <a:off x="5837791" y="4037124"/>
              <a:ext cx="172089" cy="215444"/>
            </a:xfrm>
            <a:prstGeom prst="rect">
              <a:avLst/>
            </a:prstGeom>
            <a:noFill/>
          </p:spPr>
          <p:txBody>
            <a:bodyPr wrap="none" lIns="36000" tIns="0" rIns="36000" bIns="0" rtlCol="0">
              <a:spAutoFit/>
            </a:bodyPr>
            <a:lstStyle/>
            <a:p>
              <a:pPr algn="ctr"/>
              <a:r>
                <a:rPr lang="en-GB" sz="1400" dirty="0"/>
                <a:t>5</a:t>
              </a:r>
              <a:endParaRPr lang="en-US" sz="1400" dirty="0"/>
            </a:p>
          </p:txBody>
        </p:sp>
        <p:cxnSp>
          <p:nvCxnSpPr>
            <p:cNvPr id="39" name="Straight Connector 38">
              <a:extLst>
                <a:ext uri="{FF2B5EF4-FFF2-40B4-BE49-F238E27FC236}">
                  <a16:creationId xmlns:a16="http://schemas.microsoft.com/office/drawing/2014/main" id="{B771BF19-D0B5-4155-B57A-4E08D012E21F}"/>
                </a:ext>
              </a:extLst>
            </p:cNvPr>
            <p:cNvCxnSpPr/>
            <p:nvPr/>
          </p:nvCxnSpPr>
          <p:spPr>
            <a:xfrm>
              <a:off x="672116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500483D-663B-4B10-9D2B-F2621C1D3187}"/>
                </a:ext>
              </a:extLst>
            </p:cNvPr>
            <p:cNvSpPr txBox="1"/>
            <p:nvPr/>
          </p:nvSpPr>
          <p:spPr>
            <a:xfrm>
              <a:off x="6586769" y="4037124"/>
              <a:ext cx="271475" cy="215444"/>
            </a:xfrm>
            <a:prstGeom prst="rect">
              <a:avLst/>
            </a:prstGeom>
            <a:noFill/>
          </p:spPr>
          <p:txBody>
            <a:bodyPr wrap="none" lIns="36000" tIns="0" rIns="36000" bIns="0" rtlCol="0">
              <a:spAutoFit/>
            </a:bodyPr>
            <a:lstStyle/>
            <a:p>
              <a:pPr algn="ctr"/>
              <a:r>
                <a:rPr lang="en-GB" sz="1400" dirty="0"/>
                <a:t>10</a:t>
              </a:r>
              <a:endParaRPr lang="en-US" sz="1400" dirty="0"/>
            </a:p>
          </p:txBody>
        </p:sp>
        <p:cxnSp>
          <p:nvCxnSpPr>
            <p:cNvPr id="41" name="Straight Connector 40">
              <a:extLst>
                <a:ext uri="{FF2B5EF4-FFF2-40B4-BE49-F238E27FC236}">
                  <a16:creationId xmlns:a16="http://schemas.microsoft.com/office/drawing/2014/main" id="{E0514E9D-B5BF-4F43-8B78-6B2EF5B80B8E}"/>
                </a:ext>
              </a:extLst>
            </p:cNvPr>
            <p:cNvCxnSpPr/>
            <p:nvPr/>
          </p:nvCxnSpPr>
          <p:spPr>
            <a:xfrm>
              <a:off x="7524119"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6CCD957-0712-45D2-BDD5-B454EFE5EAB2}"/>
                </a:ext>
              </a:extLst>
            </p:cNvPr>
            <p:cNvSpPr txBox="1"/>
            <p:nvPr/>
          </p:nvSpPr>
          <p:spPr>
            <a:xfrm>
              <a:off x="7389726" y="4037124"/>
              <a:ext cx="271475" cy="215444"/>
            </a:xfrm>
            <a:prstGeom prst="rect">
              <a:avLst/>
            </a:prstGeom>
            <a:noFill/>
          </p:spPr>
          <p:txBody>
            <a:bodyPr wrap="none" lIns="36000" tIns="0" rIns="36000" bIns="0" rtlCol="0">
              <a:spAutoFit/>
            </a:bodyPr>
            <a:lstStyle/>
            <a:p>
              <a:pPr algn="ctr"/>
              <a:r>
                <a:rPr lang="en-GB" sz="1400" dirty="0"/>
                <a:t>15</a:t>
              </a:r>
              <a:endParaRPr lang="en-US" sz="1400" dirty="0"/>
            </a:p>
          </p:txBody>
        </p:sp>
        <p:cxnSp>
          <p:nvCxnSpPr>
            <p:cNvPr id="45" name="Straight Connector 44">
              <a:extLst>
                <a:ext uri="{FF2B5EF4-FFF2-40B4-BE49-F238E27FC236}">
                  <a16:creationId xmlns:a16="http://schemas.microsoft.com/office/drawing/2014/main" id="{7F30FECA-1679-4646-AC68-A48B10A36313}"/>
                </a:ext>
              </a:extLst>
            </p:cNvPr>
            <p:cNvCxnSpPr/>
            <p:nvPr/>
          </p:nvCxnSpPr>
          <p:spPr>
            <a:xfrm>
              <a:off x="832374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B66A4F1-9455-4606-AF64-C9E6DE4DEB22}"/>
                </a:ext>
              </a:extLst>
            </p:cNvPr>
            <p:cNvSpPr txBox="1"/>
            <p:nvPr/>
          </p:nvSpPr>
          <p:spPr>
            <a:xfrm>
              <a:off x="8189349" y="4037124"/>
              <a:ext cx="271475" cy="215444"/>
            </a:xfrm>
            <a:prstGeom prst="rect">
              <a:avLst/>
            </a:prstGeom>
            <a:noFill/>
          </p:spPr>
          <p:txBody>
            <a:bodyPr wrap="none" lIns="36000" tIns="0" rIns="36000" bIns="0" rtlCol="0">
              <a:spAutoFit/>
            </a:bodyPr>
            <a:lstStyle/>
            <a:p>
              <a:pPr algn="ctr"/>
              <a:r>
                <a:rPr lang="en-GB" sz="1400" dirty="0"/>
                <a:t>20</a:t>
              </a:r>
              <a:endParaRPr lang="en-US" sz="1400" dirty="0"/>
            </a:p>
          </p:txBody>
        </p:sp>
        <p:sp>
          <p:nvSpPr>
            <p:cNvPr id="47" name="TextBox 46">
              <a:extLst>
                <a:ext uri="{FF2B5EF4-FFF2-40B4-BE49-F238E27FC236}">
                  <a16:creationId xmlns:a16="http://schemas.microsoft.com/office/drawing/2014/main" id="{EFA79941-2222-4445-B2DC-54774F12DBF1}"/>
                </a:ext>
              </a:extLst>
            </p:cNvPr>
            <p:cNvSpPr txBox="1"/>
            <p:nvPr/>
          </p:nvSpPr>
          <p:spPr>
            <a:xfrm>
              <a:off x="5556708" y="4261979"/>
              <a:ext cx="2328907" cy="215444"/>
            </a:xfrm>
            <a:prstGeom prst="rect">
              <a:avLst/>
            </a:prstGeom>
            <a:noFill/>
          </p:spPr>
          <p:txBody>
            <a:bodyPr wrap="none" lIns="0" tIns="0" rIns="0" bIns="0" rtlCol="0">
              <a:spAutoFit/>
            </a:bodyPr>
            <a:lstStyle/>
            <a:p>
              <a:pPr algn="ctr"/>
              <a:r>
                <a:rPr lang="en-GB" sz="1400" dirty="0"/>
                <a:t>Time after study entry (years)</a:t>
              </a:r>
              <a:endParaRPr lang="en-US" sz="1400" dirty="0"/>
            </a:p>
          </p:txBody>
        </p:sp>
        <p:sp>
          <p:nvSpPr>
            <p:cNvPr id="48" name="TextBox 47">
              <a:extLst>
                <a:ext uri="{FF2B5EF4-FFF2-40B4-BE49-F238E27FC236}">
                  <a16:creationId xmlns:a16="http://schemas.microsoft.com/office/drawing/2014/main" id="{C212071A-4999-461C-8601-65959C36C1F1}"/>
                </a:ext>
              </a:extLst>
            </p:cNvPr>
            <p:cNvSpPr txBox="1"/>
            <p:nvPr/>
          </p:nvSpPr>
          <p:spPr>
            <a:xfrm rot="16200000">
              <a:off x="4272715" y="2826660"/>
              <a:ext cx="637995" cy="215444"/>
            </a:xfrm>
            <a:prstGeom prst="rect">
              <a:avLst/>
            </a:prstGeom>
            <a:noFill/>
          </p:spPr>
          <p:txBody>
            <a:bodyPr wrap="none" lIns="0" tIns="0" rIns="0" bIns="0" rtlCol="0">
              <a:spAutoFit/>
            </a:bodyPr>
            <a:lstStyle/>
            <a:p>
              <a:pPr algn="ctr"/>
              <a:r>
                <a:rPr lang="en-GB" sz="1400" dirty="0"/>
                <a:t>Survival</a:t>
              </a:r>
              <a:endParaRPr lang="en-US" sz="1400" dirty="0"/>
            </a:p>
          </p:txBody>
        </p:sp>
        <p:sp>
          <p:nvSpPr>
            <p:cNvPr id="54" name="TextBox 53">
              <a:extLst>
                <a:ext uri="{FF2B5EF4-FFF2-40B4-BE49-F238E27FC236}">
                  <a16:creationId xmlns:a16="http://schemas.microsoft.com/office/drawing/2014/main" id="{7DA87CA5-0DD6-4B01-B2F1-29DA78F9A29D}"/>
                </a:ext>
              </a:extLst>
            </p:cNvPr>
            <p:cNvSpPr txBox="1"/>
            <p:nvPr/>
          </p:nvSpPr>
          <p:spPr>
            <a:xfrm>
              <a:off x="5145410" y="1311434"/>
              <a:ext cx="3151504" cy="215444"/>
            </a:xfrm>
            <a:prstGeom prst="rect">
              <a:avLst/>
            </a:prstGeom>
            <a:noFill/>
          </p:spPr>
          <p:txBody>
            <a:bodyPr wrap="none" lIns="0" tIns="0" rIns="0" bIns="0" rtlCol="0">
              <a:spAutoFit/>
            </a:bodyPr>
            <a:lstStyle/>
            <a:p>
              <a:pPr algn="ctr"/>
              <a:r>
                <a:rPr lang="en-GB" sz="1400" b="1" dirty="0"/>
                <a:t>Survival free of liver transplantation</a:t>
              </a:r>
              <a:r>
                <a:rPr lang="en-GB" sz="1400" b="1" baseline="30000" dirty="0"/>
                <a:t>3</a:t>
              </a:r>
            </a:p>
          </p:txBody>
        </p:sp>
      </p:grpSp>
      <p:grpSp>
        <p:nvGrpSpPr>
          <p:cNvPr id="515" name="Data">
            <a:extLst>
              <a:ext uri="{FF2B5EF4-FFF2-40B4-BE49-F238E27FC236}">
                <a16:creationId xmlns:a16="http://schemas.microsoft.com/office/drawing/2014/main" id="{F1516BE4-5D01-49AE-A017-394B4F429CE6}"/>
              </a:ext>
            </a:extLst>
          </p:cNvPr>
          <p:cNvGrpSpPr/>
          <p:nvPr/>
        </p:nvGrpSpPr>
        <p:grpSpPr>
          <a:xfrm>
            <a:off x="5212080" y="1844040"/>
            <a:ext cx="2988945" cy="1617345"/>
            <a:chOff x="5128260" y="1844040"/>
            <a:chExt cx="2988945" cy="1617345"/>
          </a:xfrm>
        </p:grpSpPr>
        <p:grpSp>
          <p:nvGrpSpPr>
            <p:cNvPr id="155" name="Censor">
              <a:extLst>
                <a:ext uri="{FF2B5EF4-FFF2-40B4-BE49-F238E27FC236}">
                  <a16:creationId xmlns:a16="http://schemas.microsoft.com/office/drawing/2014/main" id="{787F38BD-ABCB-4888-92FC-564C960D7A2D}"/>
                </a:ext>
              </a:extLst>
            </p:cNvPr>
            <p:cNvGrpSpPr/>
            <p:nvPr/>
          </p:nvGrpSpPr>
          <p:grpSpPr>
            <a:xfrm>
              <a:off x="5149974" y="1844040"/>
              <a:ext cx="2963768" cy="1608232"/>
              <a:chOff x="5149969" y="1851660"/>
              <a:chExt cx="2963768" cy="1608232"/>
            </a:xfrm>
          </p:grpSpPr>
          <p:cxnSp>
            <p:nvCxnSpPr>
              <p:cNvPr id="156" name="Straight Connector 155">
                <a:extLst>
                  <a:ext uri="{FF2B5EF4-FFF2-40B4-BE49-F238E27FC236}">
                    <a16:creationId xmlns:a16="http://schemas.microsoft.com/office/drawing/2014/main" id="{85C65493-E87B-4314-8938-B4E4ABC5DBF7}"/>
                  </a:ext>
                </a:extLst>
              </p:cNvPr>
              <p:cNvCxnSpPr>
                <a:cxnSpLocks/>
              </p:cNvCxnSpPr>
              <p:nvPr/>
            </p:nvCxnSpPr>
            <p:spPr>
              <a:xfrm>
                <a:off x="514996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FEB6CD1-AB4E-4F8B-81EE-A9D388C7DF8D}"/>
                  </a:ext>
                </a:extLst>
              </p:cNvPr>
              <p:cNvCxnSpPr>
                <a:cxnSpLocks/>
              </p:cNvCxnSpPr>
              <p:nvPr/>
            </p:nvCxnSpPr>
            <p:spPr>
              <a:xfrm>
                <a:off x="51823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A7A9850-1F8F-4283-BBE2-17913B358CE7}"/>
                  </a:ext>
                </a:extLst>
              </p:cNvPr>
              <p:cNvCxnSpPr>
                <a:cxnSpLocks/>
              </p:cNvCxnSpPr>
              <p:nvPr/>
            </p:nvCxnSpPr>
            <p:spPr>
              <a:xfrm>
                <a:off x="519378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A0E03E4-9679-4BF3-85B0-896E3230F3D1}"/>
                  </a:ext>
                </a:extLst>
              </p:cNvPr>
              <p:cNvCxnSpPr>
                <a:cxnSpLocks/>
              </p:cNvCxnSpPr>
              <p:nvPr/>
            </p:nvCxnSpPr>
            <p:spPr>
              <a:xfrm>
                <a:off x="523188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9FD07EC-5E75-4C9C-B709-AAF2D6BE3D25}"/>
                  </a:ext>
                </a:extLst>
              </p:cNvPr>
              <p:cNvCxnSpPr>
                <a:cxnSpLocks/>
              </p:cNvCxnSpPr>
              <p:nvPr/>
            </p:nvCxnSpPr>
            <p:spPr>
              <a:xfrm>
                <a:off x="811373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F4B0DB1-D4A5-40C8-BB77-5607058AC410}"/>
                  </a:ext>
                </a:extLst>
              </p:cNvPr>
              <p:cNvCxnSpPr>
                <a:cxnSpLocks/>
              </p:cNvCxnSpPr>
              <p:nvPr/>
            </p:nvCxnSpPr>
            <p:spPr>
              <a:xfrm>
                <a:off x="780703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6AFE72B-BD8B-4843-9D0D-1658EA115565}"/>
                  </a:ext>
                </a:extLst>
              </p:cNvPr>
              <p:cNvCxnSpPr>
                <a:cxnSpLocks/>
              </p:cNvCxnSpPr>
              <p:nvPr/>
            </p:nvCxnSpPr>
            <p:spPr>
              <a:xfrm>
                <a:off x="771178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0E5FACD-0B25-4573-95EF-69207A0FEEE1}"/>
                  </a:ext>
                </a:extLst>
              </p:cNvPr>
              <p:cNvCxnSpPr>
                <a:cxnSpLocks/>
              </p:cNvCxnSpPr>
              <p:nvPr/>
            </p:nvCxnSpPr>
            <p:spPr>
              <a:xfrm>
                <a:off x="749651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975BC33-2FE9-4DA6-9904-F6A8EB2339DA}"/>
                  </a:ext>
                </a:extLst>
              </p:cNvPr>
              <p:cNvCxnSpPr>
                <a:cxnSpLocks/>
              </p:cNvCxnSpPr>
              <p:nvPr/>
            </p:nvCxnSpPr>
            <p:spPr>
              <a:xfrm>
                <a:off x="742793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09B9AB0-DFC9-4825-BD9C-537D415761FE}"/>
                  </a:ext>
                </a:extLst>
              </p:cNvPr>
              <p:cNvCxnSpPr>
                <a:cxnSpLocks/>
              </p:cNvCxnSpPr>
              <p:nvPr/>
            </p:nvCxnSpPr>
            <p:spPr>
              <a:xfrm>
                <a:off x="738412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B13BE82-E42F-4C4C-9FF3-FA487A2707AD}"/>
                  </a:ext>
                </a:extLst>
              </p:cNvPr>
              <p:cNvCxnSpPr>
                <a:cxnSpLocks/>
              </p:cNvCxnSpPr>
              <p:nvPr/>
            </p:nvCxnSpPr>
            <p:spPr>
              <a:xfrm>
                <a:off x="730411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9F70EE0-2B2D-450C-BCAC-40E61D86F89D}"/>
                  </a:ext>
                </a:extLst>
              </p:cNvPr>
              <p:cNvCxnSpPr>
                <a:cxnSpLocks/>
              </p:cNvCxnSpPr>
              <p:nvPr/>
            </p:nvCxnSpPr>
            <p:spPr>
              <a:xfrm>
                <a:off x="720314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5B384B3-95B2-41AC-BC88-52380EDB22B6}"/>
                  </a:ext>
                </a:extLst>
              </p:cNvPr>
              <p:cNvCxnSpPr>
                <a:cxnSpLocks/>
              </p:cNvCxnSpPr>
              <p:nvPr/>
            </p:nvCxnSpPr>
            <p:spPr>
              <a:xfrm>
                <a:off x="8037537" y="3424823"/>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6F0B509-E730-463C-954B-039573C870CF}"/>
                  </a:ext>
                </a:extLst>
              </p:cNvPr>
              <p:cNvCxnSpPr>
                <a:cxnSpLocks/>
              </p:cNvCxnSpPr>
              <p:nvPr/>
            </p:nvCxnSpPr>
            <p:spPr>
              <a:xfrm>
                <a:off x="7949907" y="3424823"/>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DA7F6FC-B548-4337-8418-D8E93C711BEC}"/>
                  </a:ext>
                </a:extLst>
              </p:cNvPr>
              <p:cNvCxnSpPr>
                <a:cxnSpLocks/>
              </p:cNvCxnSpPr>
              <p:nvPr/>
            </p:nvCxnSpPr>
            <p:spPr>
              <a:xfrm>
                <a:off x="7648917" y="3424823"/>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44B38DC-81C6-407B-BE6F-224AF69ED063}"/>
                  </a:ext>
                </a:extLst>
              </p:cNvPr>
              <p:cNvCxnSpPr>
                <a:cxnSpLocks/>
              </p:cNvCxnSpPr>
              <p:nvPr/>
            </p:nvCxnSpPr>
            <p:spPr>
              <a:xfrm>
                <a:off x="52585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83E53E6-46A3-497A-8FF2-B1B15FF5BB42}"/>
                  </a:ext>
                </a:extLst>
              </p:cNvPr>
              <p:cNvCxnSpPr>
                <a:cxnSpLocks/>
              </p:cNvCxnSpPr>
              <p:nvPr/>
            </p:nvCxnSpPr>
            <p:spPr>
              <a:xfrm>
                <a:off x="528141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2D66995-E315-405E-BA48-857FCF6B3F12}"/>
                  </a:ext>
                </a:extLst>
              </p:cNvPr>
              <p:cNvCxnSpPr>
                <a:cxnSpLocks/>
              </p:cNvCxnSpPr>
              <p:nvPr/>
            </p:nvCxnSpPr>
            <p:spPr>
              <a:xfrm>
                <a:off x="531189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1A12160-EB83-48A5-9CF3-38ECB34641DA}"/>
                  </a:ext>
                </a:extLst>
              </p:cNvPr>
              <p:cNvCxnSpPr>
                <a:cxnSpLocks/>
              </p:cNvCxnSpPr>
              <p:nvPr/>
            </p:nvCxnSpPr>
            <p:spPr>
              <a:xfrm>
                <a:off x="54109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6ED001F-27F5-4590-A55D-BF2E8FB8FC0A}"/>
                  </a:ext>
                </a:extLst>
              </p:cNvPr>
              <p:cNvCxnSpPr>
                <a:cxnSpLocks/>
              </p:cNvCxnSpPr>
              <p:nvPr/>
            </p:nvCxnSpPr>
            <p:spPr>
              <a:xfrm>
                <a:off x="543952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305B478-42E9-47BF-B43D-56CFEFA252B9}"/>
                  </a:ext>
                </a:extLst>
              </p:cNvPr>
              <p:cNvCxnSpPr>
                <a:cxnSpLocks/>
              </p:cNvCxnSpPr>
              <p:nvPr/>
            </p:nvCxnSpPr>
            <p:spPr>
              <a:xfrm>
                <a:off x="547381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AD188F-EFEF-47D7-9FC8-64BE2E6B281D}"/>
                  </a:ext>
                </a:extLst>
              </p:cNvPr>
              <p:cNvCxnSpPr>
                <a:cxnSpLocks/>
              </p:cNvCxnSpPr>
              <p:nvPr/>
            </p:nvCxnSpPr>
            <p:spPr>
              <a:xfrm>
                <a:off x="550048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8183B78-6781-48F7-8303-CC2FBF9BBB69}"/>
                  </a:ext>
                </a:extLst>
              </p:cNvPr>
              <p:cNvCxnSpPr>
                <a:cxnSpLocks/>
              </p:cNvCxnSpPr>
              <p:nvPr/>
            </p:nvCxnSpPr>
            <p:spPr>
              <a:xfrm>
                <a:off x="556906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EA7B210-D1D9-42D6-B7FE-EA6517B660B6}"/>
                  </a:ext>
                </a:extLst>
              </p:cNvPr>
              <p:cNvCxnSpPr>
                <a:cxnSpLocks/>
              </p:cNvCxnSpPr>
              <p:nvPr/>
            </p:nvCxnSpPr>
            <p:spPr>
              <a:xfrm>
                <a:off x="559192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CD4F2EB-5DC4-4A5E-B366-D8913BB1D931}"/>
                  </a:ext>
                </a:extLst>
              </p:cNvPr>
              <p:cNvCxnSpPr>
                <a:cxnSpLocks/>
              </p:cNvCxnSpPr>
              <p:nvPr/>
            </p:nvCxnSpPr>
            <p:spPr>
              <a:xfrm>
                <a:off x="562621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21FCD05-BEBF-4BC7-AD84-93B895310BFF}"/>
                  </a:ext>
                </a:extLst>
              </p:cNvPr>
              <p:cNvCxnSpPr>
                <a:cxnSpLocks/>
              </p:cNvCxnSpPr>
              <p:nvPr/>
            </p:nvCxnSpPr>
            <p:spPr>
              <a:xfrm>
                <a:off x="568527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241A661-12D2-427A-B06B-1B65156035E9}"/>
                  </a:ext>
                </a:extLst>
              </p:cNvPr>
              <p:cNvCxnSpPr>
                <a:cxnSpLocks/>
              </p:cNvCxnSpPr>
              <p:nvPr/>
            </p:nvCxnSpPr>
            <p:spPr>
              <a:xfrm>
                <a:off x="572146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59962B6-F156-4B92-8C2D-EF3328230B72}"/>
                  </a:ext>
                </a:extLst>
              </p:cNvPr>
              <p:cNvCxnSpPr>
                <a:cxnSpLocks/>
              </p:cNvCxnSpPr>
              <p:nvPr/>
            </p:nvCxnSpPr>
            <p:spPr>
              <a:xfrm>
                <a:off x="573861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3359E2C-79D5-41B7-9387-ACAEB3A185B7}"/>
                  </a:ext>
                </a:extLst>
              </p:cNvPr>
              <p:cNvCxnSpPr>
                <a:cxnSpLocks/>
              </p:cNvCxnSpPr>
              <p:nvPr/>
            </p:nvCxnSpPr>
            <p:spPr>
              <a:xfrm>
                <a:off x="57919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42E4087-BF66-4411-B10B-217F7FF97F37}"/>
                  </a:ext>
                </a:extLst>
              </p:cNvPr>
              <p:cNvCxnSpPr>
                <a:cxnSpLocks/>
              </p:cNvCxnSpPr>
              <p:nvPr/>
            </p:nvCxnSpPr>
            <p:spPr>
              <a:xfrm>
                <a:off x="582814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918D4EA-543A-4D39-A402-BFB602E3D3B6}"/>
                  </a:ext>
                </a:extLst>
              </p:cNvPr>
              <p:cNvCxnSpPr>
                <a:cxnSpLocks/>
              </p:cNvCxnSpPr>
              <p:nvPr/>
            </p:nvCxnSpPr>
            <p:spPr>
              <a:xfrm>
                <a:off x="587196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B5350F-3C3C-4D51-A526-95B1DC4BCA6F}"/>
                  </a:ext>
                </a:extLst>
              </p:cNvPr>
              <p:cNvCxnSpPr>
                <a:cxnSpLocks/>
              </p:cNvCxnSpPr>
              <p:nvPr/>
            </p:nvCxnSpPr>
            <p:spPr>
              <a:xfrm>
                <a:off x="589291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753F3D0-72F9-4D6C-959C-109A69AC09D9}"/>
                  </a:ext>
                </a:extLst>
              </p:cNvPr>
              <p:cNvCxnSpPr>
                <a:cxnSpLocks/>
              </p:cNvCxnSpPr>
              <p:nvPr/>
            </p:nvCxnSpPr>
            <p:spPr>
              <a:xfrm>
                <a:off x="591577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E5E4F19-528A-4134-AB70-B7E0605C25C3}"/>
                  </a:ext>
                </a:extLst>
              </p:cNvPr>
              <p:cNvCxnSpPr>
                <a:cxnSpLocks/>
              </p:cNvCxnSpPr>
              <p:nvPr/>
            </p:nvCxnSpPr>
            <p:spPr>
              <a:xfrm>
                <a:off x="611770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FC693A3-BD20-4127-A6B9-7E59B6EC3732}"/>
                  </a:ext>
                </a:extLst>
              </p:cNvPr>
              <p:cNvCxnSpPr>
                <a:cxnSpLocks/>
              </p:cNvCxnSpPr>
              <p:nvPr/>
            </p:nvCxnSpPr>
            <p:spPr>
              <a:xfrm>
                <a:off x="618057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580AAD6D-F316-4025-A9F6-389673C33CEB}"/>
                  </a:ext>
                </a:extLst>
              </p:cNvPr>
              <p:cNvCxnSpPr>
                <a:cxnSpLocks/>
              </p:cNvCxnSpPr>
              <p:nvPr/>
            </p:nvCxnSpPr>
            <p:spPr>
              <a:xfrm>
                <a:off x="6232009"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8A8B3FD-3AD0-404C-95CD-28B20A3B0021}"/>
                  </a:ext>
                </a:extLst>
              </p:cNvPr>
              <p:cNvCxnSpPr>
                <a:cxnSpLocks/>
              </p:cNvCxnSpPr>
              <p:nvPr/>
            </p:nvCxnSpPr>
            <p:spPr>
              <a:xfrm>
                <a:off x="6245344"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8B48873-FCAD-489B-84AD-79B5E94D3B8E}"/>
                  </a:ext>
                </a:extLst>
              </p:cNvPr>
              <p:cNvCxnSpPr>
                <a:cxnSpLocks/>
              </p:cNvCxnSpPr>
              <p:nvPr/>
            </p:nvCxnSpPr>
            <p:spPr>
              <a:xfrm>
                <a:off x="6312019"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3DEB99D-16CD-4963-A533-22AA7FB55C09}"/>
                  </a:ext>
                </a:extLst>
              </p:cNvPr>
              <p:cNvCxnSpPr>
                <a:cxnSpLocks/>
              </p:cNvCxnSpPr>
              <p:nvPr/>
            </p:nvCxnSpPr>
            <p:spPr>
              <a:xfrm>
                <a:off x="6332974"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9E7C297-40AE-42A6-A7D6-351841E25399}"/>
                  </a:ext>
                </a:extLst>
              </p:cNvPr>
              <p:cNvCxnSpPr>
                <a:cxnSpLocks/>
              </p:cNvCxnSpPr>
              <p:nvPr/>
            </p:nvCxnSpPr>
            <p:spPr>
              <a:xfrm>
                <a:off x="6376789"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47F03D2-00A2-4BB6-BA8C-ABFADC8197D4}"/>
                  </a:ext>
                </a:extLst>
              </p:cNvPr>
              <p:cNvCxnSpPr>
                <a:cxnSpLocks/>
              </p:cNvCxnSpPr>
              <p:nvPr/>
            </p:nvCxnSpPr>
            <p:spPr>
              <a:xfrm>
                <a:off x="6392029"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404B746-9C36-424D-A749-68558E3053B2}"/>
                  </a:ext>
                </a:extLst>
              </p:cNvPr>
              <p:cNvCxnSpPr>
                <a:cxnSpLocks/>
              </p:cNvCxnSpPr>
              <p:nvPr/>
            </p:nvCxnSpPr>
            <p:spPr>
              <a:xfrm>
                <a:off x="6409174"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48EC00D-373D-4B07-8A67-A78F6B4372DE}"/>
                  </a:ext>
                </a:extLst>
              </p:cNvPr>
              <p:cNvCxnSpPr>
                <a:cxnSpLocks/>
              </p:cNvCxnSpPr>
              <p:nvPr/>
            </p:nvCxnSpPr>
            <p:spPr>
              <a:xfrm>
                <a:off x="6430129"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0E55A7F-51CA-4AD8-ADBD-5FD464C054E5}"/>
                  </a:ext>
                </a:extLst>
              </p:cNvPr>
              <p:cNvCxnSpPr>
                <a:cxnSpLocks/>
              </p:cNvCxnSpPr>
              <p:nvPr/>
            </p:nvCxnSpPr>
            <p:spPr>
              <a:xfrm>
                <a:off x="6466324"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71DDD12-69CF-49CE-95DC-34576E6697DD}"/>
                  </a:ext>
                </a:extLst>
              </p:cNvPr>
              <p:cNvCxnSpPr>
                <a:cxnSpLocks/>
              </p:cNvCxnSpPr>
              <p:nvPr/>
            </p:nvCxnSpPr>
            <p:spPr>
              <a:xfrm>
                <a:off x="6492994"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EABAF02-8110-45F2-B447-91ED157012F0}"/>
                  </a:ext>
                </a:extLst>
              </p:cNvPr>
              <p:cNvCxnSpPr>
                <a:cxnSpLocks/>
              </p:cNvCxnSpPr>
              <p:nvPr/>
            </p:nvCxnSpPr>
            <p:spPr>
              <a:xfrm>
                <a:off x="6517759" y="21050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F25A526-A2E1-4728-B5E6-2DFE52033FE5}"/>
                  </a:ext>
                </a:extLst>
              </p:cNvPr>
              <p:cNvCxnSpPr>
                <a:cxnSpLocks/>
              </p:cNvCxnSpPr>
              <p:nvPr/>
            </p:nvCxnSpPr>
            <p:spPr>
              <a:xfrm>
                <a:off x="6548239" y="21050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5BF8959-EFE5-45C1-A861-1619C1A2444C}"/>
                  </a:ext>
                </a:extLst>
              </p:cNvPr>
              <p:cNvCxnSpPr>
                <a:cxnSpLocks/>
              </p:cNvCxnSpPr>
              <p:nvPr/>
            </p:nvCxnSpPr>
            <p:spPr>
              <a:xfrm>
                <a:off x="6677779" y="21050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C4030C3-14F9-41CE-A846-0CB0ECC4D26A}"/>
                  </a:ext>
                </a:extLst>
              </p:cNvPr>
              <p:cNvCxnSpPr>
                <a:cxnSpLocks/>
              </p:cNvCxnSpPr>
              <p:nvPr/>
            </p:nvCxnSpPr>
            <p:spPr>
              <a:xfrm>
                <a:off x="6915904" y="22498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FE29EB1-EFF2-4681-BEA3-FE3C6EF13E78}"/>
                  </a:ext>
                </a:extLst>
              </p:cNvPr>
              <p:cNvCxnSpPr>
                <a:cxnSpLocks/>
              </p:cNvCxnSpPr>
              <p:nvPr/>
            </p:nvCxnSpPr>
            <p:spPr>
              <a:xfrm>
                <a:off x="7085449" y="22498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7D11978-E6EB-44D6-9F6F-54352A66A59F}"/>
                  </a:ext>
                </a:extLst>
              </p:cNvPr>
              <p:cNvCxnSpPr>
                <a:cxnSpLocks/>
              </p:cNvCxnSpPr>
              <p:nvPr/>
            </p:nvCxnSpPr>
            <p:spPr>
              <a:xfrm>
                <a:off x="5418574" y="19202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FE0225FC-340E-427D-B266-B77048AFF0B3}"/>
                  </a:ext>
                </a:extLst>
              </p:cNvPr>
              <p:cNvCxnSpPr>
                <a:cxnSpLocks/>
              </p:cNvCxnSpPr>
              <p:nvPr/>
            </p:nvCxnSpPr>
            <p:spPr>
              <a:xfrm>
                <a:off x="5449054" y="19202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8C1B1F84-A15E-4414-9750-43FDC522CEB5}"/>
                  </a:ext>
                </a:extLst>
              </p:cNvPr>
              <p:cNvCxnSpPr>
                <a:cxnSpLocks/>
              </p:cNvCxnSpPr>
              <p:nvPr/>
            </p:nvCxnSpPr>
            <p:spPr>
              <a:xfrm>
                <a:off x="5517634" y="194437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AAE30D6-27D0-4035-9032-B2740F25FFEB}"/>
                  </a:ext>
                </a:extLst>
              </p:cNvPr>
              <p:cNvCxnSpPr>
                <a:cxnSpLocks/>
              </p:cNvCxnSpPr>
              <p:nvPr/>
            </p:nvCxnSpPr>
            <p:spPr>
              <a:xfrm>
                <a:off x="5538589" y="194437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7B890293-5498-4634-9D8A-31F0FD5E48E5}"/>
                  </a:ext>
                </a:extLst>
              </p:cNvPr>
              <p:cNvCxnSpPr>
                <a:cxnSpLocks/>
              </p:cNvCxnSpPr>
              <p:nvPr/>
            </p:nvCxnSpPr>
            <p:spPr>
              <a:xfrm>
                <a:off x="5569069" y="194437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54DCFD8-E58E-4374-9EB8-1AEA2BF3053A}"/>
                  </a:ext>
                </a:extLst>
              </p:cNvPr>
              <p:cNvCxnSpPr>
                <a:cxnSpLocks/>
              </p:cNvCxnSpPr>
              <p:nvPr/>
            </p:nvCxnSpPr>
            <p:spPr>
              <a:xfrm>
                <a:off x="5603359"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A8337AA-7799-4624-866D-832FEBD2A93E}"/>
                  </a:ext>
                </a:extLst>
              </p:cNvPr>
              <p:cNvCxnSpPr>
                <a:cxnSpLocks/>
              </p:cNvCxnSpPr>
              <p:nvPr/>
            </p:nvCxnSpPr>
            <p:spPr>
              <a:xfrm>
                <a:off x="562812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2E5EBB4F-76B1-474A-A4E1-F6149DE8E5FC}"/>
                  </a:ext>
                </a:extLst>
              </p:cNvPr>
              <p:cNvCxnSpPr>
                <a:cxnSpLocks/>
              </p:cNvCxnSpPr>
              <p:nvPr/>
            </p:nvCxnSpPr>
            <p:spPr>
              <a:xfrm>
                <a:off x="569289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047BD15-AC21-4E6C-AFB7-FEA93FFD1051}"/>
                  </a:ext>
                </a:extLst>
              </p:cNvPr>
              <p:cNvCxnSpPr>
                <a:cxnSpLocks/>
              </p:cNvCxnSpPr>
              <p:nvPr/>
            </p:nvCxnSpPr>
            <p:spPr>
              <a:xfrm>
                <a:off x="570051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21EE11F0-2956-4BD7-B2ED-EDBA1E2B7038}"/>
                  </a:ext>
                </a:extLst>
              </p:cNvPr>
              <p:cNvCxnSpPr>
                <a:cxnSpLocks/>
              </p:cNvCxnSpPr>
              <p:nvPr/>
            </p:nvCxnSpPr>
            <p:spPr>
              <a:xfrm>
                <a:off x="578814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F4BD1A1-4963-4C0E-B0B2-47B3BAC3B8FB}"/>
                  </a:ext>
                </a:extLst>
              </p:cNvPr>
              <p:cNvCxnSpPr>
                <a:cxnSpLocks/>
              </p:cNvCxnSpPr>
              <p:nvPr/>
            </p:nvCxnSpPr>
            <p:spPr>
              <a:xfrm>
                <a:off x="5830054" y="199453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195B6C6-D3AE-4412-B768-E812C5247494}"/>
                  </a:ext>
                </a:extLst>
              </p:cNvPr>
              <p:cNvCxnSpPr>
                <a:cxnSpLocks/>
              </p:cNvCxnSpPr>
              <p:nvPr/>
            </p:nvCxnSpPr>
            <p:spPr>
              <a:xfrm>
                <a:off x="5860534" y="201549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E40EC24-A197-4351-8D63-19BB9F06D50F}"/>
                  </a:ext>
                </a:extLst>
              </p:cNvPr>
              <p:cNvCxnSpPr>
                <a:cxnSpLocks/>
              </p:cNvCxnSpPr>
              <p:nvPr/>
            </p:nvCxnSpPr>
            <p:spPr>
              <a:xfrm>
                <a:off x="5931019" y="205549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01AECC2-51C1-41CA-9AAC-A5B50FC4EC43}"/>
                  </a:ext>
                </a:extLst>
              </p:cNvPr>
              <p:cNvCxnSpPr>
                <a:cxnSpLocks/>
              </p:cNvCxnSpPr>
              <p:nvPr/>
            </p:nvCxnSpPr>
            <p:spPr>
              <a:xfrm>
                <a:off x="5955784" y="205549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152B773-55E1-47D9-A405-AD1EDB5BE238}"/>
                  </a:ext>
                </a:extLst>
              </p:cNvPr>
              <p:cNvCxnSpPr>
                <a:cxnSpLocks/>
              </p:cNvCxnSpPr>
              <p:nvPr/>
            </p:nvCxnSpPr>
            <p:spPr>
              <a:xfrm>
                <a:off x="6136759" y="211264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AC43CC7D-3E86-4F28-9E11-120C2760E3E6}"/>
                  </a:ext>
                </a:extLst>
              </p:cNvPr>
              <p:cNvCxnSpPr>
                <a:cxnSpLocks/>
              </p:cNvCxnSpPr>
              <p:nvPr/>
            </p:nvCxnSpPr>
            <p:spPr>
              <a:xfrm>
                <a:off x="6144379" y="214503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5927BE12-64CC-4DE8-84F4-068F3B04FA59}"/>
                  </a:ext>
                </a:extLst>
              </p:cNvPr>
              <p:cNvCxnSpPr>
                <a:cxnSpLocks/>
              </p:cNvCxnSpPr>
              <p:nvPr/>
            </p:nvCxnSpPr>
            <p:spPr>
              <a:xfrm>
                <a:off x="6157714" y="214503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8F695B7-9D60-40B5-BCD6-0F839A6E7608}"/>
                  </a:ext>
                </a:extLst>
              </p:cNvPr>
              <p:cNvCxnSpPr>
                <a:cxnSpLocks/>
              </p:cNvCxnSpPr>
              <p:nvPr/>
            </p:nvCxnSpPr>
            <p:spPr>
              <a:xfrm>
                <a:off x="6182479" y="214503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0369E9C8-D2FD-4FB3-841E-DD56396F5A3E}"/>
                  </a:ext>
                </a:extLst>
              </p:cNvPr>
              <p:cNvCxnSpPr>
                <a:cxnSpLocks/>
              </p:cNvCxnSpPr>
              <p:nvPr/>
            </p:nvCxnSpPr>
            <p:spPr>
              <a:xfrm>
                <a:off x="6212959" y="21793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84BF5A0F-E159-4CF0-9DEE-75196692571A}"/>
                  </a:ext>
                </a:extLst>
              </p:cNvPr>
              <p:cNvCxnSpPr>
                <a:cxnSpLocks/>
              </p:cNvCxnSpPr>
              <p:nvPr/>
            </p:nvCxnSpPr>
            <p:spPr>
              <a:xfrm>
                <a:off x="6201529" y="21793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FE24F6FA-8611-4716-8F51-62D07880C515}"/>
                  </a:ext>
                </a:extLst>
              </p:cNvPr>
              <p:cNvCxnSpPr>
                <a:cxnSpLocks/>
              </p:cNvCxnSpPr>
              <p:nvPr/>
            </p:nvCxnSpPr>
            <p:spPr>
              <a:xfrm>
                <a:off x="6258679" y="22136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36FACFD7-9220-4999-AF5A-A5B8DA82B446}"/>
                  </a:ext>
                </a:extLst>
              </p:cNvPr>
              <p:cNvCxnSpPr>
                <a:cxnSpLocks/>
              </p:cNvCxnSpPr>
              <p:nvPr/>
            </p:nvCxnSpPr>
            <p:spPr>
              <a:xfrm>
                <a:off x="6273919" y="22136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81F93F1A-A664-45D8-8594-A0352A777899}"/>
                  </a:ext>
                </a:extLst>
              </p:cNvPr>
              <p:cNvCxnSpPr>
                <a:cxnSpLocks/>
              </p:cNvCxnSpPr>
              <p:nvPr/>
            </p:nvCxnSpPr>
            <p:spPr>
              <a:xfrm>
                <a:off x="6321544" y="22517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33D79ECB-6D9F-45EA-8474-83DD9994464C}"/>
                  </a:ext>
                </a:extLst>
              </p:cNvPr>
              <p:cNvCxnSpPr>
                <a:cxnSpLocks/>
              </p:cNvCxnSpPr>
              <p:nvPr/>
            </p:nvCxnSpPr>
            <p:spPr>
              <a:xfrm>
                <a:off x="6403459" y="22517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295C710-FD22-4FFD-96C8-5577A4403C7E}"/>
                  </a:ext>
                </a:extLst>
              </p:cNvPr>
              <p:cNvCxnSpPr>
                <a:cxnSpLocks/>
              </p:cNvCxnSpPr>
              <p:nvPr/>
            </p:nvCxnSpPr>
            <p:spPr>
              <a:xfrm>
                <a:off x="6475849" y="23336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8BB94841-1407-489A-A6D3-CE32A071C5D5}"/>
                  </a:ext>
                </a:extLst>
              </p:cNvPr>
              <p:cNvCxnSpPr>
                <a:cxnSpLocks/>
              </p:cNvCxnSpPr>
              <p:nvPr/>
            </p:nvCxnSpPr>
            <p:spPr>
              <a:xfrm>
                <a:off x="6502519" y="23336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08C89BED-7C39-43B7-9BAD-C9FA83D7BDA7}"/>
                  </a:ext>
                </a:extLst>
              </p:cNvPr>
              <p:cNvCxnSpPr>
                <a:cxnSpLocks/>
              </p:cNvCxnSpPr>
              <p:nvPr/>
            </p:nvCxnSpPr>
            <p:spPr>
              <a:xfrm>
                <a:off x="6561574" y="23774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EDAFEA9-6EAB-4B2C-815C-21624DA98E15}"/>
                  </a:ext>
                </a:extLst>
              </p:cNvPr>
              <p:cNvCxnSpPr>
                <a:cxnSpLocks/>
              </p:cNvCxnSpPr>
              <p:nvPr/>
            </p:nvCxnSpPr>
            <p:spPr>
              <a:xfrm>
                <a:off x="6626344" y="23774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B8A7AFD8-4B4B-40E8-8F2C-C0F931B0E62B}"/>
                  </a:ext>
                </a:extLst>
              </p:cNvPr>
              <p:cNvCxnSpPr>
                <a:cxnSpLocks/>
              </p:cNvCxnSpPr>
              <p:nvPr/>
            </p:nvCxnSpPr>
            <p:spPr>
              <a:xfrm>
                <a:off x="6691114" y="242506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7FE7B264-4E79-42B1-A72A-937E418E10EE}"/>
                  </a:ext>
                </a:extLst>
              </p:cNvPr>
              <p:cNvCxnSpPr>
                <a:cxnSpLocks/>
              </p:cNvCxnSpPr>
              <p:nvPr/>
            </p:nvCxnSpPr>
            <p:spPr>
              <a:xfrm>
                <a:off x="6769219" y="247269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CA6E14B-7565-4F3F-83E8-15DD2BF5F859}"/>
                  </a:ext>
                </a:extLst>
              </p:cNvPr>
              <p:cNvCxnSpPr>
                <a:cxnSpLocks/>
              </p:cNvCxnSpPr>
              <p:nvPr/>
            </p:nvCxnSpPr>
            <p:spPr>
              <a:xfrm>
                <a:off x="6795889" y="251460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D694CCC6-61FA-4363-B039-752B3258ADF0}"/>
                  </a:ext>
                </a:extLst>
              </p:cNvPr>
              <p:cNvCxnSpPr>
                <a:cxnSpLocks/>
              </p:cNvCxnSpPr>
              <p:nvPr/>
            </p:nvCxnSpPr>
            <p:spPr>
              <a:xfrm>
                <a:off x="6854944" y="25679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DF54FCA5-E0CB-498B-84BD-E36D7BBE9EDF}"/>
                  </a:ext>
                </a:extLst>
              </p:cNvPr>
              <p:cNvCxnSpPr>
                <a:cxnSpLocks/>
              </p:cNvCxnSpPr>
              <p:nvPr/>
            </p:nvCxnSpPr>
            <p:spPr>
              <a:xfrm>
                <a:off x="6894949" y="25679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50B2BC9D-B2CC-45CE-BC76-86F90B22D61D}"/>
                  </a:ext>
                </a:extLst>
              </p:cNvPr>
              <p:cNvCxnSpPr>
                <a:cxnSpLocks/>
              </p:cNvCxnSpPr>
              <p:nvPr/>
            </p:nvCxnSpPr>
            <p:spPr>
              <a:xfrm>
                <a:off x="6912094" y="262509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C2650F2F-1377-49C0-A129-B881C71DBC53}"/>
                  </a:ext>
                </a:extLst>
              </p:cNvPr>
              <p:cNvCxnSpPr>
                <a:cxnSpLocks/>
              </p:cNvCxnSpPr>
              <p:nvPr/>
            </p:nvCxnSpPr>
            <p:spPr>
              <a:xfrm>
                <a:off x="6942574"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5319528D-EC77-45AC-B127-2F073CFDBC3A}"/>
                  </a:ext>
                </a:extLst>
              </p:cNvPr>
              <p:cNvCxnSpPr>
                <a:cxnSpLocks/>
              </p:cNvCxnSpPr>
              <p:nvPr/>
            </p:nvCxnSpPr>
            <p:spPr>
              <a:xfrm>
                <a:off x="6971149"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F4399B61-4A57-4BA0-AB69-996295AB761E}"/>
                  </a:ext>
                </a:extLst>
              </p:cNvPr>
              <p:cNvCxnSpPr>
                <a:cxnSpLocks/>
              </p:cNvCxnSpPr>
              <p:nvPr/>
            </p:nvCxnSpPr>
            <p:spPr>
              <a:xfrm>
                <a:off x="7026394"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0CED8C2E-ED42-4ABA-B43D-28C79D7961A8}"/>
                  </a:ext>
                </a:extLst>
              </p:cNvPr>
              <p:cNvCxnSpPr>
                <a:cxnSpLocks/>
              </p:cNvCxnSpPr>
              <p:nvPr/>
            </p:nvCxnSpPr>
            <p:spPr>
              <a:xfrm>
                <a:off x="7070209"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F268ECB7-9B18-484B-B43D-EA8F9F1EBDB0}"/>
                  </a:ext>
                </a:extLst>
              </p:cNvPr>
              <p:cNvCxnSpPr>
                <a:cxnSpLocks/>
              </p:cNvCxnSpPr>
              <p:nvPr/>
            </p:nvCxnSpPr>
            <p:spPr>
              <a:xfrm>
                <a:off x="7152124" y="281305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092F933C-B3EB-4846-9D0B-F2E9E7D6337D}"/>
                  </a:ext>
                </a:extLst>
              </p:cNvPr>
              <p:cNvCxnSpPr>
                <a:cxnSpLocks/>
              </p:cNvCxnSpPr>
              <p:nvPr/>
            </p:nvCxnSpPr>
            <p:spPr>
              <a:xfrm>
                <a:off x="7321669" y="281305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A6C69D13-62EB-4534-89A7-F0139D0EFF96}"/>
                  </a:ext>
                </a:extLst>
              </p:cNvPr>
              <p:cNvCxnSpPr>
                <a:cxnSpLocks/>
              </p:cNvCxnSpPr>
              <p:nvPr/>
            </p:nvCxnSpPr>
            <p:spPr>
              <a:xfrm>
                <a:off x="7384534" y="292417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7A27072-9B59-4CD4-B3E3-81D63C30E5DD}"/>
                  </a:ext>
                </a:extLst>
              </p:cNvPr>
              <p:cNvCxnSpPr>
                <a:cxnSpLocks/>
              </p:cNvCxnSpPr>
              <p:nvPr/>
            </p:nvCxnSpPr>
            <p:spPr>
              <a:xfrm>
                <a:off x="7394059" y="292417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A1EE6883-582F-4557-AA06-3A913026ABE5}"/>
                  </a:ext>
                </a:extLst>
              </p:cNvPr>
              <p:cNvCxnSpPr>
                <a:cxnSpLocks/>
              </p:cNvCxnSpPr>
              <p:nvPr/>
            </p:nvCxnSpPr>
            <p:spPr>
              <a:xfrm>
                <a:off x="7510264" y="30708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A22AA1DA-88CD-4375-B36B-EE668CF291E0}"/>
                </a:ext>
              </a:extLst>
            </p:cNvPr>
            <p:cNvGrpSpPr/>
            <p:nvPr/>
          </p:nvGrpSpPr>
          <p:grpSpPr>
            <a:xfrm>
              <a:off x="5128260" y="1889760"/>
              <a:ext cx="2914650" cy="1571625"/>
              <a:chOff x="5128260" y="1889760"/>
              <a:chExt cx="2914650" cy="1571625"/>
            </a:xfrm>
          </p:grpSpPr>
          <p:sp>
            <p:nvSpPr>
              <p:cNvPr id="58" name="Freeform: Shape 57">
                <a:extLst>
                  <a:ext uri="{FF2B5EF4-FFF2-40B4-BE49-F238E27FC236}">
                    <a16:creationId xmlns:a16="http://schemas.microsoft.com/office/drawing/2014/main" id="{157BC5C4-178E-45D0-A5B9-374B822FD9F8}"/>
                  </a:ext>
                </a:extLst>
              </p:cNvPr>
              <p:cNvSpPr/>
              <p:nvPr/>
            </p:nvSpPr>
            <p:spPr>
              <a:xfrm>
                <a:off x="5128260" y="1889760"/>
                <a:ext cx="2425065" cy="1314450"/>
              </a:xfrm>
              <a:custGeom>
                <a:avLst/>
                <a:gdLst>
                  <a:gd name="connsiteX0" fmla="*/ 0 w 2425065"/>
                  <a:gd name="connsiteY0" fmla="*/ 0 h 1314450"/>
                  <a:gd name="connsiteX1" fmla="*/ 222885 w 2425065"/>
                  <a:gd name="connsiteY1" fmla="*/ 0 h 1314450"/>
                  <a:gd name="connsiteX2" fmla="*/ 222885 w 2425065"/>
                  <a:gd name="connsiteY2" fmla="*/ 24765 h 1314450"/>
                  <a:gd name="connsiteX3" fmla="*/ 238125 w 2425065"/>
                  <a:gd name="connsiteY3" fmla="*/ 24765 h 1314450"/>
                  <a:gd name="connsiteX4" fmla="*/ 238125 w 2425065"/>
                  <a:gd name="connsiteY4" fmla="*/ 45720 h 1314450"/>
                  <a:gd name="connsiteX5" fmla="*/ 264795 w 2425065"/>
                  <a:gd name="connsiteY5" fmla="*/ 45720 h 1314450"/>
                  <a:gd name="connsiteX6" fmla="*/ 264795 w 2425065"/>
                  <a:gd name="connsiteY6" fmla="*/ 70485 h 1314450"/>
                  <a:gd name="connsiteX7" fmla="*/ 339090 w 2425065"/>
                  <a:gd name="connsiteY7" fmla="*/ 70485 h 1314450"/>
                  <a:gd name="connsiteX8" fmla="*/ 339090 w 2425065"/>
                  <a:gd name="connsiteY8" fmla="*/ 95250 h 1314450"/>
                  <a:gd name="connsiteX9" fmla="*/ 445770 w 2425065"/>
                  <a:gd name="connsiteY9" fmla="*/ 95250 h 1314450"/>
                  <a:gd name="connsiteX10" fmla="*/ 445770 w 2425065"/>
                  <a:gd name="connsiteY10" fmla="*/ 116205 h 1314450"/>
                  <a:gd name="connsiteX11" fmla="*/ 659130 w 2425065"/>
                  <a:gd name="connsiteY11" fmla="*/ 116205 h 1314450"/>
                  <a:gd name="connsiteX12" fmla="*/ 659130 w 2425065"/>
                  <a:gd name="connsiteY12" fmla="*/ 142875 h 1314450"/>
                  <a:gd name="connsiteX13" fmla="*/ 701040 w 2425065"/>
                  <a:gd name="connsiteY13" fmla="*/ 142875 h 1314450"/>
                  <a:gd name="connsiteX14" fmla="*/ 701040 w 2425065"/>
                  <a:gd name="connsiteY14" fmla="*/ 169545 h 1314450"/>
                  <a:gd name="connsiteX15" fmla="*/ 756285 w 2425065"/>
                  <a:gd name="connsiteY15" fmla="*/ 169545 h 1314450"/>
                  <a:gd name="connsiteX16" fmla="*/ 756285 w 2425065"/>
                  <a:gd name="connsiteY16" fmla="*/ 203835 h 1314450"/>
                  <a:gd name="connsiteX17" fmla="*/ 878205 w 2425065"/>
                  <a:gd name="connsiteY17" fmla="*/ 203835 h 1314450"/>
                  <a:gd name="connsiteX18" fmla="*/ 878205 w 2425065"/>
                  <a:gd name="connsiteY18" fmla="*/ 232410 h 1314450"/>
                  <a:gd name="connsiteX19" fmla="*/ 908685 w 2425065"/>
                  <a:gd name="connsiteY19" fmla="*/ 232410 h 1314450"/>
                  <a:gd name="connsiteX20" fmla="*/ 908685 w 2425065"/>
                  <a:gd name="connsiteY20" fmla="*/ 262890 h 1314450"/>
                  <a:gd name="connsiteX21" fmla="*/ 1009650 w 2425065"/>
                  <a:gd name="connsiteY21" fmla="*/ 262890 h 1314450"/>
                  <a:gd name="connsiteX22" fmla="*/ 1009650 w 2425065"/>
                  <a:gd name="connsiteY22" fmla="*/ 297180 h 1314450"/>
                  <a:gd name="connsiteX23" fmla="*/ 1057275 w 2425065"/>
                  <a:gd name="connsiteY23" fmla="*/ 297180 h 1314450"/>
                  <a:gd name="connsiteX24" fmla="*/ 1057275 w 2425065"/>
                  <a:gd name="connsiteY24" fmla="*/ 327660 h 1314450"/>
                  <a:gd name="connsiteX25" fmla="*/ 1116330 w 2425065"/>
                  <a:gd name="connsiteY25" fmla="*/ 327660 h 1314450"/>
                  <a:gd name="connsiteX26" fmla="*/ 1116330 w 2425065"/>
                  <a:gd name="connsiteY26" fmla="*/ 365760 h 1314450"/>
                  <a:gd name="connsiteX27" fmla="*/ 1181100 w 2425065"/>
                  <a:gd name="connsiteY27" fmla="*/ 365760 h 1314450"/>
                  <a:gd name="connsiteX28" fmla="*/ 1181100 w 2425065"/>
                  <a:gd name="connsiteY28" fmla="*/ 398145 h 1314450"/>
                  <a:gd name="connsiteX29" fmla="*/ 1314450 w 2425065"/>
                  <a:gd name="connsiteY29" fmla="*/ 398145 h 1314450"/>
                  <a:gd name="connsiteX30" fmla="*/ 1314450 w 2425065"/>
                  <a:gd name="connsiteY30" fmla="*/ 443865 h 1314450"/>
                  <a:gd name="connsiteX31" fmla="*/ 1335405 w 2425065"/>
                  <a:gd name="connsiteY31" fmla="*/ 443865 h 1314450"/>
                  <a:gd name="connsiteX32" fmla="*/ 1335405 w 2425065"/>
                  <a:gd name="connsiteY32" fmla="*/ 478155 h 1314450"/>
                  <a:gd name="connsiteX33" fmla="*/ 1396365 w 2425065"/>
                  <a:gd name="connsiteY33" fmla="*/ 478155 h 1314450"/>
                  <a:gd name="connsiteX34" fmla="*/ 1396365 w 2425065"/>
                  <a:gd name="connsiteY34" fmla="*/ 523875 h 1314450"/>
                  <a:gd name="connsiteX35" fmla="*/ 1554480 w 2425065"/>
                  <a:gd name="connsiteY35" fmla="*/ 523875 h 1314450"/>
                  <a:gd name="connsiteX36" fmla="*/ 1554480 w 2425065"/>
                  <a:gd name="connsiteY36" fmla="*/ 569595 h 1314450"/>
                  <a:gd name="connsiteX37" fmla="*/ 1577340 w 2425065"/>
                  <a:gd name="connsiteY37" fmla="*/ 569595 h 1314450"/>
                  <a:gd name="connsiteX38" fmla="*/ 1577340 w 2425065"/>
                  <a:gd name="connsiteY38" fmla="*/ 615315 h 1314450"/>
                  <a:gd name="connsiteX39" fmla="*/ 1642110 w 2425065"/>
                  <a:gd name="connsiteY39" fmla="*/ 615315 h 1314450"/>
                  <a:gd name="connsiteX40" fmla="*/ 1642110 w 2425065"/>
                  <a:gd name="connsiteY40" fmla="*/ 668655 h 1314450"/>
                  <a:gd name="connsiteX41" fmla="*/ 1682115 w 2425065"/>
                  <a:gd name="connsiteY41" fmla="*/ 668655 h 1314450"/>
                  <a:gd name="connsiteX42" fmla="*/ 1682115 w 2425065"/>
                  <a:gd name="connsiteY42" fmla="*/ 721995 h 1314450"/>
                  <a:gd name="connsiteX43" fmla="*/ 1765935 w 2425065"/>
                  <a:gd name="connsiteY43" fmla="*/ 721995 h 1314450"/>
                  <a:gd name="connsiteX44" fmla="*/ 1765935 w 2425065"/>
                  <a:gd name="connsiteY44" fmla="*/ 773430 h 1314450"/>
                  <a:gd name="connsiteX45" fmla="*/ 1800225 w 2425065"/>
                  <a:gd name="connsiteY45" fmla="*/ 773430 h 1314450"/>
                  <a:gd name="connsiteX46" fmla="*/ 1800225 w 2425065"/>
                  <a:gd name="connsiteY46" fmla="*/ 824865 h 1314450"/>
                  <a:gd name="connsiteX47" fmla="*/ 1807845 w 2425065"/>
                  <a:gd name="connsiteY47" fmla="*/ 824865 h 1314450"/>
                  <a:gd name="connsiteX48" fmla="*/ 1807845 w 2425065"/>
                  <a:gd name="connsiteY48" fmla="*/ 883920 h 1314450"/>
                  <a:gd name="connsiteX49" fmla="*/ 1990725 w 2425065"/>
                  <a:gd name="connsiteY49" fmla="*/ 883920 h 1314450"/>
                  <a:gd name="connsiteX50" fmla="*/ 1990725 w 2425065"/>
                  <a:gd name="connsiteY50" fmla="*/ 963930 h 1314450"/>
                  <a:gd name="connsiteX51" fmla="*/ 2207895 w 2425065"/>
                  <a:gd name="connsiteY51" fmla="*/ 963930 h 1314450"/>
                  <a:gd name="connsiteX52" fmla="*/ 2207895 w 2425065"/>
                  <a:gd name="connsiteY52" fmla="*/ 1076325 h 1314450"/>
                  <a:gd name="connsiteX53" fmla="*/ 2341245 w 2425065"/>
                  <a:gd name="connsiteY53" fmla="*/ 1076325 h 1314450"/>
                  <a:gd name="connsiteX54" fmla="*/ 2341245 w 2425065"/>
                  <a:gd name="connsiteY54" fmla="*/ 1224915 h 1314450"/>
                  <a:gd name="connsiteX55" fmla="*/ 2425065 w 2425065"/>
                  <a:gd name="connsiteY55" fmla="*/ 1224915 h 1314450"/>
                  <a:gd name="connsiteX56" fmla="*/ 2425065 w 2425065"/>
                  <a:gd name="connsiteY56"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25065" h="1314450">
                    <a:moveTo>
                      <a:pt x="0" y="0"/>
                    </a:moveTo>
                    <a:lnTo>
                      <a:pt x="222885" y="0"/>
                    </a:lnTo>
                    <a:lnTo>
                      <a:pt x="222885" y="24765"/>
                    </a:lnTo>
                    <a:lnTo>
                      <a:pt x="238125" y="24765"/>
                    </a:lnTo>
                    <a:lnTo>
                      <a:pt x="238125" y="45720"/>
                    </a:lnTo>
                    <a:lnTo>
                      <a:pt x="264795" y="45720"/>
                    </a:lnTo>
                    <a:lnTo>
                      <a:pt x="264795" y="70485"/>
                    </a:lnTo>
                    <a:lnTo>
                      <a:pt x="339090" y="70485"/>
                    </a:lnTo>
                    <a:lnTo>
                      <a:pt x="339090" y="95250"/>
                    </a:lnTo>
                    <a:lnTo>
                      <a:pt x="445770" y="95250"/>
                    </a:lnTo>
                    <a:lnTo>
                      <a:pt x="445770" y="116205"/>
                    </a:lnTo>
                    <a:lnTo>
                      <a:pt x="659130" y="116205"/>
                    </a:lnTo>
                    <a:lnTo>
                      <a:pt x="659130" y="142875"/>
                    </a:lnTo>
                    <a:lnTo>
                      <a:pt x="701040" y="142875"/>
                    </a:lnTo>
                    <a:lnTo>
                      <a:pt x="701040" y="169545"/>
                    </a:lnTo>
                    <a:lnTo>
                      <a:pt x="756285" y="169545"/>
                    </a:lnTo>
                    <a:lnTo>
                      <a:pt x="756285" y="203835"/>
                    </a:lnTo>
                    <a:lnTo>
                      <a:pt x="878205" y="203835"/>
                    </a:lnTo>
                    <a:lnTo>
                      <a:pt x="878205" y="232410"/>
                    </a:lnTo>
                    <a:lnTo>
                      <a:pt x="908685" y="232410"/>
                    </a:lnTo>
                    <a:lnTo>
                      <a:pt x="908685" y="262890"/>
                    </a:lnTo>
                    <a:lnTo>
                      <a:pt x="1009650" y="262890"/>
                    </a:lnTo>
                    <a:lnTo>
                      <a:pt x="1009650" y="297180"/>
                    </a:lnTo>
                    <a:lnTo>
                      <a:pt x="1057275" y="297180"/>
                    </a:lnTo>
                    <a:lnTo>
                      <a:pt x="1057275" y="327660"/>
                    </a:lnTo>
                    <a:lnTo>
                      <a:pt x="1116330" y="327660"/>
                    </a:lnTo>
                    <a:lnTo>
                      <a:pt x="1116330" y="365760"/>
                    </a:lnTo>
                    <a:lnTo>
                      <a:pt x="1181100" y="365760"/>
                    </a:lnTo>
                    <a:lnTo>
                      <a:pt x="1181100" y="398145"/>
                    </a:lnTo>
                    <a:lnTo>
                      <a:pt x="1314450" y="398145"/>
                    </a:lnTo>
                    <a:lnTo>
                      <a:pt x="1314450" y="443865"/>
                    </a:lnTo>
                    <a:lnTo>
                      <a:pt x="1335405" y="443865"/>
                    </a:lnTo>
                    <a:lnTo>
                      <a:pt x="1335405" y="478155"/>
                    </a:lnTo>
                    <a:lnTo>
                      <a:pt x="1396365" y="478155"/>
                    </a:lnTo>
                    <a:lnTo>
                      <a:pt x="1396365" y="523875"/>
                    </a:lnTo>
                    <a:lnTo>
                      <a:pt x="1554480" y="523875"/>
                    </a:lnTo>
                    <a:lnTo>
                      <a:pt x="1554480" y="569595"/>
                    </a:lnTo>
                    <a:lnTo>
                      <a:pt x="1577340" y="569595"/>
                    </a:lnTo>
                    <a:lnTo>
                      <a:pt x="1577340" y="615315"/>
                    </a:lnTo>
                    <a:lnTo>
                      <a:pt x="1642110" y="615315"/>
                    </a:lnTo>
                    <a:lnTo>
                      <a:pt x="1642110" y="668655"/>
                    </a:lnTo>
                    <a:lnTo>
                      <a:pt x="1682115" y="668655"/>
                    </a:lnTo>
                    <a:lnTo>
                      <a:pt x="1682115" y="721995"/>
                    </a:lnTo>
                    <a:lnTo>
                      <a:pt x="1765935" y="721995"/>
                    </a:lnTo>
                    <a:lnTo>
                      <a:pt x="1765935" y="773430"/>
                    </a:lnTo>
                    <a:lnTo>
                      <a:pt x="1800225" y="773430"/>
                    </a:lnTo>
                    <a:lnTo>
                      <a:pt x="1800225" y="824865"/>
                    </a:lnTo>
                    <a:lnTo>
                      <a:pt x="1807845" y="824865"/>
                    </a:lnTo>
                    <a:lnTo>
                      <a:pt x="1807845" y="883920"/>
                    </a:lnTo>
                    <a:lnTo>
                      <a:pt x="1990725" y="883920"/>
                    </a:lnTo>
                    <a:lnTo>
                      <a:pt x="1990725" y="963930"/>
                    </a:lnTo>
                    <a:lnTo>
                      <a:pt x="2207895" y="963930"/>
                    </a:lnTo>
                    <a:lnTo>
                      <a:pt x="2207895" y="1076325"/>
                    </a:lnTo>
                    <a:lnTo>
                      <a:pt x="2341245" y="1076325"/>
                    </a:lnTo>
                    <a:lnTo>
                      <a:pt x="2341245" y="1224915"/>
                    </a:lnTo>
                    <a:lnTo>
                      <a:pt x="2425065" y="1224915"/>
                    </a:lnTo>
                    <a:lnTo>
                      <a:pt x="2425065" y="131445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61218D3-90C3-4B98-AF67-8E52C7E5D52C}"/>
                  </a:ext>
                </a:extLst>
              </p:cNvPr>
              <p:cNvSpPr/>
              <p:nvPr/>
            </p:nvSpPr>
            <p:spPr>
              <a:xfrm>
                <a:off x="7553325" y="3164205"/>
                <a:ext cx="489585" cy="297180"/>
              </a:xfrm>
              <a:custGeom>
                <a:avLst/>
                <a:gdLst>
                  <a:gd name="connsiteX0" fmla="*/ 0 w 504825"/>
                  <a:gd name="connsiteY0" fmla="*/ 0 h 295275"/>
                  <a:gd name="connsiteX1" fmla="*/ 0 w 504825"/>
                  <a:gd name="connsiteY1" fmla="*/ 118110 h 295275"/>
                  <a:gd name="connsiteX2" fmla="*/ 36195 w 504825"/>
                  <a:gd name="connsiteY2" fmla="*/ 118110 h 295275"/>
                  <a:gd name="connsiteX3" fmla="*/ 36195 w 504825"/>
                  <a:gd name="connsiteY3" fmla="*/ 295275 h 295275"/>
                  <a:gd name="connsiteX4" fmla="*/ 504825 w 504825"/>
                  <a:gd name="connsiteY4" fmla="*/ 295275 h 295275"/>
                  <a:gd name="connsiteX0" fmla="*/ 0 w 485775"/>
                  <a:gd name="connsiteY0" fmla="*/ 0 h 299085"/>
                  <a:gd name="connsiteX1" fmla="*/ 0 w 485775"/>
                  <a:gd name="connsiteY1" fmla="*/ 118110 h 299085"/>
                  <a:gd name="connsiteX2" fmla="*/ 36195 w 485775"/>
                  <a:gd name="connsiteY2" fmla="*/ 118110 h 299085"/>
                  <a:gd name="connsiteX3" fmla="*/ 36195 w 485775"/>
                  <a:gd name="connsiteY3" fmla="*/ 295275 h 299085"/>
                  <a:gd name="connsiteX4" fmla="*/ 485775 w 485775"/>
                  <a:gd name="connsiteY4" fmla="*/ 299085 h 299085"/>
                  <a:gd name="connsiteX0" fmla="*/ 0 w 483870"/>
                  <a:gd name="connsiteY0" fmla="*/ 0 h 297180"/>
                  <a:gd name="connsiteX1" fmla="*/ 0 w 483870"/>
                  <a:gd name="connsiteY1" fmla="*/ 118110 h 297180"/>
                  <a:gd name="connsiteX2" fmla="*/ 36195 w 483870"/>
                  <a:gd name="connsiteY2" fmla="*/ 118110 h 297180"/>
                  <a:gd name="connsiteX3" fmla="*/ 36195 w 483870"/>
                  <a:gd name="connsiteY3" fmla="*/ 295275 h 297180"/>
                  <a:gd name="connsiteX4" fmla="*/ 483870 w 483870"/>
                  <a:gd name="connsiteY4" fmla="*/ 297180 h 297180"/>
                  <a:gd name="connsiteX0" fmla="*/ 0 w 489585"/>
                  <a:gd name="connsiteY0" fmla="*/ 0 h 297180"/>
                  <a:gd name="connsiteX1" fmla="*/ 0 w 489585"/>
                  <a:gd name="connsiteY1" fmla="*/ 118110 h 297180"/>
                  <a:gd name="connsiteX2" fmla="*/ 36195 w 489585"/>
                  <a:gd name="connsiteY2" fmla="*/ 118110 h 297180"/>
                  <a:gd name="connsiteX3" fmla="*/ 36195 w 489585"/>
                  <a:gd name="connsiteY3" fmla="*/ 295275 h 297180"/>
                  <a:gd name="connsiteX4" fmla="*/ 489585 w 489585"/>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5" h="297180">
                    <a:moveTo>
                      <a:pt x="0" y="0"/>
                    </a:moveTo>
                    <a:lnTo>
                      <a:pt x="0" y="118110"/>
                    </a:lnTo>
                    <a:lnTo>
                      <a:pt x="36195" y="118110"/>
                    </a:lnTo>
                    <a:lnTo>
                      <a:pt x="36195" y="295275"/>
                    </a:lnTo>
                    <a:lnTo>
                      <a:pt x="489585" y="29718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Freeform: Shape 60">
              <a:extLst>
                <a:ext uri="{FF2B5EF4-FFF2-40B4-BE49-F238E27FC236}">
                  <a16:creationId xmlns:a16="http://schemas.microsoft.com/office/drawing/2014/main" id="{E3D07707-B337-4A73-AE9C-5147BDE2FBD6}"/>
                </a:ext>
              </a:extLst>
            </p:cNvPr>
            <p:cNvSpPr/>
            <p:nvPr/>
          </p:nvSpPr>
          <p:spPr>
            <a:xfrm>
              <a:off x="5130165" y="1889760"/>
              <a:ext cx="2987040" cy="561975"/>
            </a:xfrm>
            <a:custGeom>
              <a:avLst/>
              <a:gdLst>
                <a:gd name="connsiteX0" fmla="*/ 0 w 2987040"/>
                <a:gd name="connsiteY0" fmla="*/ 0 h 561975"/>
                <a:gd name="connsiteX1" fmla="*/ 1042035 w 2987040"/>
                <a:gd name="connsiteY1" fmla="*/ 0 h 561975"/>
                <a:gd name="connsiteX2" fmla="*/ 1042035 w 2987040"/>
                <a:gd name="connsiteY2" fmla="*/ 20955 h 561975"/>
                <a:gd name="connsiteX3" fmla="*/ 1061085 w 2987040"/>
                <a:gd name="connsiteY3" fmla="*/ 20955 h 561975"/>
                <a:gd name="connsiteX4" fmla="*/ 1061085 w 2987040"/>
                <a:gd name="connsiteY4" fmla="*/ 62865 h 561975"/>
                <a:gd name="connsiteX5" fmla="*/ 1223010 w 2987040"/>
                <a:gd name="connsiteY5" fmla="*/ 62865 h 561975"/>
                <a:gd name="connsiteX6" fmla="*/ 1223010 w 2987040"/>
                <a:gd name="connsiteY6" fmla="*/ 137160 h 561975"/>
                <a:gd name="connsiteX7" fmla="*/ 1363980 w 2987040"/>
                <a:gd name="connsiteY7" fmla="*/ 137160 h 561975"/>
                <a:gd name="connsiteX8" fmla="*/ 1363980 w 2987040"/>
                <a:gd name="connsiteY8" fmla="*/ 249555 h 561975"/>
                <a:gd name="connsiteX9" fmla="*/ 1644015 w 2987040"/>
                <a:gd name="connsiteY9" fmla="*/ 249555 h 561975"/>
                <a:gd name="connsiteX10" fmla="*/ 1644015 w 2987040"/>
                <a:gd name="connsiteY10" fmla="*/ 392430 h 561975"/>
                <a:gd name="connsiteX11" fmla="*/ 1975485 w 2987040"/>
                <a:gd name="connsiteY11" fmla="*/ 392430 h 561975"/>
                <a:gd name="connsiteX12" fmla="*/ 1975485 w 2987040"/>
                <a:gd name="connsiteY12" fmla="*/ 561975 h 561975"/>
                <a:gd name="connsiteX13" fmla="*/ 2987040 w 2987040"/>
                <a:gd name="connsiteY13" fmla="*/ 5619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7040" h="561975">
                  <a:moveTo>
                    <a:pt x="0" y="0"/>
                  </a:moveTo>
                  <a:lnTo>
                    <a:pt x="1042035" y="0"/>
                  </a:lnTo>
                  <a:lnTo>
                    <a:pt x="1042035" y="20955"/>
                  </a:lnTo>
                  <a:lnTo>
                    <a:pt x="1061085" y="20955"/>
                  </a:lnTo>
                  <a:lnTo>
                    <a:pt x="1061085" y="62865"/>
                  </a:lnTo>
                  <a:lnTo>
                    <a:pt x="1223010" y="62865"/>
                  </a:lnTo>
                  <a:lnTo>
                    <a:pt x="1223010" y="137160"/>
                  </a:lnTo>
                  <a:lnTo>
                    <a:pt x="1363980" y="137160"/>
                  </a:lnTo>
                  <a:lnTo>
                    <a:pt x="1363980" y="249555"/>
                  </a:lnTo>
                  <a:lnTo>
                    <a:pt x="1644015" y="249555"/>
                  </a:lnTo>
                  <a:lnTo>
                    <a:pt x="1644015" y="392430"/>
                  </a:lnTo>
                  <a:lnTo>
                    <a:pt x="1975485" y="392430"/>
                  </a:lnTo>
                  <a:lnTo>
                    <a:pt x="1975485" y="561975"/>
                  </a:lnTo>
                  <a:lnTo>
                    <a:pt x="2987040" y="56197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7060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4918-51CB-49B5-94A0-1A04CA590BF2}"/>
              </a:ext>
            </a:extLst>
          </p:cNvPr>
          <p:cNvSpPr>
            <a:spLocks noGrp="1"/>
          </p:cNvSpPr>
          <p:nvPr>
            <p:ph type="title"/>
          </p:nvPr>
        </p:nvSpPr>
        <p:spPr>
          <a:xfrm>
            <a:off x="319314" y="140970"/>
            <a:ext cx="7637062" cy="769620"/>
          </a:xfrm>
        </p:spPr>
        <p:txBody>
          <a:bodyPr>
            <a:noAutofit/>
          </a:bodyPr>
          <a:lstStyle/>
          <a:p>
            <a:r>
              <a:rPr lang="en-GB" dirty="0"/>
              <a:t>ERCP in confirmed PSC:</a:t>
            </a:r>
            <a:br>
              <a:rPr lang="en-GB" dirty="0"/>
            </a:br>
            <a:r>
              <a:rPr lang="en-GB" dirty="0"/>
              <a:t>Relevance of dominant strictures</a:t>
            </a:r>
          </a:p>
        </p:txBody>
      </p:sp>
      <p:sp>
        <p:nvSpPr>
          <p:cNvPr id="3" name="Text Placeholder 2">
            <a:extLst>
              <a:ext uri="{FF2B5EF4-FFF2-40B4-BE49-F238E27FC236}">
                <a16:creationId xmlns:a16="http://schemas.microsoft.com/office/drawing/2014/main" id="{ADB98B77-7FB1-46A6-8568-9D55217A47CA}"/>
              </a:ext>
            </a:extLst>
          </p:cNvPr>
          <p:cNvSpPr>
            <a:spLocks noGrp="1"/>
          </p:cNvSpPr>
          <p:nvPr>
            <p:ph type="body" sz="quarter" idx="10"/>
          </p:nvPr>
        </p:nvSpPr>
        <p:spPr>
          <a:xfrm>
            <a:off x="4925" y="6237312"/>
            <a:ext cx="7519403" cy="619609"/>
          </a:xfrm>
        </p:spPr>
        <p:txBody>
          <a:bodyPr/>
          <a:lstStyle/>
          <a:p>
            <a:r>
              <a:rPr lang="en-GB" dirty="0"/>
              <a:t>1. Chapman MH, et al. Eur J Gastroenterol </a:t>
            </a:r>
            <a:r>
              <a:rPr lang="en-GB" dirty="0" err="1"/>
              <a:t>Hepatol</a:t>
            </a:r>
            <a:r>
              <a:rPr lang="en-GB" dirty="0"/>
              <a:t> 2012;24:1051–8;</a:t>
            </a:r>
            <a:br>
              <a:rPr lang="en-GB" dirty="0"/>
            </a:br>
            <a:r>
              <a:rPr lang="en-GB" dirty="0"/>
              <a:t>2. Rudolph G, et al. J </a:t>
            </a:r>
            <a:r>
              <a:rPr lang="en-GB" dirty="0" err="1"/>
              <a:t>Hepatol</a:t>
            </a:r>
            <a:r>
              <a:rPr lang="en-GB" dirty="0"/>
              <a:t> 2010;53:313</a:t>
            </a:r>
            <a:r>
              <a:rPr lang="en-GB" dirty="0">
                <a:sym typeface="Symbol" panose="05050102010706020507" pitchFamily="18" charset="2"/>
              </a:rPr>
              <a:t></a:t>
            </a:r>
            <a:r>
              <a:rPr lang="en-GB" dirty="0"/>
              <a:t>7; 3. Rudolph G, et al. J </a:t>
            </a:r>
            <a:r>
              <a:rPr lang="en-GB" dirty="0" err="1"/>
              <a:t>Hepatol</a:t>
            </a:r>
            <a:r>
              <a:rPr lang="en-GB" dirty="0"/>
              <a:t> 2009;51:149–55;</a:t>
            </a:r>
            <a:br>
              <a:rPr lang="en-GB" dirty="0"/>
            </a:br>
            <a:r>
              <a:rPr lang="en-GB" dirty="0"/>
              <a:t>ESGE/EASL CPG Endoscopy in PSC. J </a:t>
            </a:r>
            <a:r>
              <a:rPr lang="en-GB" dirty="0" err="1"/>
              <a:t>Hepatol</a:t>
            </a:r>
            <a:r>
              <a:rPr lang="en-GB" dirty="0"/>
              <a:t> 2017;66:1265–81</a:t>
            </a:r>
          </a:p>
        </p:txBody>
      </p:sp>
      <p:sp>
        <p:nvSpPr>
          <p:cNvPr id="4" name="Content Placeholder 3">
            <a:extLst>
              <a:ext uri="{FF2B5EF4-FFF2-40B4-BE49-F238E27FC236}">
                <a16:creationId xmlns:a16="http://schemas.microsoft.com/office/drawing/2014/main" id="{6BF184D4-9AB0-468F-9B41-762DD1AFF5C2}"/>
              </a:ext>
            </a:extLst>
          </p:cNvPr>
          <p:cNvSpPr>
            <a:spLocks noGrp="1"/>
          </p:cNvSpPr>
          <p:nvPr>
            <p:ph sz="half" idx="11"/>
          </p:nvPr>
        </p:nvSpPr>
        <p:spPr>
          <a:xfrm>
            <a:off x="319314" y="1340768"/>
            <a:ext cx="4357108" cy="4622400"/>
          </a:xfrm>
        </p:spPr>
        <p:txBody>
          <a:bodyPr>
            <a:noAutofit/>
          </a:bodyPr>
          <a:lstStyle/>
          <a:p>
            <a:r>
              <a:rPr lang="en-GB" sz="1800" dirty="0"/>
              <a:t>Dominant strictures associated with:</a:t>
            </a:r>
          </a:p>
          <a:p>
            <a:pPr lvl="1"/>
            <a:r>
              <a:rPr lang="en-GB" sz="1600" dirty="0"/>
              <a:t>Pruritus, jaundice, recurrent cholangitis</a:t>
            </a:r>
            <a:r>
              <a:rPr lang="en-GB" sz="1600" baseline="30000" dirty="0"/>
              <a:t>1</a:t>
            </a:r>
          </a:p>
          <a:p>
            <a:pPr lvl="1"/>
            <a:r>
              <a:rPr lang="en-GB" sz="1600" dirty="0"/>
              <a:t>More advanced histology</a:t>
            </a:r>
            <a:r>
              <a:rPr lang="en-GB" sz="1600" baseline="30000" dirty="0"/>
              <a:t>1</a:t>
            </a:r>
          </a:p>
          <a:p>
            <a:pPr lvl="1"/>
            <a:r>
              <a:rPr lang="en-GB" sz="1600" dirty="0"/>
              <a:t>Increased risk of CCA</a:t>
            </a:r>
            <a:r>
              <a:rPr lang="en-GB" sz="1600" baseline="30000" dirty="0"/>
              <a:t>1</a:t>
            </a:r>
            <a:endParaRPr lang="en-GB" sz="1600" dirty="0"/>
          </a:p>
          <a:p>
            <a:pPr lvl="1"/>
            <a:r>
              <a:rPr lang="en-GB" sz="1600" dirty="0"/>
              <a:t>Increased risk of biliary, gallbladder and colorectal carcinoma, when associated with IBD</a:t>
            </a:r>
            <a:r>
              <a:rPr lang="en-GB" sz="1600" baseline="30000" dirty="0"/>
              <a:t>2</a:t>
            </a:r>
          </a:p>
          <a:p>
            <a:pPr lvl="1"/>
            <a:r>
              <a:rPr lang="en-GB" sz="1600" dirty="0"/>
              <a:t>Reduced OLT-free survival</a:t>
            </a:r>
            <a:r>
              <a:rPr lang="en-GB" sz="1600" baseline="30000" dirty="0"/>
              <a:t>3</a:t>
            </a:r>
          </a:p>
          <a:p>
            <a:r>
              <a:rPr lang="en-GB" sz="1800" dirty="0"/>
              <a:t>Multiple dominant structures can be found in the same patients</a:t>
            </a:r>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3" name="Table 12">
            <a:extLst>
              <a:ext uri="{FF2B5EF4-FFF2-40B4-BE49-F238E27FC236}">
                <a16:creationId xmlns:a16="http://schemas.microsoft.com/office/drawing/2014/main" id="{10B05FBC-CF41-4599-8141-D8A8B1AE103C}"/>
              </a:ext>
            </a:extLst>
          </p:cNvPr>
          <p:cNvGraphicFramePr>
            <a:graphicFrameLocks noGrp="1"/>
          </p:cNvGraphicFramePr>
          <p:nvPr>
            <p:extLst/>
          </p:nvPr>
        </p:nvGraphicFramePr>
        <p:xfrm>
          <a:off x="755649" y="4653136"/>
          <a:ext cx="7345363" cy="1249680"/>
        </p:xfrm>
        <a:graphic>
          <a:graphicData uri="http://schemas.openxmlformats.org/drawingml/2006/table">
            <a:tbl>
              <a:tblPr firstRow="1" bandRow="1">
                <a:tableStyleId>{5C22544A-7EE6-4342-B048-85BDC9FD1C3A}</a:tableStyleId>
              </a:tblPr>
              <a:tblGrid>
                <a:gridCol w="5370401">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algn="l"/>
                      <a:r>
                        <a:rPr lang="en-GB" sz="1400" b="0" dirty="0">
                          <a:solidFill>
                            <a:schemeClr val="tx1"/>
                          </a:solidFill>
                          <a:latin typeface="Arial" panose="020B0604020202020204" pitchFamily="34" charset="0"/>
                          <a:cs typeface="Arial" panose="020B0604020202020204" pitchFamily="34" charset="0"/>
                        </a:rPr>
                        <a:t>A dominant stricture at ERCP should be defined as a stenosis with a diameter of ≤1.5 mm in the common bile duct and/or </a:t>
                      </a:r>
                      <a:br>
                        <a:rPr lang="en-GB" sz="1400" b="0" dirty="0">
                          <a:solidFill>
                            <a:schemeClr val="tx1"/>
                          </a:solidFill>
                          <a:latin typeface="Arial" panose="020B0604020202020204" pitchFamily="34" charset="0"/>
                          <a:cs typeface="Arial" panose="020B0604020202020204" pitchFamily="34" charset="0"/>
                        </a:rPr>
                      </a:br>
                      <a:r>
                        <a:rPr lang="en-GB" sz="1400" b="0" dirty="0">
                          <a:solidFill>
                            <a:schemeClr val="tx1"/>
                          </a:solidFill>
                          <a:latin typeface="Arial" panose="020B0604020202020204" pitchFamily="34" charset="0"/>
                          <a:cs typeface="Arial" panose="020B0604020202020204" pitchFamily="34" charset="0"/>
                        </a:rPr>
                        <a:t>≤1.0 mm in a hepatic duct within 2 cm of the main hepatic confluence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4" name="Group 13">
            <a:extLst>
              <a:ext uri="{FF2B5EF4-FFF2-40B4-BE49-F238E27FC236}">
                <a16:creationId xmlns:a16="http://schemas.microsoft.com/office/drawing/2014/main" id="{7CD6FFE3-A0F8-42BB-978E-B0C7C15DBAF7}"/>
              </a:ext>
            </a:extLst>
          </p:cNvPr>
          <p:cNvGrpSpPr/>
          <p:nvPr/>
        </p:nvGrpSpPr>
        <p:grpSpPr>
          <a:xfrm>
            <a:off x="4111078" y="4645458"/>
            <a:ext cx="3901771" cy="276999"/>
            <a:chOff x="3576910" y="3212976"/>
            <a:chExt cx="3901771" cy="276999"/>
          </a:xfrm>
        </p:grpSpPr>
        <p:sp>
          <p:nvSpPr>
            <p:cNvPr id="15" name="Rectangle 14">
              <a:extLst>
                <a:ext uri="{FF2B5EF4-FFF2-40B4-BE49-F238E27FC236}">
                  <a16:creationId xmlns:a16="http://schemas.microsoft.com/office/drawing/2014/main" id="{4CC56D53-5D88-4138-A49C-24B679258625}"/>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FF4166C7-2407-4EAC-B6CC-57D4375F492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3A3F27DB-2D5E-4030-ABEF-3F7953E8D3BC}"/>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8" name="TextBox 17">
              <a:extLst>
                <a:ext uri="{FF2B5EF4-FFF2-40B4-BE49-F238E27FC236}">
                  <a16:creationId xmlns:a16="http://schemas.microsoft.com/office/drawing/2014/main" id="{FFA28777-3F34-464E-B115-7BA8E2B8093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grpSp>
        <p:nvGrpSpPr>
          <p:cNvPr id="57" name="Axis">
            <a:extLst>
              <a:ext uri="{FF2B5EF4-FFF2-40B4-BE49-F238E27FC236}">
                <a16:creationId xmlns:a16="http://schemas.microsoft.com/office/drawing/2014/main" id="{BEB1A73F-A358-4897-B6BB-0461CEF89662}"/>
              </a:ext>
            </a:extLst>
          </p:cNvPr>
          <p:cNvGrpSpPr/>
          <p:nvPr/>
        </p:nvGrpSpPr>
        <p:grpSpPr>
          <a:xfrm>
            <a:off x="4567811" y="1311434"/>
            <a:ext cx="4421733" cy="3165989"/>
            <a:chOff x="4483991" y="1311434"/>
            <a:chExt cx="4421733" cy="3165989"/>
          </a:xfrm>
        </p:grpSpPr>
        <p:sp>
          <p:nvSpPr>
            <p:cNvPr id="5" name="TextBox 4"/>
            <p:cNvSpPr txBox="1"/>
            <p:nvPr/>
          </p:nvSpPr>
          <p:spPr>
            <a:xfrm>
              <a:off x="7020272" y="1508391"/>
              <a:ext cx="1885452" cy="738664"/>
            </a:xfrm>
            <a:prstGeom prst="rect">
              <a:avLst/>
            </a:prstGeom>
            <a:solidFill>
              <a:schemeClr val="bg1"/>
            </a:solidFill>
          </p:spPr>
          <p:txBody>
            <a:bodyPr wrap="none" rtlCol="0">
              <a:spAutoFit/>
            </a:bodyPr>
            <a:lstStyle/>
            <a:p>
              <a:pPr algn="ctr"/>
              <a:r>
                <a:rPr lang="en-GB" sz="1400" b="1" dirty="0">
                  <a:solidFill>
                    <a:schemeClr val="tx2"/>
                  </a:solidFill>
                </a:rPr>
                <a:t>73%</a:t>
              </a:r>
            </a:p>
            <a:p>
              <a:pPr algn="ctr"/>
              <a:r>
                <a:rPr lang="en-GB" sz="1400" dirty="0"/>
                <a:t>No dominant stricture</a:t>
              </a:r>
            </a:p>
            <a:p>
              <a:pPr algn="ctr"/>
              <a:r>
                <a:rPr lang="en-GB" sz="1400" dirty="0"/>
                <a:t>(n=74)</a:t>
              </a:r>
            </a:p>
          </p:txBody>
        </p:sp>
        <p:sp>
          <p:nvSpPr>
            <p:cNvPr id="9" name="TextBox 8"/>
            <p:cNvSpPr txBox="1"/>
            <p:nvPr/>
          </p:nvSpPr>
          <p:spPr>
            <a:xfrm>
              <a:off x="5726405" y="3178965"/>
              <a:ext cx="1636987" cy="738664"/>
            </a:xfrm>
            <a:prstGeom prst="rect">
              <a:avLst/>
            </a:prstGeom>
            <a:solidFill>
              <a:schemeClr val="bg1"/>
            </a:solidFill>
          </p:spPr>
          <p:txBody>
            <a:bodyPr wrap="square" rtlCol="0">
              <a:spAutoFit/>
            </a:bodyPr>
            <a:lstStyle/>
            <a:p>
              <a:pPr algn="ctr"/>
              <a:r>
                <a:rPr lang="en-GB" sz="1400" b="1" dirty="0">
                  <a:solidFill>
                    <a:schemeClr val="tx2"/>
                  </a:solidFill>
                </a:rPr>
                <a:t>25%</a:t>
              </a:r>
            </a:p>
            <a:p>
              <a:pPr algn="ctr"/>
              <a:r>
                <a:rPr lang="en-GB" sz="1400" dirty="0"/>
                <a:t>Dominant stricture</a:t>
              </a:r>
            </a:p>
            <a:p>
              <a:pPr algn="ctr"/>
              <a:r>
                <a:rPr lang="en-GB" sz="1400" dirty="0"/>
                <a:t>(n=97)</a:t>
              </a:r>
            </a:p>
          </p:txBody>
        </p:sp>
        <p:cxnSp>
          <p:nvCxnSpPr>
            <p:cNvPr id="8" name="Straight Arrow Connector 7"/>
            <p:cNvCxnSpPr>
              <a:cxnSpLocks/>
            </p:cNvCxnSpPr>
            <p:nvPr/>
          </p:nvCxnSpPr>
          <p:spPr>
            <a:xfrm>
              <a:off x="8123240" y="2499544"/>
              <a:ext cx="0" cy="1481906"/>
            </a:xfrm>
            <a:prstGeom prst="straightConnector1">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51886" y="2736029"/>
              <a:ext cx="931538" cy="338554"/>
            </a:xfrm>
            <a:prstGeom prst="rect">
              <a:avLst/>
            </a:prstGeom>
            <a:solidFill>
              <a:schemeClr val="bg1"/>
            </a:solidFill>
            <a:ln>
              <a:solidFill>
                <a:schemeClr val="tx2"/>
              </a:solidFill>
            </a:ln>
          </p:spPr>
          <p:txBody>
            <a:bodyPr wrap="none" rtlCol="0">
              <a:spAutoFit/>
            </a:bodyPr>
            <a:lstStyle/>
            <a:p>
              <a:pPr algn="ctr"/>
              <a:r>
                <a:rPr lang="en-GB" sz="1600" b="1" dirty="0">
                  <a:solidFill>
                    <a:schemeClr val="tx2"/>
                  </a:solidFill>
                </a:rPr>
                <a:t>p=0.011</a:t>
              </a:r>
            </a:p>
          </p:txBody>
        </p:sp>
        <p:sp>
          <p:nvSpPr>
            <p:cNvPr id="19" name="TextBox 18"/>
            <p:cNvSpPr txBox="1"/>
            <p:nvPr/>
          </p:nvSpPr>
          <p:spPr>
            <a:xfrm>
              <a:off x="7230262" y="3710882"/>
              <a:ext cx="901209" cy="307777"/>
            </a:xfrm>
            <a:prstGeom prst="rect">
              <a:avLst/>
            </a:prstGeom>
            <a:noFill/>
          </p:spPr>
          <p:txBody>
            <a:bodyPr wrap="none" rtlCol="0">
              <a:spAutoFit/>
            </a:bodyPr>
            <a:lstStyle/>
            <a:p>
              <a:r>
                <a:rPr lang="en-GB" sz="1400" b="1" dirty="0">
                  <a:solidFill>
                    <a:schemeClr val="tx2"/>
                  </a:solidFill>
                </a:rPr>
                <a:t>18 years</a:t>
              </a:r>
            </a:p>
          </p:txBody>
        </p:sp>
        <p:cxnSp>
          <p:nvCxnSpPr>
            <p:cNvPr id="21" name="Straight Connector 20">
              <a:extLst>
                <a:ext uri="{FF2B5EF4-FFF2-40B4-BE49-F238E27FC236}">
                  <a16:creationId xmlns:a16="http://schemas.microsoft.com/office/drawing/2014/main" id="{976A5689-1912-4302-B7A0-E051716271A3}"/>
                </a:ext>
              </a:extLst>
            </p:cNvPr>
            <p:cNvCxnSpPr>
              <a:cxnSpLocks/>
            </p:cNvCxnSpPr>
            <p:nvPr/>
          </p:nvCxnSpPr>
          <p:spPr>
            <a:xfrm>
              <a:off x="5062785" y="3982607"/>
              <a:ext cx="326587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ED861AF-4546-455C-8291-E3EA27D8FE02}"/>
                </a:ext>
              </a:extLst>
            </p:cNvPr>
            <p:cNvCxnSpPr>
              <a:cxnSpLocks/>
            </p:cNvCxnSpPr>
            <p:nvPr/>
          </p:nvCxnSpPr>
          <p:spPr>
            <a:xfrm>
              <a:off x="5118581" y="1878330"/>
              <a:ext cx="0" cy="215934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B9C62033-6153-451F-97EC-7A10AC366218}"/>
                </a:ext>
              </a:extLst>
            </p:cNvPr>
            <p:cNvSpPr txBox="1"/>
            <p:nvPr/>
          </p:nvSpPr>
          <p:spPr>
            <a:xfrm>
              <a:off x="5033881" y="4037124"/>
              <a:ext cx="172090" cy="215444"/>
            </a:xfrm>
            <a:prstGeom prst="rect">
              <a:avLst/>
            </a:prstGeom>
            <a:noFill/>
          </p:spPr>
          <p:txBody>
            <a:bodyPr wrap="none" lIns="36000" tIns="0" rIns="36000" bIns="0" rtlCol="0">
              <a:spAutoFit/>
            </a:bodyPr>
            <a:lstStyle/>
            <a:p>
              <a:pPr algn="ctr"/>
              <a:r>
                <a:rPr lang="en-GB" sz="1400" dirty="0"/>
                <a:t>0</a:t>
              </a:r>
              <a:endParaRPr lang="en-US" sz="1400" dirty="0"/>
            </a:p>
          </p:txBody>
        </p:sp>
        <p:sp>
          <p:nvSpPr>
            <p:cNvPr id="24" name="TextBox 23">
              <a:extLst>
                <a:ext uri="{FF2B5EF4-FFF2-40B4-BE49-F238E27FC236}">
                  <a16:creationId xmlns:a16="http://schemas.microsoft.com/office/drawing/2014/main" id="{7A20D3A6-C7CE-4473-85A9-B209CD5A47E5}"/>
                </a:ext>
              </a:extLst>
            </p:cNvPr>
            <p:cNvSpPr txBox="1"/>
            <p:nvPr/>
          </p:nvSpPr>
          <p:spPr>
            <a:xfrm>
              <a:off x="4739684" y="3873587"/>
              <a:ext cx="321169" cy="215444"/>
            </a:xfrm>
            <a:prstGeom prst="rect">
              <a:avLst/>
            </a:prstGeom>
            <a:noFill/>
          </p:spPr>
          <p:txBody>
            <a:bodyPr wrap="none" lIns="36000" tIns="0" rIns="36000" bIns="0" rtlCol="0" anchor="ctr">
              <a:spAutoFit/>
            </a:bodyPr>
            <a:lstStyle/>
            <a:p>
              <a:pPr algn="r"/>
              <a:r>
                <a:rPr lang="en-GB" sz="1400" dirty="0"/>
                <a:t>0.0</a:t>
              </a:r>
              <a:endParaRPr lang="en-US" sz="1400" dirty="0"/>
            </a:p>
          </p:txBody>
        </p:sp>
        <p:cxnSp>
          <p:nvCxnSpPr>
            <p:cNvPr id="25" name="Straight Connector 24">
              <a:extLst>
                <a:ext uri="{FF2B5EF4-FFF2-40B4-BE49-F238E27FC236}">
                  <a16:creationId xmlns:a16="http://schemas.microsoft.com/office/drawing/2014/main" id="{70A9DB8F-8245-4AEE-8B1A-2A9992F38FE6}"/>
                </a:ext>
              </a:extLst>
            </p:cNvPr>
            <p:cNvCxnSpPr/>
            <p:nvPr/>
          </p:nvCxnSpPr>
          <p:spPr>
            <a:xfrm>
              <a:off x="5063717" y="356255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CA07251-4D8B-4FA1-9D10-61185166E0A2}"/>
                </a:ext>
              </a:extLst>
            </p:cNvPr>
            <p:cNvSpPr txBox="1"/>
            <p:nvPr/>
          </p:nvSpPr>
          <p:spPr>
            <a:xfrm>
              <a:off x="4739684" y="3455915"/>
              <a:ext cx="321169" cy="215444"/>
            </a:xfrm>
            <a:prstGeom prst="rect">
              <a:avLst/>
            </a:prstGeom>
            <a:noFill/>
          </p:spPr>
          <p:txBody>
            <a:bodyPr wrap="none" lIns="36000" tIns="0" rIns="36000" bIns="0" rtlCol="0" anchor="ctr">
              <a:spAutoFit/>
            </a:bodyPr>
            <a:lstStyle/>
            <a:p>
              <a:pPr algn="r"/>
              <a:r>
                <a:rPr lang="en-GB" sz="1400" dirty="0"/>
                <a:t>0.2</a:t>
              </a:r>
              <a:endParaRPr lang="en-US" sz="1400" dirty="0"/>
            </a:p>
          </p:txBody>
        </p:sp>
        <p:cxnSp>
          <p:nvCxnSpPr>
            <p:cNvPr id="29" name="Straight Connector 28">
              <a:extLst>
                <a:ext uri="{FF2B5EF4-FFF2-40B4-BE49-F238E27FC236}">
                  <a16:creationId xmlns:a16="http://schemas.microsoft.com/office/drawing/2014/main" id="{2394ABFA-ADAC-416F-A236-E8A56FB916E6}"/>
                </a:ext>
              </a:extLst>
            </p:cNvPr>
            <p:cNvCxnSpPr/>
            <p:nvPr/>
          </p:nvCxnSpPr>
          <p:spPr>
            <a:xfrm>
              <a:off x="5063717" y="314202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77D7AAEF-D020-4AE0-B49D-24B3CCEF5648}"/>
                </a:ext>
              </a:extLst>
            </p:cNvPr>
            <p:cNvSpPr txBox="1"/>
            <p:nvPr/>
          </p:nvSpPr>
          <p:spPr>
            <a:xfrm>
              <a:off x="4739684" y="3035389"/>
              <a:ext cx="321169" cy="215444"/>
            </a:xfrm>
            <a:prstGeom prst="rect">
              <a:avLst/>
            </a:prstGeom>
            <a:noFill/>
          </p:spPr>
          <p:txBody>
            <a:bodyPr wrap="none" lIns="36000" tIns="0" rIns="36000" bIns="0" rtlCol="0" anchor="ctr">
              <a:spAutoFit/>
            </a:bodyPr>
            <a:lstStyle/>
            <a:p>
              <a:pPr algn="r"/>
              <a:r>
                <a:rPr lang="en-GB" sz="1400" dirty="0"/>
                <a:t>0.4</a:t>
              </a:r>
              <a:endParaRPr lang="en-US" sz="1400" dirty="0"/>
            </a:p>
          </p:txBody>
        </p:sp>
        <p:cxnSp>
          <p:nvCxnSpPr>
            <p:cNvPr id="31" name="Straight Connector 30">
              <a:extLst>
                <a:ext uri="{FF2B5EF4-FFF2-40B4-BE49-F238E27FC236}">
                  <a16:creationId xmlns:a16="http://schemas.microsoft.com/office/drawing/2014/main" id="{8112E3F3-8169-4AC7-AF28-8B7B133D5DB2}"/>
                </a:ext>
              </a:extLst>
            </p:cNvPr>
            <p:cNvCxnSpPr/>
            <p:nvPr/>
          </p:nvCxnSpPr>
          <p:spPr>
            <a:xfrm>
              <a:off x="5063717" y="272435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FDB1E84D-6FDE-4158-BBF3-9B5AA17C2D6C}"/>
                </a:ext>
              </a:extLst>
            </p:cNvPr>
            <p:cNvSpPr txBox="1"/>
            <p:nvPr/>
          </p:nvSpPr>
          <p:spPr>
            <a:xfrm>
              <a:off x="4739684" y="2615337"/>
              <a:ext cx="321169" cy="215444"/>
            </a:xfrm>
            <a:prstGeom prst="rect">
              <a:avLst/>
            </a:prstGeom>
            <a:noFill/>
          </p:spPr>
          <p:txBody>
            <a:bodyPr wrap="none" lIns="36000" tIns="0" rIns="36000" bIns="0" rtlCol="0" anchor="ctr">
              <a:spAutoFit/>
            </a:bodyPr>
            <a:lstStyle/>
            <a:p>
              <a:pPr algn="r"/>
              <a:r>
                <a:rPr lang="en-GB" sz="1400" dirty="0"/>
                <a:t>0.6</a:t>
              </a:r>
              <a:endParaRPr lang="en-US" sz="1400" dirty="0"/>
            </a:p>
          </p:txBody>
        </p:sp>
        <p:cxnSp>
          <p:nvCxnSpPr>
            <p:cNvPr id="33" name="Straight Connector 32">
              <a:extLst>
                <a:ext uri="{FF2B5EF4-FFF2-40B4-BE49-F238E27FC236}">
                  <a16:creationId xmlns:a16="http://schemas.microsoft.com/office/drawing/2014/main" id="{FA3C0F1C-F535-4190-93F9-CEE9FDA5E5C5}"/>
                </a:ext>
              </a:extLst>
            </p:cNvPr>
            <p:cNvCxnSpPr/>
            <p:nvPr/>
          </p:nvCxnSpPr>
          <p:spPr>
            <a:xfrm>
              <a:off x="5063717" y="230382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F07023E-27C2-46BE-9DED-03BD22E2EA53}"/>
                </a:ext>
              </a:extLst>
            </p:cNvPr>
            <p:cNvSpPr txBox="1"/>
            <p:nvPr/>
          </p:nvSpPr>
          <p:spPr>
            <a:xfrm>
              <a:off x="4739684" y="2194809"/>
              <a:ext cx="321169" cy="215444"/>
            </a:xfrm>
            <a:prstGeom prst="rect">
              <a:avLst/>
            </a:prstGeom>
            <a:noFill/>
          </p:spPr>
          <p:txBody>
            <a:bodyPr wrap="none" lIns="36000" tIns="0" rIns="36000" bIns="0" rtlCol="0" anchor="ctr">
              <a:spAutoFit/>
            </a:bodyPr>
            <a:lstStyle/>
            <a:p>
              <a:pPr algn="r"/>
              <a:r>
                <a:rPr lang="en-GB" sz="1400" dirty="0"/>
                <a:t>0.8</a:t>
              </a:r>
              <a:endParaRPr lang="en-US" sz="1400" dirty="0"/>
            </a:p>
          </p:txBody>
        </p:sp>
        <p:cxnSp>
          <p:nvCxnSpPr>
            <p:cNvPr id="35" name="Straight Connector 34">
              <a:extLst>
                <a:ext uri="{FF2B5EF4-FFF2-40B4-BE49-F238E27FC236}">
                  <a16:creationId xmlns:a16="http://schemas.microsoft.com/office/drawing/2014/main" id="{277F67D9-2CC2-4546-9E92-DF37FD878E2D}"/>
                </a:ext>
              </a:extLst>
            </p:cNvPr>
            <p:cNvCxnSpPr/>
            <p:nvPr/>
          </p:nvCxnSpPr>
          <p:spPr>
            <a:xfrm>
              <a:off x="5063717" y="188615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56AEA7F-9F66-4B63-89D5-39EAE8BB2DAB}"/>
                </a:ext>
              </a:extLst>
            </p:cNvPr>
            <p:cNvSpPr txBox="1"/>
            <p:nvPr/>
          </p:nvSpPr>
          <p:spPr>
            <a:xfrm>
              <a:off x="4739684" y="1779517"/>
              <a:ext cx="321169" cy="215444"/>
            </a:xfrm>
            <a:prstGeom prst="rect">
              <a:avLst/>
            </a:prstGeom>
            <a:noFill/>
          </p:spPr>
          <p:txBody>
            <a:bodyPr wrap="none" lIns="36000" tIns="0" rIns="36000" bIns="0" rtlCol="0" anchor="ctr">
              <a:spAutoFit/>
            </a:bodyPr>
            <a:lstStyle/>
            <a:p>
              <a:pPr algn="r"/>
              <a:r>
                <a:rPr lang="en-GB" sz="1400" dirty="0"/>
                <a:t>1.0</a:t>
              </a:r>
              <a:endParaRPr lang="en-US" sz="1400" dirty="0"/>
            </a:p>
          </p:txBody>
        </p:sp>
        <p:cxnSp>
          <p:nvCxnSpPr>
            <p:cNvPr id="37" name="Straight Connector 36">
              <a:extLst>
                <a:ext uri="{FF2B5EF4-FFF2-40B4-BE49-F238E27FC236}">
                  <a16:creationId xmlns:a16="http://schemas.microsoft.com/office/drawing/2014/main" id="{964A0048-8A99-441C-91D7-F4EA11838331}"/>
                </a:ext>
              </a:extLst>
            </p:cNvPr>
            <p:cNvCxnSpPr/>
            <p:nvPr/>
          </p:nvCxnSpPr>
          <p:spPr>
            <a:xfrm>
              <a:off x="5922491"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467352BF-A1FF-4791-AFE1-4E47E9A29370}"/>
                </a:ext>
              </a:extLst>
            </p:cNvPr>
            <p:cNvSpPr txBox="1"/>
            <p:nvPr/>
          </p:nvSpPr>
          <p:spPr>
            <a:xfrm>
              <a:off x="5837791" y="4037124"/>
              <a:ext cx="172089" cy="215444"/>
            </a:xfrm>
            <a:prstGeom prst="rect">
              <a:avLst/>
            </a:prstGeom>
            <a:noFill/>
          </p:spPr>
          <p:txBody>
            <a:bodyPr wrap="none" lIns="36000" tIns="0" rIns="36000" bIns="0" rtlCol="0">
              <a:spAutoFit/>
            </a:bodyPr>
            <a:lstStyle/>
            <a:p>
              <a:pPr algn="ctr"/>
              <a:r>
                <a:rPr lang="en-GB" sz="1400" dirty="0"/>
                <a:t>5</a:t>
              </a:r>
              <a:endParaRPr lang="en-US" sz="1400" dirty="0"/>
            </a:p>
          </p:txBody>
        </p:sp>
        <p:cxnSp>
          <p:nvCxnSpPr>
            <p:cNvPr id="39" name="Straight Connector 38">
              <a:extLst>
                <a:ext uri="{FF2B5EF4-FFF2-40B4-BE49-F238E27FC236}">
                  <a16:creationId xmlns:a16="http://schemas.microsoft.com/office/drawing/2014/main" id="{B771BF19-D0B5-4155-B57A-4E08D012E21F}"/>
                </a:ext>
              </a:extLst>
            </p:cNvPr>
            <p:cNvCxnSpPr/>
            <p:nvPr/>
          </p:nvCxnSpPr>
          <p:spPr>
            <a:xfrm>
              <a:off x="672116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9500483D-663B-4B10-9D2B-F2621C1D3187}"/>
                </a:ext>
              </a:extLst>
            </p:cNvPr>
            <p:cNvSpPr txBox="1"/>
            <p:nvPr/>
          </p:nvSpPr>
          <p:spPr>
            <a:xfrm>
              <a:off x="6586769" y="4037124"/>
              <a:ext cx="271475" cy="215444"/>
            </a:xfrm>
            <a:prstGeom prst="rect">
              <a:avLst/>
            </a:prstGeom>
            <a:noFill/>
          </p:spPr>
          <p:txBody>
            <a:bodyPr wrap="none" lIns="36000" tIns="0" rIns="36000" bIns="0" rtlCol="0">
              <a:spAutoFit/>
            </a:bodyPr>
            <a:lstStyle/>
            <a:p>
              <a:pPr algn="ctr"/>
              <a:r>
                <a:rPr lang="en-GB" sz="1400" dirty="0"/>
                <a:t>10</a:t>
              </a:r>
              <a:endParaRPr lang="en-US" sz="1400" dirty="0"/>
            </a:p>
          </p:txBody>
        </p:sp>
        <p:cxnSp>
          <p:nvCxnSpPr>
            <p:cNvPr id="41" name="Straight Connector 40">
              <a:extLst>
                <a:ext uri="{FF2B5EF4-FFF2-40B4-BE49-F238E27FC236}">
                  <a16:creationId xmlns:a16="http://schemas.microsoft.com/office/drawing/2014/main" id="{E0514E9D-B5BF-4F43-8B78-6B2EF5B80B8E}"/>
                </a:ext>
              </a:extLst>
            </p:cNvPr>
            <p:cNvCxnSpPr/>
            <p:nvPr/>
          </p:nvCxnSpPr>
          <p:spPr>
            <a:xfrm>
              <a:off x="7524119"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6CCD957-0712-45D2-BDD5-B454EFE5EAB2}"/>
                </a:ext>
              </a:extLst>
            </p:cNvPr>
            <p:cNvSpPr txBox="1"/>
            <p:nvPr/>
          </p:nvSpPr>
          <p:spPr>
            <a:xfrm>
              <a:off x="7389726" y="4037124"/>
              <a:ext cx="271475" cy="215444"/>
            </a:xfrm>
            <a:prstGeom prst="rect">
              <a:avLst/>
            </a:prstGeom>
            <a:noFill/>
          </p:spPr>
          <p:txBody>
            <a:bodyPr wrap="none" lIns="36000" tIns="0" rIns="36000" bIns="0" rtlCol="0">
              <a:spAutoFit/>
            </a:bodyPr>
            <a:lstStyle/>
            <a:p>
              <a:pPr algn="ctr"/>
              <a:r>
                <a:rPr lang="en-GB" sz="1400" dirty="0"/>
                <a:t>15</a:t>
              </a:r>
              <a:endParaRPr lang="en-US" sz="1400" dirty="0"/>
            </a:p>
          </p:txBody>
        </p:sp>
        <p:cxnSp>
          <p:nvCxnSpPr>
            <p:cNvPr id="45" name="Straight Connector 44">
              <a:extLst>
                <a:ext uri="{FF2B5EF4-FFF2-40B4-BE49-F238E27FC236}">
                  <a16:creationId xmlns:a16="http://schemas.microsoft.com/office/drawing/2014/main" id="{7F30FECA-1679-4646-AC68-A48B10A36313}"/>
                </a:ext>
              </a:extLst>
            </p:cNvPr>
            <p:cNvCxnSpPr/>
            <p:nvPr/>
          </p:nvCxnSpPr>
          <p:spPr>
            <a:xfrm>
              <a:off x="832374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0B66A4F1-9455-4606-AF64-C9E6DE4DEB22}"/>
                </a:ext>
              </a:extLst>
            </p:cNvPr>
            <p:cNvSpPr txBox="1"/>
            <p:nvPr/>
          </p:nvSpPr>
          <p:spPr>
            <a:xfrm>
              <a:off x="8189349" y="4037124"/>
              <a:ext cx="271475" cy="215444"/>
            </a:xfrm>
            <a:prstGeom prst="rect">
              <a:avLst/>
            </a:prstGeom>
            <a:noFill/>
          </p:spPr>
          <p:txBody>
            <a:bodyPr wrap="none" lIns="36000" tIns="0" rIns="36000" bIns="0" rtlCol="0">
              <a:spAutoFit/>
            </a:bodyPr>
            <a:lstStyle/>
            <a:p>
              <a:pPr algn="ctr"/>
              <a:r>
                <a:rPr lang="en-GB" sz="1400" dirty="0"/>
                <a:t>20</a:t>
              </a:r>
              <a:endParaRPr lang="en-US" sz="1400" dirty="0"/>
            </a:p>
          </p:txBody>
        </p:sp>
        <p:sp>
          <p:nvSpPr>
            <p:cNvPr id="47" name="TextBox 46">
              <a:extLst>
                <a:ext uri="{FF2B5EF4-FFF2-40B4-BE49-F238E27FC236}">
                  <a16:creationId xmlns:a16="http://schemas.microsoft.com/office/drawing/2014/main" id="{EFA79941-2222-4445-B2DC-54774F12DBF1}"/>
                </a:ext>
              </a:extLst>
            </p:cNvPr>
            <p:cNvSpPr txBox="1"/>
            <p:nvPr/>
          </p:nvSpPr>
          <p:spPr>
            <a:xfrm>
              <a:off x="5556708" y="4261979"/>
              <a:ext cx="2328907" cy="215444"/>
            </a:xfrm>
            <a:prstGeom prst="rect">
              <a:avLst/>
            </a:prstGeom>
            <a:noFill/>
          </p:spPr>
          <p:txBody>
            <a:bodyPr wrap="none" lIns="0" tIns="0" rIns="0" bIns="0" rtlCol="0">
              <a:spAutoFit/>
            </a:bodyPr>
            <a:lstStyle/>
            <a:p>
              <a:pPr algn="ctr"/>
              <a:r>
                <a:rPr lang="en-GB" sz="1400" dirty="0"/>
                <a:t>Time after study entry (years)</a:t>
              </a:r>
              <a:endParaRPr lang="en-US" sz="1400" dirty="0"/>
            </a:p>
          </p:txBody>
        </p:sp>
        <p:sp>
          <p:nvSpPr>
            <p:cNvPr id="48" name="TextBox 47">
              <a:extLst>
                <a:ext uri="{FF2B5EF4-FFF2-40B4-BE49-F238E27FC236}">
                  <a16:creationId xmlns:a16="http://schemas.microsoft.com/office/drawing/2014/main" id="{C212071A-4999-461C-8601-65959C36C1F1}"/>
                </a:ext>
              </a:extLst>
            </p:cNvPr>
            <p:cNvSpPr txBox="1"/>
            <p:nvPr/>
          </p:nvSpPr>
          <p:spPr>
            <a:xfrm rot="16200000">
              <a:off x="4272715" y="2826660"/>
              <a:ext cx="637995" cy="215444"/>
            </a:xfrm>
            <a:prstGeom prst="rect">
              <a:avLst/>
            </a:prstGeom>
            <a:noFill/>
          </p:spPr>
          <p:txBody>
            <a:bodyPr wrap="none" lIns="0" tIns="0" rIns="0" bIns="0" rtlCol="0">
              <a:spAutoFit/>
            </a:bodyPr>
            <a:lstStyle/>
            <a:p>
              <a:pPr algn="ctr"/>
              <a:r>
                <a:rPr lang="en-GB" sz="1400" dirty="0"/>
                <a:t>Survival</a:t>
              </a:r>
              <a:endParaRPr lang="en-US" sz="1400" dirty="0"/>
            </a:p>
          </p:txBody>
        </p:sp>
        <p:sp>
          <p:nvSpPr>
            <p:cNvPr id="54" name="TextBox 53">
              <a:extLst>
                <a:ext uri="{FF2B5EF4-FFF2-40B4-BE49-F238E27FC236}">
                  <a16:creationId xmlns:a16="http://schemas.microsoft.com/office/drawing/2014/main" id="{7DA87CA5-0DD6-4B01-B2F1-29DA78F9A29D}"/>
                </a:ext>
              </a:extLst>
            </p:cNvPr>
            <p:cNvSpPr txBox="1"/>
            <p:nvPr/>
          </p:nvSpPr>
          <p:spPr>
            <a:xfrm>
              <a:off x="5145410" y="1311434"/>
              <a:ext cx="3151504" cy="215444"/>
            </a:xfrm>
            <a:prstGeom prst="rect">
              <a:avLst/>
            </a:prstGeom>
            <a:noFill/>
          </p:spPr>
          <p:txBody>
            <a:bodyPr wrap="none" lIns="0" tIns="0" rIns="0" bIns="0" rtlCol="0">
              <a:spAutoFit/>
            </a:bodyPr>
            <a:lstStyle/>
            <a:p>
              <a:pPr algn="ctr"/>
              <a:r>
                <a:rPr lang="en-GB" sz="1400" b="1" dirty="0"/>
                <a:t>Survival free of liver transplantation</a:t>
              </a:r>
              <a:r>
                <a:rPr lang="en-GB" sz="1400" b="1" baseline="30000" dirty="0"/>
                <a:t>3</a:t>
              </a:r>
            </a:p>
          </p:txBody>
        </p:sp>
      </p:grpSp>
      <p:grpSp>
        <p:nvGrpSpPr>
          <p:cNvPr id="515" name="Data">
            <a:extLst>
              <a:ext uri="{FF2B5EF4-FFF2-40B4-BE49-F238E27FC236}">
                <a16:creationId xmlns:a16="http://schemas.microsoft.com/office/drawing/2014/main" id="{F1516BE4-5D01-49AE-A017-394B4F429CE6}"/>
              </a:ext>
            </a:extLst>
          </p:cNvPr>
          <p:cNvGrpSpPr/>
          <p:nvPr/>
        </p:nvGrpSpPr>
        <p:grpSpPr>
          <a:xfrm>
            <a:off x="5212080" y="1844040"/>
            <a:ext cx="2988945" cy="1617345"/>
            <a:chOff x="5128260" y="1844040"/>
            <a:chExt cx="2988945" cy="1617345"/>
          </a:xfrm>
        </p:grpSpPr>
        <p:grpSp>
          <p:nvGrpSpPr>
            <p:cNvPr id="155" name="Censor">
              <a:extLst>
                <a:ext uri="{FF2B5EF4-FFF2-40B4-BE49-F238E27FC236}">
                  <a16:creationId xmlns:a16="http://schemas.microsoft.com/office/drawing/2014/main" id="{787F38BD-ABCB-4888-92FC-564C960D7A2D}"/>
                </a:ext>
              </a:extLst>
            </p:cNvPr>
            <p:cNvGrpSpPr/>
            <p:nvPr/>
          </p:nvGrpSpPr>
          <p:grpSpPr>
            <a:xfrm>
              <a:off x="5149974" y="1844040"/>
              <a:ext cx="2963768" cy="1608232"/>
              <a:chOff x="5149969" y="1851660"/>
              <a:chExt cx="2963768" cy="1608232"/>
            </a:xfrm>
          </p:grpSpPr>
          <p:cxnSp>
            <p:nvCxnSpPr>
              <p:cNvPr id="156" name="Straight Connector 155">
                <a:extLst>
                  <a:ext uri="{FF2B5EF4-FFF2-40B4-BE49-F238E27FC236}">
                    <a16:creationId xmlns:a16="http://schemas.microsoft.com/office/drawing/2014/main" id="{85C65493-E87B-4314-8938-B4E4ABC5DBF7}"/>
                  </a:ext>
                </a:extLst>
              </p:cNvPr>
              <p:cNvCxnSpPr>
                <a:cxnSpLocks/>
              </p:cNvCxnSpPr>
              <p:nvPr/>
            </p:nvCxnSpPr>
            <p:spPr>
              <a:xfrm>
                <a:off x="514996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FEB6CD1-AB4E-4F8B-81EE-A9D388C7DF8D}"/>
                  </a:ext>
                </a:extLst>
              </p:cNvPr>
              <p:cNvCxnSpPr>
                <a:cxnSpLocks/>
              </p:cNvCxnSpPr>
              <p:nvPr/>
            </p:nvCxnSpPr>
            <p:spPr>
              <a:xfrm>
                <a:off x="51823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A7A9850-1F8F-4283-BBE2-17913B358CE7}"/>
                  </a:ext>
                </a:extLst>
              </p:cNvPr>
              <p:cNvCxnSpPr>
                <a:cxnSpLocks/>
              </p:cNvCxnSpPr>
              <p:nvPr/>
            </p:nvCxnSpPr>
            <p:spPr>
              <a:xfrm>
                <a:off x="519378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0A0E03E4-9679-4BF3-85B0-896E3230F3D1}"/>
                  </a:ext>
                </a:extLst>
              </p:cNvPr>
              <p:cNvCxnSpPr>
                <a:cxnSpLocks/>
              </p:cNvCxnSpPr>
              <p:nvPr/>
            </p:nvCxnSpPr>
            <p:spPr>
              <a:xfrm>
                <a:off x="523188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9FD07EC-5E75-4C9C-B709-AAF2D6BE3D25}"/>
                  </a:ext>
                </a:extLst>
              </p:cNvPr>
              <p:cNvCxnSpPr>
                <a:cxnSpLocks/>
              </p:cNvCxnSpPr>
              <p:nvPr/>
            </p:nvCxnSpPr>
            <p:spPr>
              <a:xfrm>
                <a:off x="811373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F4B0DB1-D4A5-40C8-BB77-5607058AC410}"/>
                  </a:ext>
                </a:extLst>
              </p:cNvPr>
              <p:cNvCxnSpPr>
                <a:cxnSpLocks/>
              </p:cNvCxnSpPr>
              <p:nvPr/>
            </p:nvCxnSpPr>
            <p:spPr>
              <a:xfrm>
                <a:off x="780703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6AFE72B-BD8B-4843-9D0D-1658EA115565}"/>
                  </a:ext>
                </a:extLst>
              </p:cNvPr>
              <p:cNvCxnSpPr>
                <a:cxnSpLocks/>
              </p:cNvCxnSpPr>
              <p:nvPr/>
            </p:nvCxnSpPr>
            <p:spPr>
              <a:xfrm>
                <a:off x="771178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0E5FACD-0B25-4573-95EF-69207A0FEEE1}"/>
                  </a:ext>
                </a:extLst>
              </p:cNvPr>
              <p:cNvCxnSpPr>
                <a:cxnSpLocks/>
              </p:cNvCxnSpPr>
              <p:nvPr/>
            </p:nvCxnSpPr>
            <p:spPr>
              <a:xfrm>
                <a:off x="749651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975BC33-2FE9-4DA6-9904-F6A8EB2339DA}"/>
                  </a:ext>
                </a:extLst>
              </p:cNvPr>
              <p:cNvCxnSpPr>
                <a:cxnSpLocks/>
              </p:cNvCxnSpPr>
              <p:nvPr/>
            </p:nvCxnSpPr>
            <p:spPr>
              <a:xfrm>
                <a:off x="742793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09B9AB0-DFC9-4825-BD9C-537D415761FE}"/>
                  </a:ext>
                </a:extLst>
              </p:cNvPr>
              <p:cNvCxnSpPr>
                <a:cxnSpLocks/>
              </p:cNvCxnSpPr>
              <p:nvPr/>
            </p:nvCxnSpPr>
            <p:spPr>
              <a:xfrm>
                <a:off x="738412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B13BE82-E42F-4C4C-9FF3-FA487A2707AD}"/>
                  </a:ext>
                </a:extLst>
              </p:cNvPr>
              <p:cNvCxnSpPr>
                <a:cxnSpLocks/>
              </p:cNvCxnSpPr>
              <p:nvPr/>
            </p:nvCxnSpPr>
            <p:spPr>
              <a:xfrm>
                <a:off x="7304112"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9F70EE0-2B2D-450C-BCAC-40E61D86F89D}"/>
                  </a:ext>
                </a:extLst>
              </p:cNvPr>
              <p:cNvCxnSpPr>
                <a:cxnSpLocks/>
              </p:cNvCxnSpPr>
              <p:nvPr/>
            </p:nvCxnSpPr>
            <p:spPr>
              <a:xfrm>
                <a:off x="7203147" y="2410728"/>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5B384B3-95B2-41AC-BC88-52380EDB22B6}"/>
                  </a:ext>
                </a:extLst>
              </p:cNvPr>
              <p:cNvCxnSpPr>
                <a:cxnSpLocks/>
              </p:cNvCxnSpPr>
              <p:nvPr/>
            </p:nvCxnSpPr>
            <p:spPr>
              <a:xfrm>
                <a:off x="8037537" y="3424823"/>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6F0B509-E730-463C-954B-039573C870CF}"/>
                  </a:ext>
                </a:extLst>
              </p:cNvPr>
              <p:cNvCxnSpPr>
                <a:cxnSpLocks/>
              </p:cNvCxnSpPr>
              <p:nvPr/>
            </p:nvCxnSpPr>
            <p:spPr>
              <a:xfrm>
                <a:off x="7949907" y="3424823"/>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DA7F6FC-B548-4337-8418-D8E93C711BEC}"/>
                  </a:ext>
                </a:extLst>
              </p:cNvPr>
              <p:cNvCxnSpPr>
                <a:cxnSpLocks/>
              </p:cNvCxnSpPr>
              <p:nvPr/>
            </p:nvCxnSpPr>
            <p:spPr>
              <a:xfrm>
                <a:off x="7648917" y="3424823"/>
                <a:ext cx="0" cy="35069"/>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D44B38DC-81C6-407B-BE6F-224AF69ED063}"/>
                  </a:ext>
                </a:extLst>
              </p:cNvPr>
              <p:cNvCxnSpPr>
                <a:cxnSpLocks/>
              </p:cNvCxnSpPr>
              <p:nvPr/>
            </p:nvCxnSpPr>
            <p:spPr>
              <a:xfrm>
                <a:off x="52585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83E53E6-46A3-497A-8FF2-B1B15FF5BB42}"/>
                  </a:ext>
                </a:extLst>
              </p:cNvPr>
              <p:cNvCxnSpPr>
                <a:cxnSpLocks/>
              </p:cNvCxnSpPr>
              <p:nvPr/>
            </p:nvCxnSpPr>
            <p:spPr>
              <a:xfrm>
                <a:off x="528141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2D66995-E315-405E-BA48-857FCF6B3F12}"/>
                  </a:ext>
                </a:extLst>
              </p:cNvPr>
              <p:cNvCxnSpPr>
                <a:cxnSpLocks/>
              </p:cNvCxnSpPr>
              <p:nvPr/>
            </p:nvCxnSpPr>
            <p:spPr>
              <a:xfrm>
                <a:off x="531189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1A12160-EB83-48A5-9CF3-38ECB34641DA}"/>
                  </a:ext>
                </a:extLst>
              </p:cNvPr>
              <p:cNvCxnSpPr>
                <a:cxnSpLocks/>
              </p:cNvCxnSpPr>
              <p:nvPr/>
            </p:nvCxnSpPr>
            <p:spPr>
              <a:xfrm>
                <a:off x="54109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6ED001F-27F5-4590-A55D-BF2E8FB8FC0A}"/>
                  </a:ext>
                </a:extLst>
              </p:cNvPr>
              <p:cNvCxnSpPr>
                <a:cxnSpLocks/>
              </p:cNvCxnSpPr>
              <p:nvPr/>
            </p:nvCxnSpPr>
            <p:spPr>
              <a:xfrm>
                <a:off x="543952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305B478-42E9-47BF-B43D-56CFEFA252B9}"/>
                  </a:ext>
                </a:extLst>
              </p:cNvPr>
              <p:cNvCxnSpPr>
                <a:cxnSpLocks/>
              </p:cNvCxnSpPr>
              <p:nvPr/>
            </p:nvCxnSpPr>
            <p:spPr>
              <a:xfrm>
                <a:off x="547381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01AD188F-EFEF-47D7-9FC8-64BE2E6B281D}"/>
                  </a:ext>
                </a:extLst>
              </p:cNvPr>
              <p:cNvCxnSpPr>
                <a:cxnSpLocks/>
              </p:cNvCxnSpPr>
              <p:nvPr/>
            </p:nvCxnSpPr>
            <p:spPr>
              <a:xfrm>
                <a:off x="550048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8183B78-6781-48F7-8303-CC2FBF9BBB69}"/>
                  </a:ext>
                </a:extLst>
              </p:cNvPr>
              <p:cNvCxnSpPr>
                <a:cxnSpLocks/>
              </p:cNvCxnSpPr>
              <p:nvPr/>
            </p:nvCxnSpPr>
            <p:spPr>
              <a:xfrm>
                <a:off x="556906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EA7B210-D1D9-42D6-B7FE-EA6517B660B6}"/>
                  </a:ext>
                </a:extLst>
              </p:cNvPr>
              <p:cNvCxnSpPr>
                <a:cxnSpLocks/>
              </p:cNvCxnSpPr>
              <p:nvPr/>
            </p:nvCxnSpPr>
            <p:spPr>
              <a:xfrm>
                <a:off x="559192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CD4F2EB-5DC4-4A5E-B366-D8913BB1D931}"/>
                  </a:ext>
                </a:extLst>
              </p:cNvPr>
              <p:cNvCxnSpPr>
                <a:cxnSpLocks/>
              </p:cNvCxnSpPr>
              <p:nvPr/>
            </p:nvCxnSpPr>
            <p:spPr>
              <a:xfrm>
                <a:off x="562621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B21FCD05-BEBF-4BC7-AD84-93B895310BFF}"/>
                  </a:ext>
                </a:extLst>
              </p:cNvPr>
              <p:cNvCxnSpPr>
                <a:cxnSpLocks/>
              </p:cNvCxnSpPr>
              <p:nvPr/>
            </p:nvCxnSpPr>
            <p:spPr>
              <a:xfrm>
                <a:off x="568527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E241A661-12D2-427A-B06B-1B65156035E9}"/>
                  </a:ext>
                </a:extLst>
              </p:cNvPr>
              <p:cNvCxnSpPr>
                <a:cxnSpLocks/>
              </p:cNvCxnSpPr>
              <p:nvPr/>
            </p:nvCxnSpPr>
            <p:spPr>
              <a:xfrm>
                <a:off x="572146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59962B6-F156-4B92-8C2D-EF3328230B72}"/>
                  </a:ext>
                </a:extLst>
              </p:cNvPr>
              <p:cNvCxnSpPr>
                <a:cxnSpLocks/>
              </p:cNvCxnSpPr>
              <p:nvPr/>
            </p:nvCxnSpPr>
            <p:spPr>
              <a:xfrm>
                <a:off x="573861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3359E2C-79D5-41B7-9387-ACAEB3A185B7}"/>
                  </a:ext>
                </a:extLst>
              </p:cNvPr>
              <p:cNvCxnSpPr>
                <a:cxnSpLocks/>
              </p:cNvCxnSpPr>
              <p:nvPr/>
            </p:nvCxnSpPr>
            <p:spPr>
              <a:xfrm>
                <a:off x="579195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A42E4087-BF66-4411-B10B-217F7FF97F37}"/>
                  </a:ext>
                </a:extLst>
              </p:cNvPr>
              <p:cNvCxnSpPr>
                <a:cxnSpLocks/>
              </p:cNvCxnSpPr>
              <p:nvPr/>
            </p:nvCxnSpPr>
            <p:spPr>
              <a:xfrm>
                <a:off x="582814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918D4EA-543A-4D39-A402-BFB602E3D3B6}"/>
                  </a:ext>
                </a:extLst>
              </p:cNvPr>
              <p:cNvCxnSpPr>
                <a:cxnSpLocks/>
              </p:cNvCxnSpPr>
              <p:nvPr/>
            </p:nvCxnSpPr>
            <p:spPr>
              <a:xfrm>
                <a:off x="587196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8B5350F-3C3C-4D51-A526-95B1DC4BCA6F}"/>
                  </a:ext>
                </a:extLst>
              </p:cNvPr>
              <p:cNvCxnSpPr>
                <a:cxnSpLocks/>
              </p:cNvCxnSpPr>
              <p:nvPr/>
            </p:nvCxnSpPr>
            <p:spPr>
              <a:xfrm>
                <a:off x="589291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753F3D0-72F9-4D6C-959C-109A69AC09D9}"/>
                  </a:ext>
                </a:extLst>
              </p:cNvPr>
              <p:cNvCxnSpPr>
                <a:cxnSpLocks/>
              </p:cNvCxnSpPr>
              <p:nvPr/>
            </p:nvCxnSpPr>
            <p:spPr>
              <a:xfrm>
                <a:off x="591577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E5E4F19-528A-4134-AB70-B7E0605C25C3}"/>
                  </a:ext>
                </a:extLst>
              </p:cNvPr>
              <p:cNvCxnSpPr>
                <a:cxnSpLocks/>
              </p:cNvCxnSpPr>
              <p:nvPr/>
            </p:nvCxnSpPr>
            <p:spPr>
              <a:xfrm>
                <a:off x="6117709"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FC693A3-BD20-4127-A6B9-7E59B6EC3732}"/>
                  </a:ext>
                </a:extLst>
              </p:cNvPr>
              <p:cNvCxnSpPr>
                <a:cxnSpLocks/>
              </p:cNvCxnSpPr>
              <p:nvPr/>
            </p:nvCxnSpPr>
            <p:spPr>
              <a:xfrm>
                <a:off x="6180574" y="18516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580AAD6D-F316-4025-A9F6-389673C33CEB}"/>
                  </a:ext>
                </a:extLst>
              </p:cNvPr>
              <p:cNvCxnSpPr>
                <a:cxnSpLocks/>
              </p:cNvCxnSpPr>
              <p:nvPr/>
            </p:nvCxnSpPr>
            <p:spPr>
              <a:xfrm>
                <a:off x="6232009"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8A8B3FD-3AD0-404C-95CD-28B20A3B0021}"/>
                  </a:ext>
                </a:extLst>
              </p:cNvPr>
              <p:cNvCxnSpPr>
                <a:cxnSpLocks/>
              </p:cNvCxnSpPr>
              <p:nvPr/>
            </p:nvCxnSpPr>
            <p:spPr>
              <a:xfrm>
                <a:off x="6245344"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8B48873-FCAD-489B-84AD-79B5E94D3B8E}"/>
                  </a:ext>
                </a:extLst>
              </p:cNvPr>
              <p:cNvCxnSpPr>
                <a:cxnSpLocks/>
              </p:cNvCxnSpPr>
              <p:nvPr/>
            </p:nvCxnSpPr>
            <p:spPr>
              <a:xfrm>
                <a:off x="6312019"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3DEB99D-16CD-4963-A533-22AA7FB55C09}"/>
                  </a:ext>
                </a:extLst>
              </p:cNvPr>
              <p:cNvCxnSpPr>
                <a:cxnSpLocks/>
              </p:cNvCxnSpPr>
              <p:nvPr/>
            </p:nvCxnSpPr>
            <p:spPr>
              <a:xfrm>
                <a:off x="6332974" y="19126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9E7C297-40AE-42A6-A7D6-351841E25399}"/>
                  </a:ext>
                </a:extLst>
              </p:cNvPr>
              <p:cNvCxnSpPr>
                <a:cxnSpLocks/>
              </p:cNvCxnSpPr>
              <p:nvPr/>
            </p:nvCxnSpPr>
            <p:spPr>
              <a:xfrm>
                <a:off x="6376789"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147F03D2-00A2-4BB6-BA8C-ABFADC8197D4}"/>
                  </a:ext>
                </a:extLst>
              </p:cNvPr>
              <p:cNvCxnSpPr>
                <a:cxnSpLocks/>
              </p:cNvCxnSpPr>
              <p:nvPr/>
            </p:nvCxnSpPr>
            <p:spPr>
              <a:xfrm>
                <a:off x="6392029"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0404B746-9C36-424D-A749-68558E3053B2}"/>
                  </a:ext>
                </a:extLst>
              </p:cNvPr>
              <p:cNvCxnSpPr>
                <a:cxnSpLocks/>
              </p:cNvCxnSpPr>
              <p:nvPr/>
            </p:nvCxnSpPr>
            <p:spPr>
              <a:xfrm>
                <a:off x="6409174"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48EC00D-373D-4B07-8A67-A78F6B4372DE}"/>
                  </a:ext>
                </a:extLst>
              </p:cNvPr>
              <p:cNvCxnSpPr>
                <a:cxnSpLocks/>
              </p:cNvCxnSpPr>
              <p:nvPr/>
            </p:nvCxnSpPr>
            <p:spPr>
              <a:xfrm>
                <a:off x="6430129"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0E55A7F-51CA-4AD8-ADBD-5FD464C054E5}"/>
                  </a:ext>
                </a:extLst>
              </p:cNvPr>
              <p:cNvCxnSpPr>
                <a:cxnSpLocks/>
              </p:cNvCxnSpPr>
              <p:nvPr/>
            </p:nvCxnSpPr>
            <p:spPr>
              <a:xfrm>
                <a:off x="6466324"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71DDD12-69CF-49CE-95DC-34576E6697DD}"/>
                  </a:ext>
                </a:extLst>
              </p:cNvPr>
              <p:cNvCxnSpPr>
                <a:cxnSpLocks/>
              </p:cNvCxnSpPr>
              <p:nvPr/>
            </p:nvCxnSpPr>
            <p:spPr>
              <a:xfrm>
                <a:off x="6492994" y="19831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EABAF02-8110-45F2-B447-91ED157012F0}"/>
                  </a:ext>
                </a:extLst>
              </p:cNvPr>
              <p:cNvCxnSpPr>
                <a:cxnSpLocks/>
              </p:cNvCxnSpPr>
              <p:nvPr/>
            </p:nvCxnSpPr>
            <p:spPr>
              <a:xfrm>
                <a:off x="6517759" y="21050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F25A526-A2E1-4728-B5E6-2DFE52033FE5}"/>
                  </a:ext>
                </a:extLst>
              </p:cNvPr>
              <p:cNvCxnSpPr>
                <a:cxnSpLocks/>
              </p:cNvCxnSpPr>
              <p:nvPr/>
            </p:nvCxnSpPr>
            <p:spPr>
              <a:xfrm>
                <a:off x="6548239" y="21050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5BF8959-EFE5-45C1-A861-1619C1A2444C}"/>
                  </a:ext>
                </a:extLst>
              </p:cNvPr>
              <p:cNvCxnSpPr>
                <a:cxnSpLocks/>
              </p:cNvCxnSpPr>
              <p:nvPr/>
            </p:nvCxnSpPr>
            <p:spPr>
              <a:xfrm>
                <a:off x="6677779" y="21050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AC4030C3-14F9-41CE-A846-0CB0ECC4D26A}"/>
                  </a:ext>
                </a:extLst>
              </p:cNvPr>
              <p:cNvCxnSpPr>
                <a:cxnSpLocks/>
              </p:cNvCxnSpPr>
              <p:nvPr/>
            </p:nvCxnSpPr>
            <p:spPr>
              <a:xfrm>
                <a:off x="6915904" y="22498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FE29EB1-EFF2-4681-BEA3-FE3C6EF13E78}"/>
                  </a:ext>
                </a:extLst>
              </p:cNvPr>
              <p:cNvCxnSpPr>
                <a:cxnSpLocks/>
              </p:cNvCxnSpPr>
              <p:nvPr/>
            </p:nvCxnSpPr>
            <p:spPr>
              <a:xfrm>
                <a:off x="7085449" y="224980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7D11978-E6EB-44D6-9F6F-54352A66A59F}"/>
                  </a:ext>
                </a:extLst>
              </p:cNvPr>
              <p:cNvCxnSpPr>
                <a:cxnSpLocks/>
              </p:cNvCxnSpPr>
              <p:nvPr/>
            </p:nvCxnSpPr>
            <p:spPr>
              <a:xfrm>
                <a:off x="5418574" y="19202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FE0225FC-340E-427D-B266-B77048AFF0B3}"/>
                  </a:ext>
                </a:extLst>
              </p:cNvPr>
              <p:cNvCxnSpPr>
                <a:cxnSpLocks/>
              </p:cNvCxnSpPr>
              <p:nvPr/>
            </p:nvCxnSpPr>
            <p:spPr>
              <a:xfrm>
                <a:off x="5449054" y="19202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8C1B1F84-A15E-4414-9750-43FDC522CEB5}"/>
                  </a:ext>
                </a:extLst>
              </p:cNvPr>
              <p:cNvCxnSpPr>
                <a:cxnSpLocks/>
              </p:cNvCxnSpPr>
              <p:nvPr/>
            </p:nvCxnSpPr>
            <p:spPr>
              <a:xfrm>
                <a:off x="5517634" y="194437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AAE30D6-27D0-4035-9032-B2740F25FFEB}"/>
                  </a:ext>
                </a:extLst>
              </p:cNvPr>
              <p:cNvCxnSpPr>
                <a:cxnSpLocks/>
              </p:cNvCxnSpPr>
              <p:nvPr/>
            </p:nvCxnSpPr>
            <p:spPr>
              <a:xfrm>
                <a:off x="5538589" y="194437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7B890293-5498-4634-9D8A-31F0FD5E48E5}"/>
                  </a:ext>
                </a:extLst>
              </p:cNvPr>
              <p:cNvCxnSpPr>
                <a:cxnSpLocks/>
              </p:cNvCxnSpPr>
              <p:nvPr/>
            </p:nvCxnSpPr>
            <p:spPr>
              <a:xfrm>
                <a:off x="5569069" y="194437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54DCFD8-E58E-4374-9EB8-1AEA2BF3053A}"/>
                  </a:ext>
                </a:extLst>
              </p:cNvPr>
              <p:cNvCxnSpPr>
                <a:cxnSpLocks/>
              </p:cNvCxnSpPr>
              <p:nvPr/>
            </p:nvCxnSpPr>
            <p:spPr>
              <a:xfrm>
                <a:off x="5603359"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A8337AA-7799-4624-866D-832FEBD2A93E}"/>
                  </a:ext>
                </a:extLst>
              </p:cNvPr>
              <p:cNvCxnSpPr>
                <a:cxnSpLocks/>
              </p:cNvCxnSpPr>
              <p:nvPr/>
            </p:nvCxnSpPr>
            <p:spPr>
              <a:xfrm>
                <a:off x="562812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2E5EBB4F-76B1-474A-A4E1-F6149DE8E5FC}"/>
                  </a:ext>
                </a:extLst>
              </p:cNvPr>
              <p:cNvCxnSpPr>
                <a:cxnSpLocks/>
              </p:cNvCxnSpPr>
              <p:nvPr/>
            </p:nvCxnSpPr>
            <p:spPr>
              <a:xfrm>
                <a:off x="569289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0047BD15-AC21-4E6C-AFB7-FEA93FFD1051}"/>
                  </a:ext>
                </a:extLst>
              </p:cNvPr>
              <p:cNvCxnSpPr>
                <a:cxnSpLocks/>
              </p:cNvCxnSpPr>
              <p:nvPr/>
            </p:nvCxnSpPr>
            <p:spPr>
              <a:xfrm>
                <a:off x="570051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21EE11F0-2956-4BD7-B2ED-EDBA1E2B7038}"/>
                  </a:ext>
                </a:extLst>
              </p:cNvPr>
              <p:cNvCxnSpPr>
                <a:cxnSpLocks/>
              </p:cNvCxnSpPr>
              <p:nvPr/>
            </p:nvCxnSpPr>
            <p:spPr>
              <a:xfrm>
                <a:off x="5788144" y="19653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EF4BD1A1-4963-4C0E-B0B2-47B3BAC3B8FB}"/>
                  </a:ext>
                </a:extLst>
              </p:cNvPr>
              <p:cNvCxnSpPr>
                <a:cxnSpLocks/>
              </p:cNvCxnSpPr>
              <p:nvPr/>
            </p:nvCxnSpPr>
            <p:spPr>
              <a:xfrm>
                <a:off x="5830054" y="199453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195B6C6-D3AE-4412-B768-E812C5247494}"/>
                  </a:ext>
                </a:extLst>
              </p:cNvPr>
              <p:cNvCxnSpPr>
                <a:cxnSpLocks/>
              </p:cNvCxnSpPr>
              <p:nvPr/>
            </p:nvCxnSpPr>
            <p:spPr>
              <a:xfrm>
                <a:off x="5860534" y="201549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5E40EC24-A197-4351-8D63-19BB9F06D50F}"/>
                  </a:ext>
                </a:extLst>
              </p:cNvPr>
              <p:cNvCxnSpPr>
                <a:cxnSpLocks/>
              </p:cNvCxnSpPr>
              <p:nvPr/>
            </p:nvCxnSpPr>
            <p:spPr>
              <a:xfrm>
                <a:off x="5931019" y="205549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01AECC2-51C1-41CA-9AAC-A5B50FC4EC43}"/>
                  </a:ext>
                </a:extLst>
              </p:cNvPr>
              <p:cNvCxnSpPr>
                <a:cxnSpLocks/>
              </p:cNvCxnSpPr>
              <p:nvPr/>
            </p:nvCxnSpPr>
            <p:spPr>
              <a:xfrm>
                <a:off x="5955784" y="205549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9152B773-55E1-47D9-A405-AD1EDB5BE238}"/>
                  </a:ext>
                </a:extLst>
              </p:cNvPr>
              <p:cNvCxnSpPr>
                <a:cxnSpLocks/>
              </p:cNvCxnSpPr>
              <p:nvPr/>
            </p:nvCxnSpPr>
            <p:spPr>
              <a:xfrm>
                <a:off x="6136759" y="211264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AC43CC7D-3E86-4F28-9E11-120C2760E3E6}"/>
                  </a:ext>
                </a:extLst>
              </p:cNvPr>
              <p:cNvCxnSpPr>
                <a:cxnSpLocks/>
              </p:cNvCxnSpPr>
              <p:nvPr/>
            </p:nvCxnSpPr>
            <p:spPr>
              <a:xfrm>
                <a:off x="6144379" y="214503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5927BE12-64CC-4DE8-84F4-068F3B04FA59}"/>
                  </a:ext>
                </a:extLst>
              </p:cNvPr>
              <p:cNvCxnSpPr>
                <a:cxnSpLocks/>
              </p:cNvCxnSpPr>
              <p:nvPr/>
            </p:nvCxnSpPr>
            <p:spPr>
              <a:xfrm>
                <a:off x="6157714" y="214503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A8F695B7-9D60-40B5-BCD6-0F839A6E7608}"/>
                  </a:ext>
                </a:extLst>
              </p:cNvPr>
              <p:cNvCxnSpPr>
                <a:cxnSpLocks/>
              </p:cNvCxnSpPr>
              <p:nvPr/>
            </p:nvCxnSpPr>
            <p:spPr>
              <a:xfrm>
                <a:off x="6182479" y="214503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0369E9C8-D2FD-4FB3-841E-DD56396F5A3E}"/>
                  </a:ext>
                </a:extLst>
              </p:cNvPr>
              <p:cNvCxnSpPr>
                <a:cxnSpLocks/>
              </p:cNvCxnSpPr>
              <p:nvPr/>
            </p:nvCxnSpPr>
            <p:spPr>
              <a:xfrm>
                <a:off x="6212959" y="21793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84BF5A0F-E159-4CF0-9DEE-75196692571A}"/>
                  </a:ext>
                </a:extLst>
              </p:cNvPr>
              <p:cNvCxnSpPr>
                <a:cxnSpLocks/>
              </p:cNvCxnSpPr>
              <p:nvPr/>
            </p:nvCxnSpPr>
            <p:spPr>
              <a:xfrm>
                <a:off x="6201529" y="217932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FE24F6FA-8611-4716-8F51-62D07880C515}"/>
                  </a:ext>
                </a:extLst>
              </p:cNvPr>
              <p:cNvCxnSpPr>
                <a:cxnSpLocks/>
              </p:cNvCxnSpPr>
              <p:nvPr/>
            </p:nvCxnSpPr>
            <p:spPr>
              <a:xfrm>
                <a:off x="6258679" y="22136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36FACFD7-9220-4999-AF5A-A5B8DA82B446}"/>
                  </a:ext>
                </a:extLst>
              </p:cNvPr>
              <p:cNvCxnSpPr>
                <a:cxnSpLocks/>
              </p:cNvCxnSpPr>
              <p:nvPr/>
            </p:nvCxnSpPr>
            <p:spPr>
              <a:xfrm>
                <a:off x="6273919" y="22136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81F93F1A-A664-45D8-8594-A0352A777899}"/>
                  </a:ext>
                </a:extLst>
              </p:cNvPr>
              <p:cNvCxnSpPr>
                <a:cxnSpLocks/>
              </p:cNvCxnSpPr>
              <p:nvPr/>
            </p:nvCxnSpPr>
            <p:spPr>
              <a:xfrm>
                <a:off x="6321544" y="22517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33D79ECB-6D9F-45EA-8474-83DD9994464C}"/>
                  </a:ext>
                </a:extLst>
              </p:cNvPr>
              <p:cNvCxnSpPr>
                <a:cxnSpLocks/>
              </p:cNvCxnSpPr>
              <p:nvPr/>
            </p:nvCxnSpPr>
            <p:spPr>
              <a:xfrm>
                <a:off x="6403459" y="225171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295C710-FD22-4FFD-96C8-5577A4403C7E}"/>
                  </a:ext>
                </a:extLst>
              </p:cNvPr>
              <p:cNvCxnSpPr>
                <a:cxnSpLocks/>
              </p:cNvCxnSpPr>
              <p:nvPr/>
            </p:nvCxnSpPr>
            <p:spPr>
              <a:xfrm>
                <a:off x="6475849" y="23336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8BB94841-1407-489A-A6D3-CE32A071C5D5}"/>
                  </a:ext>
                </a:extLst>
              </p:cNvPr>
              <p:cNvCxnSpPr>
                <a:cxnSpLocks/>
              </p:cNvCxnSpPr>
              <p:nvPr/>
            </p:nvCxnSpPr>
            <p:spPr>
              <a:xfrm>
                <a:off x="6502519" y="233362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08C89BED-7C39-43B7-9BAD-C9FA83D7BDA7}"/>
                  </a:ext>
                </a:extLst>
              </p:cNvPr>
              <p:cNvCxnSpPr>
                <a:cxnSpLocks/>
              </p:cNvCxnSpPr>
              <p:nvPr/>
            </p:nvCxnSpPr>
            <p:spPr>
              <a:xfrm>
                <a:off x="6561574" y="23774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BEDAFEA9-6EAB-4B2C-815C-21624DA98E15}"/>
                  </a:ext>
                </a:extLst>
              </p:cNvPr>
              <p:cNvCxnSpPr>
                <a:cxnSpLocks/>
              </p:cNvCxnSpPr>
              <p:nvPr/>
            </p:nvCxnSpPr>
            <p:spPr>
              <a:xfrm>
                <a:off x="6626344" y="23774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B8A7AFD8-4B4B-40E8-8F2C-C0F931B0E62B}"/>
                  </a:ext>
                </a:extLst>
              </p:cNvPr>
              <p:cNvCxnSpPr>
                <a:cxnSpLocks/>
              </p:cNvCxnSpPr>
              <p:nvPr/>
            </p:nvCxnSpPr>
            <p:spPr>
              <a:xfrm>
                <a:off x="6691114" y="242506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7FE7B264-4E79-42B1-A72A-937E418E10EE}"/>
                  </a:ext>
                </a:extLst>
              </p:cNvPr>
              <p:cNvCxnSpPr>
                <a:cxnSpLocks/>
              </p:cNvCxnSpPr>
              <p:nvPr/>
            </p:nvCxnSpPr>
            <p:spPr>
              <a:xfrm>
                <a:off x="6769219" y="247269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CA6E14B-7565-4F3F-83E8-15DD2BF5F859}"/>
                  </a:ext>
                </a:extLst>
              </p:cNvPr>
              <p:cNvCxnSpPr>
                <a:cxnSpLocks/>
              </p:cNvCxnSpPr>
              <p:nvPr/>
            </p:nvCxnSpPr>
            <p:spPr>
              <a:xfrm>
                <a:off x="6795889" y="251460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D694CCC6-61FA-4363-B039-752B3258ADF0}"/>
                  </a:ext>
                </a:extLst>
              </p:cNvPr>
              <p:cNvCxnSpPr>
                <a:cxnSpLocks/>
              </p:cNvCxnSpPr>
              <p:nvPr/>
            </p:nvCxnSpPr>
            <p:spPr>
              <a:xfrm>
                <a:off x="6854944" y="25679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DF54FCA5-E0CB-498B-84BD-E36D7BBE9EDF}"/>
                  </a:ext>
                </a:extLst>
              </p:cNvPr>
              <p:cNvCxnSpPr>
                <a:cxnSpLocks/>
              </p:cNvCxnSpPr>
              <p:nvPr/>
            </p:nvCxnSpPr>
            <p:spPr>
              <a:xfrm>
                <a:off x="6894949" y="256794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50B2BC9D-B2CC-45CE-BC76-86F90B22D61D}"/>
                  </a:ext>
                </a:extLst>
              </p:cNvPr>
              <p:cNvCxnSpPr>
                <a:cxnSpLocks/>
              </p:cNvCxnSpPr>
              <p:nvPr/>
            </p:nvCxnSpPr>
            <p:spPr>
              <a:xfrm>
                <a:off x="6912094" y="262509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C2650F2F-1377-49C0-A129-B881C71DBC53}"/>
                  </a:ext>
                </a:extLst>
              </p:cNvPr>
              <p:cNvCxnSpPr>
                <a:cxnSpLocks/>
              </p:cNvCxnSpPr>
              <p:nvPr/>
            </p:nvCxnSpPr>
            <p:spPr>
              <a:xfrm>
                <a:off x="6942574"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5319528D-EC77-45AC-B127-2F073CFDBC3A}"/>
                  </a:ext>
                </a:extLst>
              </p:cNvPr>
              <p:cNvCxnSpPr>
                <a:cxnSpLocks/>
              </p:cNvCxnSpPr>
              <p:nvPr/>
            </p:nvCxnSpPr>
            <p:spPr>
              <a:xfrm>
                <a:off x="6971149"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F4399B61-4A57-4BA0-AB69-996295AB761E}"/>
                  </a:ext>
                </a:extLst>
              </p:cNvPr>
              <p:cNvCxnSpPr>
                <a:cxnSpLocks/>
              </p:cNvCxnSpPr>
              <p:nvPr/>
            </p:nvCxnSpPr>
            <p:spPr>
              <a:xfrm>
                <a:off x="7026394"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0CED8C2E-ED42-4ABA-B43D-28C79D7961A8}"/>
                  </a:ext>
                </a:extLst>
              </p:cNvPr>
              <p:cNvCxnSpPr>
                <a:cxnSpLocks/>
              </p:cNvCxnSpPr>
              <p:nvPr/>
            </p:nvCxnSpPr>
            <p:spPr>
              <a:xfrm>
                <a:off x="7070209" y="273558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F268ECB7-9B18-484B-B43D-EA8F9F1EBDB0}"/>
                  </a:ext>
                </a:extLst>
              </p:cNvPr>
              <p:cNvCxnSpPr>
                <a:cxnSpLocks/>
              </p:cNvCxnSpPr>
              <p:nvPr/>
            </p:nvCxnSpPr>
            <p:spPr>
              <a:xfrm>
                <a:off x="7152124" y="281305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092F933C-B3EB-4846-9D0B-F2E9E7D6337D}"/>
                  </a:ext>
                </a:extLst>
              </p:cNvPr>
              <p:cNvCxnSpPr>
                <a:cxnSpLocks/>
              </p:cNvCxnSpPr>
              <p:nvPr/>
            </p:nvCxnSpPr>
            <p:spPr>
              <a:xfrm>
                <a:off x="7321669" y="281305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A6C69D13-62EB-4534-89A7-F0139D0EFF96}"/>
                  </a:ext>
                </a:extLst>
              </p:cNvPr>
              <p:cNvCxnSpPr>
                <a:cxnSpLocks/>
              </p:cNvCxnSpPr>
              <p:nvPr/>
            </p:nvCxnSpPr>
            <p:spPr>
              <a:xfrm>
                <a:off x="7384534" y="292417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7A27072-9B59-4CD4-B3E3-81D63C30E5DD}"/>
                  </a:ext>
                </a:extLst>
              </p:cNvPr>
              <p:cNvCxnSpPr>
                <a:cxnSpLocks/>
              </p:cNvCxnSpPr>
              <p:nvPr/>
            </p:nvCxnSpPr>
            <p:spPr>
              <a:xfrm>
                <a:off x="7394059" y="2924175"/>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A1EE6883-582F-4557-AA06-3A913026ABE5}"/>
                  </a:ext>
                </a:extLst>
              </p:cNvPr>
              <p:cNvCxnSpPr>
                <a:cxnSpLocks/>
              </p:cNvCxnSpPr>
              <p:nvPr/>
            </p:nvCxnSpPr>
            <p:spPr>
              <a:xfrm>
                <a:off x="7510264" y="3070860"/>
                <a:ext cx="0" cy="37738"/>
              </a:xfrm>
              <a:prstGeom prst="line">
                <a:avLst/>
              </a:prstGeom>
              <a:ln w="9525">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A22AA1DA-88CD-4375-B36B-EE668CF291E0}"/>
                </a:ext>
              </a:extLst>
            </p:cNvPr>
            <p:cNvGrpSpPr/>
            <p:nvPr/>
          </p:nvGrpSpPr>
          <p:grpSpPr>
            <a:xfrm>
              <a:off x="5128260" y="1889760"/>
              <a:ext cx="2914650" cy="1571625"/>
              <a:chOff x="5128260" y="1889760"/>
              <a:chExt cx="2914650" cy="1571625"/>
            </a:xfrm>
          </p:grpSpPr>
          <p:sp>
            <p:nvSpPr>
              <p:cNvPr id="58" name="Freeform: Shape 57">
                <a:extLst>
                  <a:ext uri="{FF2B5EF4-FFF2-40B4-BE49-F238E27FC236}">
                    <a16:creationId xmlns:a16="http://schemas.microsoft.com/office/drawing/2014/main" id="{157BC5C4-178E-45D0-A5B9-374B822FD9F8}"/>
                  </a:ext>
                </a:extLst>
              </p:cNvPr>
              <p:cNvSpPr/>
              <p:nvPr/>
            </p:nvSpPr>
            <p:spPr>
              <a:xfrm>
                <a:off x="5128260" y="1889760"/>
                <a:ext cx="2425065" cy="1314450"/>
              </a:xfrm>
              <a:custGeom>
                <a:avLst/>
                <a:gdLst>
                  <a:gd name="connsiteX0" fmla="*/ 0 w 2425065"/>
                  <a:gd name="connsiteY0" fmla="*/ 0 h 1314450"/>
                  <a:gd name="connsiteX1" fmla="*/ 222885 w 2425065"/>
                  <a:gd name="connsiteY1" fmla="*/ 0 h 1314450"/>
                  <a:gd name="connsiteX2" fmla="*/ 222885 w 2425065"/>
                  <a:gd name="connsiteY2" fmla="*/ 24765 h 1314450"/>
                  <a:gd name="connsiteX3" fmla="*/ 238125 w 2425065"/>
                  <a:gd name="connsiteY3" fmla="*/ 24765 h 1314450"/>
                  <a:gd name="connsiteX4" fmla="*/ 238125 w 2425065"/>
                  <a:gd name="connsiteY4" fmla="*/ 45720 h 1314450"/>
                  <a:gd name="connsiteX5" fmla="*/ 264795 w 2425065"/>
                  <a:gd name="connsiteY5" fmla="*/ 45720 h 1314450"/>
                  <a:gd name="connsiteX6" fmla="*/ 264795 w 2425065"/>
                  <a:gd name="connsiteY6" fmla="*/ 70485 h 1314450"/>
                  <a:gd name="connsiteX7" fmla="*/ 339090 w 2425065"/>
                  <a:gd name="connsiteY7" fmla="*/ 70485 h 1314450"/>
                  <a:gd name="connsiteX8" fmla="*/ 339090 w 2425065"/>
                  <a:gd name="connsiteY8" fmla="*/ 95250 h 1314450"/>
                  <a:gd name="connsiteX9" fmla="*/ 445770 w 2425065"/>
                  <a:gd name="connsiteY9" fmla="*/ 95250 h 1314450"/>
                  <a:gd name="connsiteX10" fmla="*/ 445770 w 2425065"/>
                  <a:gd name="connsiteY10" fmla="*/ 116205 h 1314450"/>
                  <a:gd name="connsiteX11" fmla="*/ 659130 w 2425065"/>
                  <a:gd name="connsiteY11" fmla="*/ 116205 h 1314450"/>
                  <a:gd name="connsiteX12" fmla="*/ 659130 w 2425065"/>
                  <a:gd name="connsiteY12" fmla="*/ 142875 h 1314450"/>
                  <a:gd name="connsiteX13" fmla="*/ 701040 w 2425065"/>
                  <a:gd name="connsiteY13" fmla="*/ 142875 h 1314450"/>
                  <a:gd name="connsiteX14" fmla="*/ 701040 w 2425065"/>
                  <a:gd name="connsiteY14" fmla="*/ 169545 h 1314450"/>
                  <a:gd name="connsiteX15" fmla="*/ 756285 w 2425065"/>
                  <a:gd name="connsiteY15" fmla="*/ 169545 h 1314450"/>
                  <a:gd name="connsiteX16" fmla="*/ 756285 w 2425065"/>
                  <a:gd name="connsiteY16" fmla="*/ 203835 h 1314450"/>
                  <a:gd name="connsiteX17" fmla="*/ 878205 w 2425065"/>
                  <a:gd name="connsiteY17" fmla="*/ 203835 h 1314450"/>
                  <a:gd name="connsiteX18" fmla="*/ 878205 w 2425065"/>
                  <a:gd name="connsiteY18" fmla="*/ 232410 h 1314450"/>
                  <a:gd name="connsiteX19" fmla="*/ 908685 w 2425065"/>
                  <a:gd name="connsiteY19" fmla="*/ 232410 h 1314450"/>
                  <a:gd name="connsiteX20" fmla="*/ 908685 w 2425065"/>
                  <a:gd name="connsiteY20" fmla="*/ 262890 h 1314450"/>
                  <a:gd name="connsiteX21" fmla="*/ 1009650 w 2425065"/>
                  <a:gd name="connsiteY21" fmla="*/ 262890 h 1314450"/>
                  <a:gd name="connsiteX22" fmla="*/ 1009650 w 2425065"/>
                  <a:gd name="connsiteY22" fmla="*/ 297180 h 1314450"/>
                  <a:gd name="connsiteX23" fmla="*/ 1057275 w 2425065"/>
                  <a:gd name="connsiteY23" fmla="*/ 297180 h 1314450"/>
                  <a:gd name="connsiteX24" fmla="*/ 1057275 w 2425065"/>
                  <a:gd name="connsiteY24" fmla="*/ 327660 h 1314450"/>
                  <a:gd name="connsiteX25" fmla="*/ 1116330 w 2425065"/>
                  <a:gd name="connsiteY25" fmla="*/ 327660 h 1314450"/>
                  <a:gd name="connsiteX26" fmla="*/ 1116330 w 2425065"/>
                  <a:gd name="connsiteY26" fmla="*/ 365760 h 1314450"/>
                  <a:gd name="connsiteX27" fmla="*/ 1181100 w 2425065"/>
                  <a:gd name="connsiteY27" fmla="*/ 365760 h 1314450"/>
                  <a:gd name="connsiteX28" fmla="*/ 1181100 w 2425065"/>
                  <a:gd name="connsiteY28" fmla="*/ 398145 h 1314450"/>
                  <a:gd name="connsiteX29" fmla="*/ 1314450 w 2425065"/>
                  <a:gd name="connsiteY29" fmla="*/ 398145 h 1314450"/>
                  <a:gd name="connsiteX30" fmla="*/ 1314450 w 2425065"/>
                  <a:gd name="connsiteY30" fmla="*/ 443865 h 1314450"/>
                  <a:gd name="connsiteX31" fmla="*/ 1335405 w 2425065"/>
                  <a:gd name="connsiteY31" fmla="*/ 443865 h 1314450"/>
                  <a:gd name="connsiteX32" fmla="*/ 1335405 w 2425065"/>
                  <a:gd name="connsiteY32" fmla="*/ 478155 h 1314450"/>
                  <a:gd name="connsiteX33" fmla="*/ 1396365 w 2425065"/>
                  <a:gd name="connsiteY33" fmla="*/ 478155 h 1314450"/>
                  <a:gd name="connsiteX34" fmla="*/ 1396365 w 2425065"/>
                  <a:gd name="connsiteY34" fmla="*/ 523875 h 1314450"/>
                  <a:gd name="connsiteX35" fmla="*/ 1554480 w 2425065"/>
                  <a:gd name="connsiteY35" fmla="*/ 523875 h 1314450"/>
                  <a:gd name="connsiteX36" fmla="*/ 1554480 w 2425065"/>
                  <a:gd name="connsiteY36" fmla="*/ 569595 h 1314450"/>
                  <a:gd name="connsiteX37" fmla="*/ 1577340 w 2425065"/>
                  <a:gd name="connsiteY37" fmla="*/ 569595 h 1314450"/>
                  <a:gd name="connsiteX38" fmla="*/ 1577340 w 2425065"/>
                  <a:gd name="connsiteY38" fmla="*/ 615315 h 1314450"/>
                  <a:gd name="connsiteX39" fmla="*/ 1642110 w 2425065"/>
                  <a:gd name="connsiteY39" fmla="*/ 615315 h 1314450"/>
                  <a:gd name="connsiteX40" fmla="*/ 1642110 w 2425065"/>
                  <a:gd name="connsiteY40" fmla="*/ 668655 h 1314450"/>
                  <a:gd name="connsiteX41" fmla="*/ 1682115 w 2425065"/>
                  <a:gd name="connsiteY41" fmla="*/ 668655 h 1314450"/>
                  <a:gd name="connsiteX42" fmla="*/ 1682115 w 2425065"/>
                  <a:gd name="connsiteY42" fmla="*/ 721995 h 1314450"/>
                  <a:gd name="connsiteX43" fmla="*/ 1765935 w 2425065"/>
                  <a:gd name="connsiteY43" fmla="*/ 721995 h 1314450"/>
                  <a:gd name="connsiteX44" fmla="*/ 1765935 w 2425065"/>
                  <a:gd name="connsiteY44" fmla="*/ 773430 h 1314450"/>
                  <a:gd name="connsiteX45" fmla="*/ 1800225 w 2425065"/>
                  <a:gd name="connsiteY45" fmla="*/ 773430 h 1314450"/>
                  <a:gd name="connsiteX46" fmla="*/ 1800225 w 2425065"/>
                  <a:gd name="connsiteY46" fmla="*/ 824865 h 1314450"/>
                  <a:gd name="connsiteX47" fmla="*/ 1807845 w 2425065"/>
                  <a:gd name="connsiteY47" fmla="*/ 824865 h 1314450"/>
                  <a:gd name="connsiteX48" fmla="*/ 1807845 w 2425065"/>
                  <a:gd name="connsiteY48" fmla="*/ 883920 h 1314450"/>
                  <a:gd name="connsiteX49" fmla="*/ 1990725 w 2425065"/>
                  <a:gd name="connsiteY49" fmla="*/ 883920 h 1314450"/>
                  <a:gd name="connsiteX50" fmla="*/ 1990725 w 2425065"/>
                  <a:gd name="connsiteY50" fmla="*/ 963930 h 1314450"/>
                  <a:gd name="connsiteX51" fmla="*/ 2207895 w 2425065"/>
                  <a:gd name="connsiteY51" fmla="*/ 963930 h 1314450"/>
                  <a:gd name="connsiteX52" fmla="*/ 2207895 w 2425065"/>
                  <a:gd name="connsiteY52" fmla="*/ 1076325 h 1314450"/>
                  <a:gd name="connsiteX53" fmla="*/ 2341245 w 2425065"/>
                  <a:gd name="connsiteY53" fmla="*/ 1076325 h 1314450"/>
                  <a:gd name="connsiteX54" fmla="*/ 2341245 w 2425065"/>
                  <a:gd name="connsiteY54" fmla="*/ 1224915 h 1314450"/>
                  <a:gd name="connsiteX55" fmla="*/ 2425065 w 2425065"/>
                  <a:gd name="connsiteY55" fmla="*/ 1224915 h 1314450"/>
                  <a:gd name="connsiteX56" fmla="*/ 2425065 w 2425065"/>
                  <a:gd name="connsiteY56" fmla="*/ 131445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25065" h="1314450">
                    <a:moveTo>
                      <a:pt x="0" y="0"/>
                    </a:moveTo>
                    <a:lnTo>
                      <a:pt x="222885" y="0"/>
                    </a:lnTo>
                    <a:lnTo>
                      <a:pt x="222885" y="24765"/>
                    </a:lnTo>
                    <a:lnTo>
                      <a:pt x="238125" y="24765"/>
                    </a:lnTo>
                    <a:lnTo>
                      <a:pt x="238125" y="45720"/>
                    </a:lnTo>
                    <a:lnTo>
                      <a:pt x="264795" y="45720"/>
                    </a:lnTo>
                    <a:lnTo>
                      <a:pt x="264795" y="70485"/>
                    </a:lnTo>
                    <a:lnTo>
                      <a:pt x="339090" y="70485"/>
                    </a:lnTo>
                    <a:lnTo>
                      <a:pt x="339090" y="95250"/>
                    </a:lnTo>
                    <a:lnTo>
                      <a:pt x="445770" y="95250"/>
                    </a:lnTo>
                    <a:lnTo>
                      <a:pt x="445770" y="116205"/>
                    </a:lnTo>
                    <a:lnTo>
                      <a:pt x="659130" y="116205"/>
                    </a:lnTo>
                    <a:lnTo>
                      <a:pt x="659130" y="142875"/>
                    </a:lnTo>
                    <a:lnTo>
                      <a:pt x="701040" y="142875"/>
                    </a:lnTo>
                    <a:lnTo>
                      <a:pt x="701040" y="169545"/>
                    </a:lnTo>
                    <a:lnTo>
                      <a:pt x="756285" y="169545"/>
                    </a:lnTo>
                    <a:lnTo>
                      <a:pt x="756285" y="203835"/>
                    </a:lnTo>
                    <a:lnTo>
                      <a:pt x="878205" y="203835"/>
                    </a:lnTo>
                    <a:lnTo>
                      <a:pt x="878205" y="232410"/>
                    </a:lnTo>
                    <a:lnTo>
                      <a:pt x="908685" y="232410"/>
                    </a:lnTo>
                    <a:lnTo>
                      <a:pt x="908685" y="262890"/>
                    </a:lnTo>
                    <a:lnTo>
                      <a:pt x="1009650" y="262890"/>
                    </a:lnTo>
                    <a:lnTo>
                      <a:pt x="1009650" y="297180"/>
                    </a:lnTo>
                    <a:lnTo>
                      <a:pt x="1057275" y="297180"/>
                    </a:lnTo>
                    <a:lnTo>
                      <a:pt x="1057275" y="327660"/>
                    </a:lnTo>
                    <a:lnTo>
                      <a:pt x="1116330" y="327660"/>
                    </a:lnTo>
                    <a:lnTo>
                      <a:pt x="1116330" y="365760"/>
                    </a:lnTo>
                    <a:lnTo>
                      <a:pt x="1181100" y="365760"/>
                    </a:lnTo>
                    <a:lnTo>
                      <a:pt x="1181100" y="398145"/>
                    </a:lnTo>
                    <a:lnTo>
                      <a:pt x="1314450" y="398145"/>
                    </a:lnTo>
                    <a:lnTo>
                      <a:pt x="1314450" y="443865"/>
                    </a:lnTo>
                    <a:lnTo>
                      <a:pt x="1335405" y="443865"/>
                    </a:lnTo>
                    <a:lnTo>
                      <a:pt x="1335405" y="478155"/>
                    </a:lnTo>
                    <a:lnTo>
                      <a:pt x="1396365" y="478155"/>
                    </a:lnTo>
                    <a:lnTo>
                      <a:pt x="1396365" y="523875"/>
                    </a:lnTo>
                    <a:lnTo>
                      <a:pt x="1554480" y="523875"/>
                    </a:lnTo>
                    <a:lnTo>
                      <a:pt x="1554480" y="569595"/>
                    </a:lnTo>
                    <a:lnTo>
                      <a:pt x="1577340" y="569595"/>
                    </a:lnTo>
                    <a:lnTo>
                      <a:pt x="1577340" y="615315"/>
                    </a:lnTo>
                    <a:lnTo>
                      <a:pt x="1642110" y="615315"/>
                    </a:lnTo>
                    <a:lnTo>
                      <a:pt x="1642110" y="668655"/>
                    </a:lnTo>
                    <a:lnTo>
                      <a:pt x="1682115" y="668655"/>
                    </a:lnTo>
                    <a:lnTo>
                      <a:pt x="1682115" y="721995"/>
                    </a:lnTo>
                    <a:lnTo>
                      <a:pt x="1765935" y="721995"/>
                    </a:lnTo>
                    <a:lnTo>
                      <a:pt x="1765935" y="773430"/>
                    </a:lnTo>
                    <a:lnTo>
                      <a:pt x="1800225" y="773430"/>
                    </a:lnTo>
                    <a:lnTo>
                      <a:pt x="1800225" y="824865"/>
                    </a:lnTo>
                    <a:lnTo>
                      <a:pt x="1807845" y="824865"/>
                    </a:lnTo>
                    <a:lnTo>
                      <a:pt x="1807845" y="883920"/>
                    </a:lnTo>
                    <a:lnTo>
                      <a:pt x="1990725" y="883920"/>
                    </a:lnTo>
                    <a:lnTo>
                      <a:pt x="1990725" y="963930"/>
                    </a:lnTo>
                    <a:lnTo>
                      <a:pt x="2207895" y="963930"/>
                    </a:lnTo>
                    <a:lnTo>
                      <a:pt x="2207895" y="1076325"/>
                    </a:lnTo>
                    <a:lnTo>
                      <a:pt x="2341245" y="1076325"/>
                    </a:lnTo>
                    <a:lnTo>
                      <a:pt x="2341245" y="1224915"/>
                    </a:lnTo>
                    <a:lnTo>
                      <a:pt x="2425065" y="1224915"/>
                    </a:lnTo>
                    <a:lnTo>
                      <a:pt x="2425065" y="131445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Freeform: Shape 58">
                <a:extLst>
                  <a:ext uri="{FF2B5EF4-FFF2-40B4-BE49-F238E27FC236}">
                    <a16:creationId xmlns:a16="http://schemas.microsoft.com/office/drawing/2014/main" id="{761218D3-90C3-4B98-AF67-8E52C7E5D52C}"/>
                  </a:ext>
                </a:extLst>
              </p:cNvPr>
              <p:cNvSpPr/>
              <p:nvPr/>
            </p:nvSpPr>
            <p:spPr>
              <a:xfrm>
                <a:off x="7553325" y="3164205"/>
                <a:ext cx="489585" cy="297180"/>
              </a:xfrm>
              <a:custGeom>
                <a:avLst/>
                <a:gdLst>
                  <a:gd name="connsiteX0" fmla="*/ 0 w 504825"/>
                  <a:gd name="connsiteY0" fmla="*/ 0 h 295275"/>
                  <a:gd name="connsiteX1" fmla="*/ 0 w 504825"/>
                  <a:gd name="connsiteY1" fmla="*/ 118110 h 295275"/>
                  <a:gd name="connsiteX2" fmla="*/ 36195 w 504825"/>
                  <a:gd name="connsiteY2" fmla="*/ 118110 h 295275"/>
                  <a:gd name="connsiteX3" fmla="*/ 36195 w 504825"/>
                  <a:gd name="connsiteY3" fmla="*/ 295275 h 295275"/>
                  <a:gd name="connsiteX4" fmla="*/ 504825 w 504825"/>
                  <a:gd name="connsiteY4" fmla="*/ 295275 h 295275"/>
                  <a:gd name="connsiteX0" fmla="*/ 0 w 485775"/>
                  <a:gd name="connsiteY0" fmla="*/ 0 h 299085"/>
                  <a:gd name="connsiteX1" fmla="*/ 0 w 485775"/>
                  <a:gd name="connsiteY1" fmla="*/ 118110 h 299085"/>
                  <a:gd name="connsiteX2" fmla="*/ 36195 w 485775"/>
                  <a:gd name="connsiteY2" fmla="*/ 118110 h 299085"/>
                  <a:gd name="connsiteX3" fmla="*/ 36195 w 485775"/>
                  <a:gd name="connsiteY3" fmla="*/ 295275 h 299085"/>
                  <a:gd name="connsiteX4" fmla="*/ 485775 w 485775"/>
                  <a:gd name="connsiteY4" fmla="*/ 299085 h 299085"/>
                  <a:gd name="connsiteX0" fmla="*/ 0 w 483870"/>
                  <a:gd name="connsiteY0" fmla="*/ 0 h 297180"/>
                  <a:gd name="connsiteX1" fmla="*/ 0 w 483870"/>
                  <a:gd name="connsiteY1" fmla="*/ 118110 h 297180"/>
                  <a:gd name="connsiteX2" fmla="*/ 36195 w 483870"/>
                  <a:gd name="connsiteY2" fmla="*/ 118110 h 297180"/>
                  <a:gd name="connsiteX3" fmla="*/ 36195 w 483870"/>
                  <a:gd name="connsiteY3" fmla="*/ 295275 h 297180"/>
                  <a:gd name="connsiteX4" fmla="*/ 483870 w 483870"/>
                  <a:gd name="connsiteY4" fmla="*/ 297180 h 297180"/>
                  <a:gd name="connsiteX0" fmla="*/ 0 w 489585"/>
                  <a:gd name="connsiteY0" fmla="*/ 0 h 297180"/>
                  <a:gd name="connsiteX1" fmla="*/ 0 w 489585"/>
                  <a:gd name="connsiteY1" fmla="*/ 118110 h 297180"/>
                  <a:gd name="connsiteX2" fmla="*/ 36195 w 489585"/>
                  <a:gd name="connsiteY2" fmla="*/ 118110 h 297180"/>
                  <a:gd name="connsiteX3" fmla="*/ 36195 w 489585"/>
                  <a:gd name="connsiteY3" fmla="*/ 295275 h 297180"/>
                  <a:gd name="connsiteX4" fmla="*/ 489585 w 489585"/>
                  <a:gd name="connsiteY4" fmla="*/ 297180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585" h="297180">
                    <a:moveTo>
                      <a:pt x="0" y="0"/>
                    </a:moveTo>
                    <a:lnTo>
                      <a:pt x="0" y="118110"/>
                    </a:lnTo>
                    <a:lnTo>
                      <a:pt x="36195" y="118110"/>
                    </a:lnTo>
                    <a:lnTo>
                      <a:pt x="36195" y="295275"/>
                    </a:lnTo>
                    <a:lnTo>
                      <a:pt x="489585" y="29718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1" name="Freeform: Shape 60">
              <a:extLst>
                <a:ext uri="{FF2B5EF4-FFF2-40B4-BE49-F238E27FC236}">
                  <a16:creationId xmlns:a16="http://schemas.microsoft.com/office/drawing/2014/main" id="{E3D07707-B337-4A73-AE9C-5147BDE2FBD6}"/>
                </a:ext>
              </a:extLst>
            </p:cNvPr>
            <p:cNvSpPr/>
            <p:nvPr/>
          </p:nvSpPr>
          <p:spPr>
            <a:xfrm>
              <a:off x="5130165" y="1889760"/>
              <a:ext cx="2987040" cy="561975"/>
            </a:xfrm>
            <a:custGeom>
              <a:avLst/>
              <a:gdLst>
                <a:gd name="connsiteX0" fmla="*/ 0 w 2987040"/>
                <a:gd name="connsiteY0" fmla="*/ 0 h 561975"/>
                <a:gd name="connsiteX1" fmla="*/ 1042035 w 2987040"/>
                <a:gd name="connsiteY1" fmla="*/ 0 h 561975"/>
                <a:gd name="connsiteX2" fmla="*/ 1042035 w 2987040"/>
                <a:gd name="connsiteY2" fmla="*/ 20955 h 561975"/>
                <a:gd name="connsiteX3" fmla="*/ 1061085 w 2987040"/>
                <a:gd name="connsiteY3" fmla="*/ 20955 h 561975"/>
                <a:gd name="connsiteX4" fmla="*/ 1061085 w 2987040"/>
                <a:gd name="connsiteY4" fmla="*/ 62865 h 561975"/>
                <a:gd name="connsiteX5" fmla="*/ 1223010 w 2987040"/>
                <a:gd name="connsiteY5" fmla="*/ 62865 h 561975"/>
                <a:gd name="connsiteX6" fmla="*/ 1223010 w 2987040"/>
                <a:gd name="connsiteY6" fmla="*/ 137160 h 561975"/>
                <a:gd name="connsiteX7" fmla="*/ 1363980 w 2987040"/>
                <a:gd name="connsiteY7" fmla="*/ 137160 h 561975"/>
                <a:gd name="connsiteX8" fmla="*/ 1363980 w 2987040"/>
                <a:gd name="connsiteY8" fmla="*/ 249555 h 561975"/>
                <a:gd name="connsiteX9" fmla="*/ 1644015 w 2987040"/>
                <a:gd name="connsiteY9" fmla="*/ 249555 h 561975"/>
                <a:gd name="connsiteX10" fmla="*/ 1644015 w 2987040"/>
                <a:gd name="connsiteY10" fmla="*/ 392430 h 561975"/>
                <a:gd name="connsiteX11" fmla="*/ 1975485 w 2987040"/>
                <a:gd name="connsiteY11" fmla="*/ 392430 h 561975"/>
                <a:gd name="connsiteX12" fmla="*/ 1975485 w 2987040"/>
                <a:gd name="connsiteY12" fmla="*/ 561975 h 561975"/>
                <a:gd name="connsiteX13" fmla="*/ 2987040 w 2987040"/>
                <a:gd name="connsiteY13" fmla="*/ 5619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7040" h="561975">
                  <a:moveTo>
                    <a:pt x="0" y="0"/>
                  </a:moveTo>
                  <a:lnTo>
                    <a:pt x="1042035" y="0"/>
                  </a:lnTo>
                  <a:lnTo>
                    <a:pt x="1042035" y="20955"/>
                  </a:lnTo>
                  <a:lnTo>
                    <a:pt x="1061085" y="20955"/>
                  </a:lnTo>
                  <a:lnTo>
                    <a:pt x="1061085" y="62865"/>
                  </a:lnTo>
                  <a:lnTo>
                    <a:pt x="1223010" y="62865"/>
                  </a:lnTo>
                  <a:lnTo>
                    <a:pt x="1223010" y="137160"/>
                  </a:lnTo>
                  <a:lnTo>
                    <a:pt x="1363980" y="137160"/>
                  </a:lnTo>
                  <a:lnTo>
                    <a:pt x="1363980" y="249555"/>
                  </a:lnTo>
                  <a:lnTo>
                    <a:pt x="1644015" y="249555"/>
                  </a:lnTo>
                  <a:lnTo>
                    <a:pt x="1644015" y="392430"/>
                  </a:lnTo>
                  <a:lnTo>
                    <a:pt x="1975485" y="392430"/>
                  </a:lnTo>
                  <a:lnTo>
                    <a:pt x="1975485" y="561975"/>
                  </a:lnTo>
                  <a:lnTo>
                    <a:pt x="2987040" y="56197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2" name="TextBox 141">
            <a:extLst>
              <a:ext uri="{FF2B5EF4-FFF2-40B4-BE49-F238E27FC236}">
                <a16:creationId xmlns:a16="http://schemas.microsoft.com/office/drawing/2014/main" id="{1FC812CA-0B8A-4496-9ACC-39727D97ADE1}"/>
              </a:ext>
            </a:extLst>
          </p:cNvPr>
          <p:cNvSpPr txBox="1"/>
          <p:nvPr/>
        </p:nvSpPr>
        <p:spPr>
          <a:xfrm>
            <a:off x="425373" y="3565465"/>
            <a:ext cx="8064000" cy="1015663"/>
          </a:xfrm>
          <a:prstGeom prst="rect">
            <a:avLst/>
          </a:prstGeom>
          <a:solidFill>
            <a:srgbClr val="F3A279"/>
          </a:solidFill>
          <a:ln w="12700">
            <a:solidFill>
              <a:schemeClr val="accent1"/>
            </a:solidFill>
          </a:ln>
        </p:spPr>
        <p:txBody>
          <a:bodyPr wrap="none" rtlCol="0">
            <a:spAutoFit/>
          </a:bodyPr>
          <a:lstStyle/>
          <a:p>
            <a:pPr algn="ctr"/>
            <a:r>
              <a:rPr lang="en-GB" sz="2000" dirty="0"/>
              <a:t>Clinical and therapeutic decisions regarding endoscopic interventions</a:t>
            </a:r>
          </a:p>
          <a:p>
            <a:pPr algn="ctr"/>
            <a:r>
              <a:rPr lang="en-GB" sz="2000" dirty="0"/>
              <a:t>should not be based on the definition of dominant stricture(s) alone</a:t>
            </a:r>
          </a:p>
          <a:p>
            <a:pPr algn="ctr"/>
            <a:r>
              <a:rPr lang="en-GB" sz="2000" dirty="0"/>
              <a:t>but considered as a </a:t>
            </a:r>
            <a:r>
              <a:rPr lang="en-GB" sz="2000" b="1" dirty="0"/>
              <a:t>compound clinical decision</a:t>
            </a:r>
          </a:p>
        </p:txBody>
      </p:sp>
    </p:spTree>
    <p:extLst>
      <p:ext uri="{BB962C8B-B14F-4D97-AF65-F5344CB8AC3E}">
        <p14:creationId xmlns:p14="http://schemas.microsoft.com/office/powerpoint/2010/main" val="92042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DB4E-21BF-4188-9DB9-3A6BB5CAC93C}"/>
              </a:ext>
            </a:extLst>
          </p:cNvPr>
          <p:cNvSpPr>
            <a:spLocks noGrp="1"/>
          </p:cNvSpPr>
          <p:nvPr>
            <p:ph type="title"/>
          </p:nvPr>
        </p:nvSpPr>
        <p:spPr/>
        <p:txBody>
          <a:bodyPr>
            <a:noAutofit/>
          </a:bodyPr>
          <a:lstStyle/>
          <a:p>
            <a:r>
              <a:rPr lang="en-GB" sz="2500" dirty="0"/>
              <a:t>ERCP in confirmed PSC: Assessing risk of CCA</a:t>
            </a:r>
          </a:p>
        </p:txBody>
      </p:sp>
      <p:sp>
        <p:nvSpPr>
          <p:cNvPr id="3" name="Text Placeholder 2">
            <a:extLst>
              <a:ext uri="{FF2B5EF4-FFF2-40B4-BE49-F238E27FC236}">
                <a16:creationId xmlns:a16="http://schemas.microsoft.com/office/drawing/2014/main" id="{D485B554-09F5-43AC-9D9B-D97831F249D3}"/>
              </a:ext>
            </a:extLst>
          </p:cNvPr>
          <p:cNvSpPr>
            <a:spLocks noGrp="1"/>
          </p:cNvSpPr>
          <p:nvPr>
            <p:ph type="body" sz="quarter" idx="10"/>
          </p:nvPr>
        </p:nvSpPr>
        <p:spPr/>
        <p:txBody>
          <a:bodyPr/>
          <a:lstStyle/>
          <a:p>
            <a:r>
              <a:rPr lang="en-GB" dirty="0"/>
              <a:t>*Not related to liver failure; </a:t>
            </a:r>
            <a:r>
              <a:rPr lang="ca-ES" baseline="30000" dirty="0"/>
              <a:t>†</a:t>
            </a:r>
            <a:r>
              <a:rPr lang="en-GB" dirty="0"/>
              <a:t>Especially in patients with a diagnosis of clinically significant hilar or extrahepatic strictures on MRC</a:t>
            </a:r>
          </a:p>
          <a:p>
            <a:r>
              <a:rPr lang="en-GB" dirty="0"/>
              <a:t>ESGE/EASL CPG Endoscopy in PSC. J </a:t>
            </a:r>
            <a:r>
              <a:rPr lang="en-GB" dirty="0" err="1"/>
              <a:t>Hepatol</a:t>
            </a:r>
            <a:r>
              <a:rPr lang="en-GB" dirty="0"/>
              <a:t> 2017;66:1265–81</a:t>
            </a:r>
          </a:p>
        </p:txBody>
      </p:sp>
      <p:sp>
        <p:nvSpPr>
          <p:cNvPr id="12" name="Content Placeholder 11">
            <a:extLst>
              <a:ext uri="{FF2B5EF4-FFF2-40B4-BE49-F238E27FC236}">
                <a16:creationId xmlns:a16="http://schemas.microsoft.com/office/drawing/2014/main" id="{CB54DECD-1D47-4C00-9892-0917DCBBEF76}"/>
              </a:ext>
            </a:extLst>
          </p:cNvPr>
          <p:cNvSpPr>
            <a:spLocks noGrp="1"/>
          </p:cNvSpPr>
          <p:nvPr>
            <p:ph sz="half" idx="1"/>
          </p:nvPr>
        </p:nvSpPr>
        <p:spPr/>
        <p:txBody>
          <a:bodyPr>
            <a:normAutofit/>
          </a:bodyPr>
          <a:lstStyle/>
          <a:p>
            <a:r>
              <a:rPr lang="en-GB" sz="1800" dirty="0"/>
              <a:t>ERCP may be indicated in confirmed PSC and changes in:</a:t>
            </a:r>
          </a:p>
          <a:p>
            <a:pPr lvl="1"/>
            <a:r>
              <a:rPr lang="en-GB" sz="1600" dirty="0"/>
              <a:t>Clinical events</a:t>
            </a:r>
          </a:p>
          <a:p>
            <a:pPr lvl="2"/>
            <a:r>
              <a:rPr lang="en-GB" sz="1400" dirty="0"/>
              <a:t>Exacerbation of jaundice*</a:t>
            </a:r>
          </a:p>
          <a:p>
            <a:pPr lvl="2"/>
            <a:r>
              <a:rPr lang="en-GB" sz="1400" dirty="0"/>
              <a:t>Episodes of fever and chills suggestive of cholangitis</a:t>
            </a:r>
          </a:p>
          <a:p>
            <a:pPr lvl="2"/>
            <a:r>
              <a:rPr lang="en-GB" sz="1400" dirty="0"/>
              <a:t>Worsening of pruritus </a:t>
            </a:r>
          </a:p>
          <a:p>
            <a:pPr lvl="2"/>
            <a:r>
              <a:rPr lang="en-GB" sz="1400" dirty="0"/>
              <a:t>Worsening pain in right upper abdominal quadrant, fatigue, and weight loss</a:t>
            </a:r>
          </a:p>
          <a:p>
            <a:pPr lvl="1"/>
            <a:r>
              <a:rPr lang="en-GB" sz="1600" dirty="0"/>
              <a:t>Laboratory abnormalities</a:t>
            </a:r>
          </a:p>
          <a:p>
            <a:pPr lvl="2"/>
            <a:r>
              <a:rPr lang="en-GB" sz="1400" dirty="0"/>
              <a:t>Rapid increase in serum bilirubin levels and/or cholestatic liver enzymes</a:t>
            </a:r>
            <a:r>
              <a:rPr lang="ca-ES" sz="1400" baseline="30000" dirty="0"/>
              <a:t>†</a:t>
            </a:r>
            <a:endParaRPr lang="en-GB" sz="1400" baseline="30000" dirty="0"/>
          </a:p>
          <a:p>
            <a:pPr lvl="1"/>
            <a:r>
              <a:rPr lang="en-GB" sz="1600" dirty="0"/>
              <a:t>Clinically significant strictures on US or MRC</a:t>
            </a:r>
          </a:p>
          <a:p>
            <a:pPr lvl="2"/>
            <a:r>
              <a:rPr lang="en-GB" sz="1400" dirty="0"/>
              <a:t>New onset or progressive intrahepatic or extrahepatic bile duct dilatation</a:t>
            </a:r>
          </a:p>
          <a:p>
            <a:pPr lvl="1"/>
            <a:endParaRPr lang="en-GB" sz="1600" dirty="0"/>
          </a:p>
          <a:p>
            <a:endParaRPr lang="en-GB" sz="1800" dirty="0"/>
          </a:p>
        </p:txBody>
      </p:sp>
      <p:pic>
        <p:nvPicPr>
          <p:cNvPr id="6" name="Picture 5">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9" name="Table 8">
            <a:extLst>
              <a:ext uri="{FF2B5EF4-FFF2-40B4-BE49-F238E27FC236}">
                <a16:creationId xmlns:a16="http://schemas.microsoft.com/office/drawing/2014/main" id="{6117EB44-05EE-40C1-9E5E-0D3754DB42B9}"/>
              </a:ext>
            </a:extLst>
          </p:cNvPr>
          <p:cNvGraphicFramePr>
            <a:graphicFrameLocks noGrp="1"/>
          </p:cNvGraphicFramePr>
          <p:nvPr>
            <p:extLst>
              <p:ext uri="{D42A27DB-BD31-4B8C-83A1-F6EECF244321}">
                <p14:modId xmlns:p14="http://schemas.microsoft.com/office/powerpoint/2010/main" val="2826731889"/>
              </p:ext>
            </p:extLst>
          </p:nvPr>
        </p:nvGraphicFramePr>
        <p:xfrm>
          <a:off x="755649" y="4221088"/>
          <a:ext cx="7345363" cy="1676400"/>
        </p:xfrm>
        <a:graphic>
          <a:graphicData uri="http://schemas.openxmlformats.org/drawingml/2006/table">
            <a:tbl>
              <a:tblPr firstRow="1" bandRow="1">
                <a:tableStyleId>{5C22544A-7EE6-4342-B048-85BDC9FD1C3A}</a:tableStyleId>
              </a:tblPr>
              <a:tblGrid>
                <a:gridCol w="5370401">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and ductal sampling should be considered in confirmed PSC in the case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Clinically relevant or worsening symptoms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Rapid increase of cholestatic enzyme levels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dominant stricture or progression of existing dominant strictures identified at MRC in appropriate clinical context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CB35E751-A075-457D-9EF7-85921D51BFD9}"/>
              </a:ext>
            </a:extLst>
          </p:cNvPr>
          <p:cNvGrpSpPr/>
          <p:nvPr/>
        </p:nvGrpSpPr>
        <p:grpSpPr>
          <a:xfrm>
            <a:off x="4211960" y="4224985"/>
            <a:ext cx="3901771" cy="276999"/>
            <a:chOff x="3576910" y="3212976"/>
            <a:chExt cx="3901771" cy="276999"/>
          </a:xfrm>
        </p:grpSpPr>
        <p:sp>
          <p:nvSpPr>
            <p:cNvPr id="11" name="Rectangle 10">
              <a:extLst>
                <a:ext uri="{FF2B5EF4-FFF2-40B4-BE49-F238E27FC236}">
                  <a16:creationId xmlns:a16="http://schemas.microsoft.com/office/drawing/2014/main" id="{90C625D2-AA43-47EA-B4C7-6F84D11592A2}"/>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0109820D-8807-42C6-99A2-2386C3C2FD2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E9B5CA55-7609-4437-9AB9-B619CDF9ED35}"/>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5" name="TextBox 14">
              <a:extLst>
                <a:ext uri="{FF2B5EF4-FFF2-40B4-BE49-F238E27FC236}">
                  <a16:creationId xmlns:a16="http://schemas.microsoft.com/office/drawing/2014/main" id="{04F58F09-20E0-4624-85F0-847C60CAED56}"/>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261349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11B-DEF0-487E-9A5F-9D9977FB1B24}"/>
              </a:ext>
            </a:extLst>
          </p:cNvPr>
          <p:cNvSpPr>
            <a:spLocks noGrp="1"/>
          </p:cNvSpPr>
          <p:nvPr>
            <p:ph type="title"/>
          </p:nvPr>
        </p:nvSpPr>
        <p:spPr/>
        <p:txBody>
          <a:bodyPr>
            <a:normAutofit fontScale="90000"/>
          </a:bodyPr>
          <a:lstStyle/>
          <a:p>
            <a:r>
              <a:rPr lang="en-GB" dirty="0"/>
              <a:t>ERCP in confirmed PSC: Assessing risk of CCA</a:t>
            </a:r>
          </a:p>
        </p:txBody>
      </p:sp>
      <p:sp>
        <p:nvSpPr>
          <p:cNvPr id="3" name="Text Placeholder 2">
            <a:extLst>
              <a:ext uri="{FF2B5EF4-FFF2-40B4-BE49-F238E27FC236}">
                <a16:creationId xmlns:a16="http://schemas.microsoft.com/office/drawing/2014/main" id="{50D8CB84-CAA1-4AA6-A477-857FA3E2EDB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5" name="TextBox 4">
            <a:extLst>
              <a:ext uri="{FF2B5EF4-FFF2-40B4-BE49-F238E27FC236}">
                <a16:creationId xmlns:a16="http://schemas.microsoft.com/office/drawing/2014/main" id="{C8F325C4-7697-424B-8077-0852EA4CDC6F}"/>
              </a:ext>
            </a:extLst>
          </p:cNvPr>
          <p:cNvSpPr txBox="1"/>
          <p:nvPr/>
        </p:nvSpPr>
        <p:spPr>
          <a:xfrm>
            <a:off x="6385866" y="3561937"/>
            <a:ext cx="2592288" cy="1200329"/>
          </a:xfrm>
          <a:prstGeom prst="rect">
            <a:avLst/>
          </a:prstGeom>
          <a:noFill/>
          <a:ln w="19050">
            <a:solidFill>
              <a:schemeClr val="tx2"/>
            </a:solidFill>
          </a:ln>
        </p:spPr>
        <p:txBody>
          <a:bodyPr wrap="square" rtlCol="0">
            <a:spAutoFit/>
          </a:bodyPr>
          <a:lstStyle/>
          <a:p>
            <a:pPr algn="ctr"/>
            <a:r>
              <a:rPr lang="en-GB" b="1" dirty="0"/>
              <a:t>Disproportionately severe stricture and concomitant biliary filling defects</a:t>
            </a:r>
            <a:endParaRPr lang="en-GB" dirty="0"/>
          </a:p>
        </p:txBody>
      </p:sp>
      <p:sp>
        <p:nvSpPr>
          <p:cNvPr id="6" name="TextBox 5">
            <a:extLst>
              <a:ext uri="{FF2B5EF4-FFF2-40B4-BE49-F238E27FC236}">
                <a16:creationId xmlns:a16="http://schemas.microsoft.com/office/drawing/2014/main" id="{A3C9B4F3-6A61-4B14-94EA-028C8E23B3A5}"/>
              </a:ext>
            </a:extLst>
          </p:cNvPr>
          <p:cNvSpPr txBox="1"/>
          <p:nvPr/>
        </p:nvSpPr>
        <p:spPr>
          <a:xfrm>
            <a:off x="2605446" y="1709535"/>
            <a:ext cx="3960000" cy="1200329"/>
          </a:xfrm>
          <a:prstGeom prst="rect">
            <a:avLst/>
          </a:prstGeom>
          <a:noFill/>
          <a:ln w="19050">
            <a:solidFill>
              <a:schemeClr val="tx2"/>
            </a:solidFill>
          </a:ln>
        </p:spPr>
        <p:txBody>
          <a:bodyPr wrap="square" rtlCol="0">
            <a:spAutoFit/>
          </a:bodyPr>
          <a:lstStyle/>
          <a:p>
            <a:pPr algn="ctr"/>
            <a:r>
              <a:rPr lang="en-GB" b="1" dirty="0"/>
              <a:t>Marked biliary dilatation</a:t>
            </a:r>
          </a:p>
          <a:p>
            <a:pPr algn="ctr"/>
            <a:r>
              <a:rPr lang="en-GB" dirty="0"/>
              <a:t>Common bile duct ≤2 cm </a:t>
            </a:r>
            <a:br>
              <a:rPr lang="en-GB" dirty="0"/>
            </a:br>
            <a:r>
              <a:rPr lang="en-GB" dirty="0"/>
              <a:t>Right or left intrahepatic ducts ≤1 cm </a:t>
            </a:r>
          </a:p>
          <a:p>
            <a:pPr algn="ctr"/>
            <a:r>
              <a:rPr lang="en-GB" dirty="0"/>
              <a:t>Other intrahepatic ducts ≤5 mm</a:t>
            </a:r>
          </a:p>
        </p:txBody>
      </p:sp>
      <p:sp>
        <p:nvSpPr>
          <p:cNvPr id="7" name="TextBox 6">
            <a:extLst>
              <a:ext uri="{FF2B5EF4-FFF2-40B4-BE49-F238E27FC236}">
                <a16:creationId xmlns:a16="http://schemas.microsoft.com/office/drawing/2014/main" id="{22052F9B-E183-47A4-9E24-6E5DC38F2C0B}"/>
              </a:ext>
            </a:extLst>
          </p:cNvPr>
          <p:cNvSpPr txBox="1"/>
          <p:nvPr/>
        </p:nvSpPr>
        <p:spPr>
          <a:xfrm>
            <a:off x="2749242" y="5373216"/>
            <a:ext cx="3672408" cy="923330"/>
          </a:xfrm>
          <a:prstGeom prst="rect">
            <a:avLst/>
          </a:prstGeom>
          <a:solidFill>
            <a:schemeClr val="tx2">
              <a:alpha val="60000"/>
            </a:schemeClr>
          </a:solidFill>
          <a:ln w="19050">
            <a:solidFill>
              <a:schemeClr val="tx2"/>
            </a:solidFill>
          </a:ln>
        </p:spPr>
        <p:txBody>
          <a:bodyPr wrap="square" rtlCol="0">
            <a:spAutoFit/>
          </a:bodyPr>
          <a:lstStyle/>
          <a:p>
            <a:pPr algn="ctr"/>
            <a:r>
              <a:rPr lang="en-GB" b="1" dirty="0">
                <a:solidFill>
                  <a:schemeClr val="bg2"/>
                </a:solidFill>
              </a:rPr>
              <a:t>Abnormal cytological findings </a:t>
            </a:r>
            <a:r>
              <a:rPr lang="en-GB" dirty="0">
                <a:solidFill>
                  <a:schemeClr val="bg2"/>
                </a:solidFill>
              </a:rPr>
              <a:t>Suspicion of malignancy</a:t>
            </a:r>
          </a:p>
          <a:p>
            <a:pPr algn="ctr"/>
            <a:r>
              <a:rPr lang="en-GB" dirty="0">
                <a:solidFill>
                  <a:schemeClr val="bg2"/>
                </a:solidFill>
              </a:rPr>
              <a:t>Aneuploid DNA</a:t>
            </a:r>
          </a:p>
        </p:txBody>
      </p:sp>
      <p:sp>
        <p:nvSpPr>
          <p:cNvPr id="8" name="TextBox 7">
            <a:extLst>
              <a:ext uri="{FF2B5EF4-FFF2-40B4-BE49-F238E27FC236}">
                <a16:creationId xmlns:a16="http://schemas.microsoft.com/office/drawing/2014/main" id="{35358A6E-B298-4805-B13A-51570E910E71}"/>
              </a:ext>
            </a:extLst>
          </p:cNvPr>
          <p:cNvSpPr txBox="1"/>
          <p:nvPr/>
        </p:nvSpPr>
        <p:spPr>
          <a:xfrm>
            <a:off x="165254" y="3838936"/>
            <a:ext cx="2558391" cy="646331"/>
          </a:xfrm>
          <a:prstGeom prst="rect">
            <a:avLst/>
          </a:prstGeom>
          <a:noFill/>
          <a:ln w="19050">
            <a:solidFill>
              <a:schemeClr val="tx2"/>
            </a:solidFill>
          </a:ln>
        </p:spPr>
        <p:txBody>
          <a:bodyPr wrap="square" rtlCol="0">
            <a:spAutoFit/>
          </a:bodyPr>
          <a:lstStyle/>
          <a:p>
            <a:pPr algn="ctr"/>
            <a:r>
              <a:rPr lang="en-GB" b="1" dirty="0"/>
              <a:t>New-onset dominant stricture(s)</a:t>
            </a:r>
          </a:p>
        </p:txBody>
      </p:sp>
      <p:sp>
        <p:nvSpPr>
          <p:cNvPr id="9" name="TextBox 8">
            <a:extLst>
              <a:ext uri="{FF2B5EF4-FFF2-40B4-BE49-F238E27FC236}">
                <a16:creationId xmlns:a16="http://schemas.microsoft.com/office/drawing/2014/main" id="{FAE80908-7EF9-4B2B-BB8A-4FDC871FB605}"/>
              </a:ext>
            </a:extLst>
          </p:cNvPr>
          <p:cNvSpPr txBox="1"/>
          <p:nvPr/>
        </p:nvSpPr>
        <p:spPr>
          <a:xfrm>
            <a:off x="3180237" y="3561937"/>
            <a:ext cx="2810419" cy="1200329"/>
          </a:xfrm>
          <a:prstGeom prst="rect">
            <a:avLst/>
          </a:prstGeom>
          <a:solidFill>
            <a:schemeClr val="tx2"/>
          </a:solidFill>
          <a:ln w="38100">
            <a:solidFill>
              <a:schemeClr val="accent1"/>
            </a:solidFill>
          </a:ln>
        </p:spPr>
        <p:txBody>
          <a:bodyPr wrap="square" rtlCol="0">
            <a:spAutoFit/>
          </a:bodyPr>
          <a:lstStyle/>
          <a:p>
            <a:pPr algn="ctr"/>
            <a:r>
              <a:rPr lang="en-GB" sz="2400" b="1" dirty="0">
                <a:solidFill>
                  <a:schemeClr val="bg2"/>
                </a:solidFill>
              </a:rPr>
              <a:t>SUGGESTS CCA </a:t>
            </a:r>
          </a:p>
          <a:p>
            <a:pPr algn="ctr"/>
            <a:r>
              <a:rPr lang="en-GB" sz="2400" b="1" dirty="0">
                <a:solidFill>
                  <a:schemeClr val="bg2"/>
                </a:solidFill>
              </a:rPr>
              <a:t>↓ </a:t>
            </a:r>
          </a:p>
          <a:p>
            <a:pPr algn="ctr"/>
            <a:r>
              <a:rPr lang="en-GB" sz="2400" b="1" dirty="0">
                <a:solidFill>
                  <a:schemeClr val="bg2"/>
                </a:solidFill>
              </a:rPr>
              <a:t>ERCP</a:t>
            </a:r>
          </a:p>
        </p:txBody>
      </p:sp>
      <p:sp>
        <p:nvSpPr>
          <p:cNvPr id="12" name="TextBox 11">
            <a:extLst>
              <a:ext uri="{FF2B5EF4-FFF2-40B4-BE49-F238E27FC236}">
                <a16:creationId xmlns:a16="http://schemas.microsoft.com/office/drawing/2014/main" id="{A8367863-3EC4-422F-883E-2F3C306C5A45}"/>
              </a:ext>
            </a:extLst>
          </p:cNvPr>
          <p:cNvSpPr txBox="1"/>
          <p:nvPr/>
        </p:nvSpPr>
        <p:spPr>
          <a:xfrm>
            <a:off x="3556960" y="1197347"/>
            <a:ext cx="2056973" cy="369332"/>
          </a:xfrm>
          <a:prstGeom prst="rect">
            <a:avLst/>
          </a:prstGeom>
          <a:noFill/>
          <a:ln w="19050">
            <a:solidFill>
              <a:schemeClr val="bg1"/>
            </a:solidFill>
          </a:ln>
        </p:spPr>
        <p:txBody>
          <a:bodyPr wrap="none" rtlCol="0">
            <a:spAutoFit/>
          </a:bodyPr>
          <a:lstStyle/>
          <a:p>
            <a:r>
              <a:rPr lang="en-GB" b="1" dirty="0"/>
              <a:t>US/MRC findings</a:t>
            </a:r>
          </a:p>
        </p:txBody>
      </p:sp>
      <p:pic>
        <p:nvPicPr>
          <p:cNvPr id="15" name="Picture 14">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cxnSp>
        <p:nvCxnSpPr>
          <p:cNvPr id="13" name="Straight Arrow Connector 12"/>
          <p:cNvCxnSpPr>
            <a:stCxn id="8" idx="3"/>
            <a:endCxn id="9" idx="1"/>
          </p:cNvCxnSpPr>
          <p:nvPr/>
        </p:nvCxnSpPr>
        <p:spPr>
          <a:xfrm>
            <a:off x="2723645" y="4162102"/>
            <a:ext cx="4565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a:endCxn id="9" idx="3"/>
          </p:cNvCxnSpPr>
          <p:nvPr/>
        </p:nvCxnSpPr>
        <p:spPr>
          <a:xfrm flipH="1">
            <a:off x="5990656" y="4162102"/>
            <a:ext cx="3952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9" idx="0"/>
          </p:cNvCxnSpPr>
          <p:nvPr/>
        </p:nvCxnSpPr>
        <p:spPr>
          <a:xfrm>
            <a:off x="4585446" y="2909864"/>
            <a:ext cx="1" cy="652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0"/>
            <a:endCxn id="9" idx="2"/>
          </p:cNvCxnSpPr>
          <p:nvPr/>
        </p:nvCxnSpPr>
        <p:spPr>
          <a:xfrm flipV="1">
            <a:off x="4585446" y="4762266"/>
            <a:ext cx="1" cy="610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105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Therapeutic ERCP in selected patients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*Strength of recommendation, weak; quality of evidence, low</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Autofit/>
          </a:bodyPr>
          <a:lstStyle/>
          <a:p>
            <a:r>
              <a:rPr lang="en-GB" dirty="0"/>
              <a:t>In patients with confirmed PSC, MRC should be considered prior to</a:t>
            </a:r>
            <a:br>
              <a:rPr lang="en-GB" dirty="0"/>
            </a:br>
            <a:r>
              <a:rPr lang="en-GB" dirty="0"/>
              <a:t>therapeutic ERCP to confirm the indication*</a:t>
            </a:r>
          </a:p>
          <a:p>
            <a:pPr lvl="1"/>
            <a:r>
              <a:rPr lang="en-GB" dirty="0"/>
              <a:t>Exclude focal parenchymal changes</a:t>
            </a:r>
          </a:p>
          <a:p>
            <a:pPr lvl="1"/>
            <a:r>
              <a:rPr lang="en-GB" dirty="0"/>
              <a:t>Guide clinicians performing the ERCP to minimize the risk of complications</a:t>
            </a:r>
          </a:p>
          <a:p>
            <a:r>
              <a:rPr lang="en-GB" dirty="0"/>
              <a:t>Potential benefits must be weighed against known risks in patients</a:t>
            </a:r>
            <a:br>
              <a:rPr lang="en-GB" dirty="0"/>
            </a:br>
            <a:r>
              <a:rPr lang="en-GB" dirty="0"/>
              <a:t>with no other therapeutic option except </a:t>
            </a:r>
            <a:r>
              <a:rPr lang="en-GB" dirty="0" err="1"/>
              <a:t>LTx</a:t>
            </a:r>
            <a:endParaRPr lang="en-GB" dirty="0"/>
          </a:p>
          <a:p>
            <a:pPr lvl="1"/>
            <a:r>
              <a:rPr lang="en-GB" dirty="0"/>
              <a:t>Following dominant stricture treatment:</a:t>
            </a:r>
          </a:p>
          <a:p>
            <a:pPr lvl="2"/>
            <a:r>
              <a:rPr lang="en-GB" dirty="0"/>
              <a:t>In patients with a significant (≤20%) increase in cholestasis, cholestasis, pruritus, pain, cholangitis, and jaundice are likely to improve</a:t>
            </a:r>
          </a:p>
          <a:p>
            <a:pPr lvl="2"/>
            <a:r>
              <a:rPr lang="en-GB" dirty="0"/>
              <a:t>In patients with ESLD, only cholangitis is expected to improve</a:t>
            </a:r>
            <a:endParaRPr lang="en-GB" sz="2200" dirty="0"/>
          </a:p>
        </p:txBody>
      </p:sp>
      <p:pic>
        <p:nvPicPr>
          <p:cNvPr id="6" name="Picture 5">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4" name="Table 13">
            <a:extLst>
              <a:ext uri="{FF2B5EF4-FFF2-40B4-BE49-F238E27FC236}">
                <a16:creationId xmlns:a16="http://schemas.microsoft.com/office/drawing/2014/main" id="{38EBEBD8-533E-498D-A9EA-0EF2469372E2}"/>
              </a:ext>
            </a:extLst>
          </p:cNvPr>
          <p:cNvGraphicFramePr>
            <a:graphicFrameLocks noGrp="1"/>
          </p:cNvGraphicFramePr>
          <p:nvPr>
            <p:extLst>
              <p:ext uri="{D42A27DB-BD31-4B8C-83A1-F6EECF244321}">
                <p14:modId xmlns:p14="http://schemas.microsoft.com/office/powerpoint/2010/main" val="1515079880"/>
              </p:ext>
            </p:extLst>
          </p:nvPr>
        </p:nvGraphicFramePr>
        <p:xfrm>
          <a:off x="755649" y="4673054"/>
          <a:ext cx="7345363" cy="1249680"/>
        </p:xfrm>
        <a:graphic>
          <a:graphicData uri="http://schemas.openxmlformats.org/drawingml/2006/table">
            <a:tbl>
              <a:tblPr firstRow="1" bandRow="1">
                <a:tableStyleId>{5C22544A-7EE6-4342-B048-85BDC9FD1C3A}</a:tableStyleId>
              </a:tblPr>
              <a:tblGrid>
                <a:gridCol w="5370402">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Endoscopic treatment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 concomitant ductal sampling of suspected dominant strictures </a:t>
                      </a:r>
                      <a:r>
                        <a:rPr kumimoji="0" lang="en-GB"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is suggested in patients presenting with symptoms likely to improve following endoscopic treatment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4FBBE4C9-14E4-4C2C-A475-2C204BCF0FAD}"/>
              </a:ext>
            </a:extLst>
          </p:cNvPr>
          <p:cNvGrpSpPr/>
          <p:nvPr/>
        </p:nvGrpSpPr>
        <p:grpSpPr>
          <a:xfrm>
            <a:off x="4139952" y="4676951"/>
            <a:ext cx="3901771" cy="276999"/>
            <a:chOff x="3576910" y="3212976"/>
            <a:chExt cx="3901771" cy="276999"/>
          </a:xfrm>
        </p:grpSpPr>
        <p:sp>
          <p:nvSpPr>
            <p:cNvPr id="16" name="Rectangle 15">
              <a:extLst>
                <a:ext uri="{FF2B5EF4-FFF2-40B4-BE49-F238E27FC236}">
                  <a16:creationId xmlns:a16="http://schemas.microsoft.com/office/drawing/2014/main" id="{CCB7DD90-D217-4381-9599-ADC4EF05F103}"/>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C59900C8-1471-4917-B2F2-3A2C76FB386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9E4AFD52-6DE6-4789-8344-F2E817920427}"/>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20" name="TextBox 19">
              <a:extLst>
                <a:ext uri="{FF2B5EF4-FFF2-40B4-BE49-F238E27FC236}">
                  <a16:creationId xmlns:a16="http://schemas.microsoft.com/office/drawing/2014/main" id="{A4866520-4768-483B-BCA3-5272E7F08A4A}"/>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2313589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Overall outcomes</a:t>
            </a:r>
            <a:endParaRPr lang="en-GB" baseline="30000"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err="1"/>
              <a:t>Stiehl</a:t>
            </a:r>
            <a:r>
              <a:rPr lang="en-GB" dirty="0"/>
              <a:t> A, et al. J </a:t>
            </a:r>
            <a:r>
              <a:rPr lang="en-GB" dirty="0" err="1"/>
              <a:t>Hepatol</a:t>
            </a:r>
            <a:r>
              <a:rPr lang="en-GB" dirty="0"/>
              <a:t> 2002;51:151–6</a:t>
            </a:r>
          </a:p>
        </p:txBody>
      </p:sp>
      <p:sp>
        <p:nvSpPr>
          <p:cNvPr id="8" name="Content Placeholder 7"/>
          <p:cNvSpPr>
            <a:spLocks noGrp="1"/>
          </p:cNvSpPr>
          <p:nvPr>
            <p:ph sz="half" idx="11"/>
          </p:nvPr>
        </p:nvSpPr>
        <p:spPr>
          <a:xfrm>
            <a:off x="319314" y="1268760"/>
            <a:ext cx="4179600" cy="4359128"/>
          </a:xfrm>
        </p:spPr>
        <p:txBody>
          <a:bodyPr/>
          <a:lstStyle/>
          <a:p>
            <a:r>
              <a:rPr lang="en-GB" dirty="0"/>
              <a:t>106 patients treated for up to </a:t>
            </a:r>
            <a:br>
              <a:rPr lang="en-GB" dirty="0"/>
            </a:br>
            <a:r>
              <a:rPr lang="en-GB" dirty="0"/>
              <a:t>13 years with UDCA</a:t>
            </a:r>
          </a:p>
          <a:p>
            <a:pPr lvl="1"/>
            <a:r>
              <a:rPr lang="en-GB" dirty="0"/>
              <a:t>57 with dominant strictures treated endoscopically</a:t>
            </a:r>
          </a:p>
          <a:p>
            <a:pPr lvl="2"/>
            <a:r>
              <a:rPr lang="en-GB" dirty="0"/>
              <a:t>52 repeated balloon dilations</a:t>
            </a:r>
          </a:p>
          <a:p>
            <a:pPr lvl="2"/>
            <a:r>
              <a:rPr lang="en-GB" dirty="0"/>
              <a:t>5 temporary stenting</a:t>
            </a:r>
          </a:p>
          <a:p>
            <a:r>
              <a:rPr lang="en-GB" dirty="0"/>
              <a:t>KM survival rates free of </a:t>
            </a:r>
            <a:r>
              <a:rPr lang="en-GB" dirty="0" err="1"/>
              <a:t>LTx</a:t>
            </a:r>
            <a:br>
              <a:rPr lang="en-GB" dirty="0"/>
            </a:br>
            <a:r>
              <a:rPr lang="en-GB" dirty="0"/>
              <a:t>5 years after first dilation</a:t>
            </a:r>
          </a:p>
          <a:p>
            <a:pPr lvl="1"/>
            <a:r>
              <a:rPr lang="en-GB" dirty="0"/>
              <a:t>Stage 2: 100%</a:t>
            </a:r>
          </a:p>
          <a:p>
            <a:pPr lvl="1"/>
            <a:r>
              <a:rPr lang="en-GB" dirty="0"/>
              <a:t>Stage 3: 72%</a:t>
            </a:r>
          </a:p>
          <a:p>
            <a:pPr lvl="1"/>
            <a:r>
              <a:rPr lang="en-GB" dirty="0"/>
              <a:t>Stage 4: 50%</a:t>
            </a:r>
          </a:p>
        </p:txBody>
      </p:sp>
      <p:pic>
        <p:nvPicPr>
          <p:cNvPr id="5" name="Picture 4">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0" name="TextBox 19">
            <a:extLst>
              <a:ext uri="{FF2B5EF4-FFF2-40B4-BE49-F238E27FC236}">
                <a16:creationId xmlns:a16="http://schemas.microsoft.com/office/drawing/2014/main" id="{FAE80908-7EF9-4B2B-BB8A-4FDC871FB605}"/>
              </a:ext>
            </a:extLst>
          </p:cNvPr>
          <p:cNvSpPr txBox="1"/>
          <p:nvPr/>
        </p:nvSpPr>
        <p:spPr>
          <a:xfrm>
            <a:off x="684213" y="5021223"/>
            <a:ext cx="3312368" cy="923330"/>
          </a:xfrm>
          <a:prstGeom prst="rect">
            <a:avLst/>
          </a:prstGeom>
          <a:solidFill>
            <a:schemeClr val="tx2"/>
          </a:solidFill>
          <a:ln w="38100">
            <a:solidFill>
              <a:schemeClr val="accent1"/>
            </a:solidFill>
          </a:ln>
        </p:spPr>
        <p:txBody>
          <a:bodyPr wrap="square" rtlCol="0">
            <a:spAutoFit/>
          </a:bodyPr>
          <a:lstStyle/>
          <a:p>
            <a:pPr algn="ctr"/>
            <a:r>
              <a:rPr lang="en-GB" dirty="0">
                <a:solidFill>
                  <a:schemeClr val="bg2"/>
                </a:solidFill>
              </a:rPr>
              <a:t>Overall survival improved vs. Mayo prognostic model (p&lt;0.001)</a:t>
            </a:r>
          </a:p>
        </p:txBody>
      </p:sp>
      <p:sp>
        <p:nvSpPr>
          <p:cNvPr id="28" name="TextBox 27"/>
          <p:cNvSpPr txBox="1"/>
          <p:nvPr/>
        </p:nvSpPr>
        <p:spPr>
          <a:xfrm>
            <a:off x="4487273" y="5301208"/>
            <a:ext cx="4137671" cy="584775"/>
          </a:xfrm>
          <a:prstGeom prst="rect">
            <a:avLst/>
          </a:prstGeom>
          <a:solidFill>
            <a:schemeClr val="bg1"/>
          </a:solidFill>
          <a:ln>
            <a:solidFill>
              <a:schemeClr val="tx2"/>
            </a:solidFill>
          </a:ln>
        </p:spPr>
        <p:txBody>
          <a:bodyPr wrap="none" rtlCol="0">
            <a:spAutoFit/>
          </a:bodyPr>
          <a:lstStyle/>
          <a:p>
            <a:r>
              <a:rPr lang="en-GB" sz="1600" b="1" dirty="0">
                <a:solidFill>
                  <a:schemeClr val="tx2"/>
                </a:solidFill>
              </a:rPr>
              <a:t>Stage 1 and Stage 2 vs. Stage 3: p&lt;0.01</a:t>
            </a:r>
          </a:p>
          <a:p>
            <a:r>
              <a:rPr lang="en-GB" sz="1600" b="1" dirty="0">
                <a:solidFill>
                  <a:schemeClr val="tx2"/>
                </a:solidFill>
              </a:rPr>
              <a:t>Stage 1 and Stage 2 vs. Stage 4: p&lt;0.001</a:t>
            </a:r>
          </a:p>
        </p:txBody>
      </p:sp>
      <p:grpSp>
        <p:nvGrpSpPr>
          <p:cNvPr id="79" name="Data">
            <a:extLst>
              <a:ext uri="{FF2B5EF4-FFF2-40B4-BE49-F238E27FC236}">
                <a16:creationId xmlns:a16="http://schemas.microsoft.com/office/drawing/2014/main" id="{8678BD27-06D7-4B0C-9D22-B141DF717B43}"/>
              </a:ext>
            </a:extLst>
          </p:cNvPr>
          <p:cNvGrpSpPr/>
          <p:nvPr/>
        </p:nvGrpSpPr>
        <p:grpSpPr>
          <a:xfrm>
            <a:off x="5069840" y="2297482"/>
            <a:ext cx="3593885" cy="1678474"/>
            <a:chOff x="5069840" y="2297482"/>
            <a:chExt cx="3593885" cy="1678474"/>
          </a:xfrm>
        </p:grpSpPr>
        <p:sp>
          <p:nvSpPr>
            <p:cNvPr id="10" name="TextBox 9"/>
            <p:cNvSpPr txBox="1"/>
            <p:nvPr/>
          </p:nvSpPr>
          <p:spPr>
            <a:xfrm>
              <a:off x="7362709" y="2297482"/>
              <a:ext cx="801823" cy="279797"/>
            </a:xfrm>
            <a:prstGeom prst="rect">
              <a:avLst/>
            </a:prstGeom>
            <a:solidFill>
              <a:schemeClr val="bg1"/>
            </a:solidFill>
          </p:spPr>
          <p:txBody>
            <a:bodyPr wrap="none" rtlCol="0">
              <a:spAutoFit/>
            </a:bodyPr>
            <a:lstStyle/>
            <a:p>
              <a:r>
                <a:rPr lang="en-GB" sz="1400" dirty="0"/>
                <a:t>Stage 1</a:t>
              </a:r>
            </a:p>
          </p:txBody>
        </p:sp>
        <p:sp>
          <p:nvSpPr>
            <p:cNvPr id="15" name="TextBox 14"/>
            <p:cNvSpPr txBox="1"/>
            <p:nvPr/>
          </p:nvSpPr>
          <p:spPr>
            <a:xfrm>
              <a:off x="7861902" y="2669943"/>
              <a:ext cx="801823" cy="307777"/>
            </a:xfrm>
            <a:prstGeom prst="rect">
              <a:avLst/>
            </a:prstGeom>
            <a:solidFill>
              <a:schemeClr val="bg1"/>
            </a:solidFill>
          </p:spPr>
          <p:txBody>
            <a:bodyPr wrap="none" rtlCol="0">
              <a:spAutoFit/>
            </a:bodyPr>
            <a:lstStyle/>
            <a:p>
              <a:r>
                <a:rPr lang="en-GB" sz="1400" dirty="0"/>
                <a:t>Stage 2</a:t>
              </a:r>
            </a:p>
          </p:txBody>
        </p:sp>
        <p:sp>
          <p:nvSpPr>
            <p:cNvPr id="16" name="TextBox 15"/>
            <p:cNvSpPr txBox="1"/>
            <p:nvPr/>
          </p:nvSpPr>
          <p:spPr>
            <a:xfrm>
              <a:off x="7706359" y="3314783"/>
              <a:ext cx="801823" cy="307777"/>
            </a:xfrm>
            <a:prstGeom prst="rect">
              <a:avLst/>
            </a:prstGeom>
            <a:solidFill>
              <a:schemeClr val="bg1"/>
            </a:solidFill>
          </p:spPr>
          <p:txBody>
            <a:bodyPr wrap="none" rtlCol="0">
              <a:spAutoFit/>
            </a:bodyPr>
            <a:lstStyle/>
            <a:p>
              <a:r>
                <a:rPr lang="en-GB" sz="1400" dirty="0"/>
                <a:t>Stage 3</a:t>
              </a:r>
            </a:p>
          </p:txBody>
        </p:sp>
        <p:sp>
          <p:nvSpPr>
            <p:cNvPr id="17" name="TextBox 16"/>
            <p:cNvSpPr txBox="1"/>
            <p:nvPr/>
          </p:nvSpPr>
          <p:spPr>
            <a:xfrm>
              <a:off x="7200735" y="3668179"/>
              <a:ext cx="801823" cy="307777"/>
            </a:xfrm>
            <a:prstGeom prst="rect">
              <a:avLst/>
            </a:prstGeom>
            <a:solidFill>
              <a:schemeClr val="bg1"/>
            </a:solidFill>
          </p:spPr>
          <p:txBody>
            <a:bodyPr wrap="none" rtlCol="0">
              <a:spAutoFit/>
            </a:bodyPr>
            <a:lstStyle/>
            <a:p>
              <a:r>
                <a:rPr lang="en-GB" sz="1400" dirty="0"/>
                <a:t>Stage 4</a:t>
              </a:r>
            </a:p>
          </p:txBody>
        </p:sp>
        <p:sp>
          <p:nvSpPr>
            <p:cNvPr id="19" name="TextBox 18"/>
            <p:cNvSpPr txBox="1"/>
            <p:nvPr/>
          </p:nvSpPr>
          <p:spPr>
            <a:xfrm>
              <a:off x="7776872" y="3016465"/>
              <a:ext cx="752129" cy="307777"/>
            </a:xfrm>
            <a:prstGeom prst="rect">
              <a:avLst/>
            </a:prstGeom>
            <a:solidFill>
              <a:schemeClr val="bg1"/>
            </a:solidFill>
          </p:spPr>
          <p:txBody>
            <a:bodyPr wrap="none" rtlCol="0">
              <a:spAutoFit/>
            </a:bodyPr>
            <a:lstStyle/>
            <a:p>
              <a:r>
                <a:rPr lang="en-GB" sz="1400" dirty="0"/>
                <a:t>Overall</a:t>
              </a:r>
            </a:p>
          </p:txBody>
        </p:sp>
        <p:sp>
          <p:nvSpPr>
            <p:cNvPr id="7" name="Freeform: Shape 6">
              <a:extLst>
                <a:ext uri="{FF2B5EF4-FFF2-40B4-BE49-F238E27FC236}">
                  <a16:creationId xmlns:a16="http://schemas.microsoft.com/office/drawing/2014/main" id="{EEA3CAE1-1947-431E-A9DB-C16DE225B2FC}"/>
                </a:ext>
              </a:extLst>
            </p:cNvPr>
            <p:cNvSpPr/>
            <p:nvPr/>
          </p:nvSpPr>
          <p:spPr>
            <a:xfrm>
              <a:off x="5069840" y="2465070"/>
              <a:ext cx="2293620" cy="0"/>
            </a:xfrm>
            <a:custGeom>
              <a:avLst/>
              <a:gdLst>
                <a:gd name="connsiteX0" fmla="*/ 0 w 2293620"/>
                <a:gd name="connsiteY0" fmla="*/ 0 h 0"/>
                <a:gd name="connsiteX1" fmla="*/ 2293620 w 2293620"/>
                <a:gd name="connsiteY1" fmla="*/ 0 h 0"/>
              </a:gdLst>
              <a:ahLst/>
              <a:cxnLst>
                <a:cxn ang="0">
                  <a:pos x="connsiteX0" y="connsiteY0"/>
                </a:cxn>
                <a:cxn ang="0">
                  <a:pos x="connsiteX1" y="connsiteY1"/>
                </a:cxn>
              </a:cxnLst>
              <a:rect l="l" t="t" r="r" b="b"/>
              <a:pathLst>
                <a:path w="2293620">
                  <a:moveTo>
                    <a:pt x="0" y="0"/>
                  </a:moveTo>
                  <a:lnTo>
                    <a:pt x="229362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96D34AF3-D5D4-476B-B0D6-D596F0E4A8C5}"/>
                </a:ext>
              </a:extLst>
            </p:cNvPr>
            <p:cNvSpPr/>
            <p:nvPr/>
          </p:nvSpPr>
          <p:spPr>
            <a:xfrm>
              <a:off x="5071745" y="2463165"/>
              <a:ext cx="2773680" cy="360045"/>
            </a:xfrm>
            <a:custGeom>
              <a:avLst/>
              <a:gdLst>
                <a:gd name="connsiteX0" fmla="*/ 0 w 2773680"/>
                <a:gd name="connsiteY0" fmla="*/ 0 h 360045"/>
                <a:gd name="connsiteX1" fmla="*/ 1630680 w 2773680"/>
                <a:gd name="connsiteY1" fmla="*/ 0 h 360045"/>
                <a:gd name="connsiteX2" fmla="*/ 1630680 w 2773680"/>
                <a:gd name="connsiteY2" fmla="*/ 100965 h 360045"/>
                <a:gd name="connsiteX3" fmla="*/ 2141220 w 2773680"/>
                <a:gd name="connsiteY3" fmla="*/ 100965 h 360045"/>
                <a:gd name="connsiteX4" fmla="*/ 2141220 w 2773680"/>
                <a:gd name="connsiteY4" fmla="*/ 360045 h 360045"/>
                <a:gd name="connsiteX5" fmla="*/ 2773680 w 2773680"/>
                <a:gd name="connsiteY5"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3680" h="360045">
                  <a:moveTo>
                    <a:pt x="0" y="0"/>
                  </a:moveTo>
                  <a:lnTo>
                    <a:pt x="1630680" y="0"/>
                  </a:lnTo>
                  <a:lnTo>
                    <a:pt x="1630680" y="100965"/>
                  </a:lnTo>
                  <a:lnTo>
                    <a:pt x="2141220" y="100965"/>
                  </a:lnTo>
                  <a:lnTo>
                    <a:pt x="2141220" y="360045"/>
                  </a:lnTo>
                  <a:lnTo>
                    <a:pt x="2773680" y="36004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A6E081E3-ADD6-40D5-A5A5-EB0056D119EE}"/>
                </a:ext>
              </a:extLst>
            </p:cNvPr>
            <p:cNvSpPr/>
            <p:nvPr/>
          </p:nvSpPr>
          <p:spPr>
            <a:xfrm>
              <a:off x="5069840" y="2461260"/>
              <a:ext cx="2646045" cy="1007745"/>
            </a:xfrm>
            <a:custGeom>
              <a:avLst/>
              <a:gdLst>
                <a:gd name="connsiteX0" fmla="*/ 0 w 2646045"/>
                <a:gd name="connsiteY0" fmla="*/ 0 h 1007745"/>
                <a:gd name="connsiteX1" fmla="*/ 396240 w 2646045"/>
                <a:gd name="connsiteY1" fmla="*/ 0 h 1007745"/>
                <a:gd name="connsiteX2" fmla="*/ 396240 w 2646045"/>
                <a:gd name="connsiteY2" fmla="*/ 100965 h 1007745"/>
                <a:gd name="connsiteX3" fmla="*/ 906780 w 2646045"/>
                <a:gd name="connsiteY3" fmla="*/ 100965 h 1007745"/>
                <a:gd name="connsiteX4" fmla="*/ 906780 w 2646045"/>
                <a:gd name="connsiteY4" fmla="*/ 264795 h 1007745"/>
                <a:gd name="connsiteX5" fmla="*/ 973455 w 2646045"/>
                <a:gd name="connsiteY5" fmla="*/ 264795 h 1007745"/>
                <a:gd name="connsiteX6" fmla="*/ 973455 w 2646045"/>
                <a:gd name="connsiteY6" fmla="*/ 438150 h 1007745"/>
                <a:gd name="connsiteX7" fmla="*/ 1219200 w 2646045"/>
                <a:gd name="connsiteY7" fmla="*/ 438150 h 1007745"/>
                <a:gd name="connsiteX8" fmla="*/ 1219200 w 2646045"/>
                <a:gd name="connsiteY8" fmla="*/ 613410 h 1007745"/>
                <a:gd name="connsiteX9" fmla="*/ 1253490 w 2646045"/>
                <a:gd name="connsiteY9" fmla="*/ 613410 h 1007745"/>
                <a:gd name="connsiteX10" fmla="*/ 1253490 w 2646045"/>
                <a:gd name="connsiteY10" fmla="*/ 788670 h 1007745"/>
                <a:gd name="connsiteX11" fmla="*/ 1792605 w 2646045"/>
                <a:gd name="connsiteY11" fmla="*/ 788670 h 1007745"/>
                <a:gd name="connsiteX12" fmla="*/ 1792605 w 2646045"/>
                <a:gd name="connsiteY12" fmla="*/ 1007745 h 1007745"/>
                <a:gd name="connsiteX13" fmla="*/ 2646045 w 2646045"/>
                <a:gd name="connsiteY13" fmla="*/ 1007745 h 100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045" h="1007745">
                  <a:moveTo>
                    <a:pt x="0" y="0"/>
                  </a:moveTo>
                  <a:lnTo>
                    <a:pt x="396240" y="0"/>
                  </a:lnTo>
                  <a:lnTo>
                    <a:pt x="396240" y="100965"/>
                  </a:lnTo>
                  <a:lnTo>
                    <a:pt x="906780" y="100965"/>
                  </a:lnTo>
                  <a:lnTo>
                    <a:pt x="906780" y="264795"/>
                  </a:lnTo>
                  <a:lnTo>
                    <a:pt x="973455" y="264795"/>
                  </a:lnTo>
                  <a:lnTo>
                    <a:pt x="973455" y="438150"/>
                  </a:lnTo>
                  <a:lnTo>
                    <a:pt x="1219200" y="438150"/>
                  </a:lnTo>
                  <a:lnTo>
                    <a:pt x="1219200" y="613410"/>
                  </a:lnTo>
                  <a:lnTo>
                    <a:pt x="1253490" y="613410"/>
                  </a:lnTo>
                  <a:lnTo>
                    <a:pt x="1253490" y="788670"/>
                  </a:lnTo>
                  <a:lnTo>
                    <a:pt x="1792605" y="788670"/>
                  </a:lnTo>
                  <a:lnTo>
                    <a:pt x="1792605" y="1007745"/>
                  </a:lnTo>
                  <a:lnTo>
                    <a:pt x="2646045" y="1007745"/>
                  </a:ln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91D98AF9-CA7E-4884-B344-BAC806B26DFB}"/>
                </a:ext>
              </a:extLst>
            </p:cNvPr>
            <p:cNvSpPr/>
            <p:nvPr/>
          </p:nvSpPr>
          <p:spPr>
            <a:xfrm>
              <a:off x="5073650" y="2461260"/>
              <a:ext cx="2124075" cy="1381125"/>
            </a:xfrm>
            <a:custGeom>
              <a:avLst/>
              <a:gdLst>
                <a:gd name="connsiteX0" fmla="*/ 0 w 2124075"/>
                <a:gd name="connsiteY0" fmla="*/ 0 h 1381125"/>
                <a:gd name="connsiteX1" fmla="*/ 350520 w 2124075"/>
                <a:gd name="connsiteY1" fmla="*/ 0 h 1381125"/>
                <a:gd name="connsiteX2" fmla="*/ 350520 w 2124075"/>
                <a:gd name="connsiteY2" fmla="*/ 114300 h 1381125"/>
                <a:gd name="connsiteX3" fmla="*/ 624840 w 2124075"/>
                <a:gd name="connsiteY3" fmla="*/ 114300 h 1381125"/>
                <a:gd name="connsiteX4" fmla="*/ 624840 w 2124075"/>
                <a:gd name="connsiteY4" fmla="*/ 249555 h 1381125"/>
                <a:gd name="connsiteX5" fmla="*/ 906780 w 2124075"/>
                <a:gd name="connsiteY5" fmla="*/ 249555 h 1381125"/>
                <a:gd name="connsiteX6" fmla="*/ 906780 w 2124075"/>
                <a:gd name="connsiteY6" fmla="*/ 390525 h 1381125"/>
                <a:gd name="connsiteX7" fmla="*/ 1798320 w 2124075"/>
                <a:gd name="connsiteY7" fmla="*/ 390525 h 1381125"/>
                <a:gd name="connsiteX8" fmla="*/ 1798320 w 2124075"/>
                <a:gd name="connsiteY8" fmla="*/ 710565 h 1381125"/>
                <a:gd name="connsiteX9" fmla="*/ 1912620 w 2124075"/>
                <a:gd name="connsiteY9" fmla="*/ 710565 h 1381125"/>
                <a:gd name="connsiteX10" fmla="*/ 1912620 w 2124075"/>
                <a:gd name="connsiteY10" fmla="*/ 1194435 h 1381125"/>
                <a:gd name="connsiteX11" fmla="*/ 2124075 w 2124075"/>
                <a:gd name="connsiteY11" fmla="*/ 1194435 h 1381125"/>
                <a:gd name="connsiteX12" fmla="*/ 2124075 w 2124075"/>
                <a:gd name="connsiteY12" fmla="*/ 1381125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4075" h="1381125">
                  <a:moveTo>
                    <a:pt x="0" y="0"/>
                  </a:moveTo>
                  <a:lnTo>
                    <a:pt x="350520" y="0"/>
                  </a:lnTo>
                  <a:lnTo>
                    <a:pt x="350520" y="114300"/>
                  </a:lnTo>
                  <a:lnTo>
                    <a:pt x="624840" y="114300"/>
                  </a:lnTo>
                  <a:lnTo>
                    <a:pt x="624840" y="249555"/>
                  </a:lnTo>
                  <a:lnTo>
                    <a:pt x="906780" y="249555"/>
                  </a:lnTo>
                  <a:lnTo>
                    <a:pt x="906780" y="390525"/>
                  </a:lnTo>
                  <a:lnTo>
                    <a:pt x="1798320" y="390525"/>
                  </a:lnTo>
                  <a:lnTo>
                    <a:pt x="1798320" y="710565"/>
                  </a:lnTo>
                  <a:lnTo>
                    <a:pt x="1912620" y="710565"/>
                  </a:lnTo>
                  <a:lnTo>
                    <a:pt x="1912620" y="1194435"/>
                  </a:lnTo>
                  <a:lnTo>
                    <a:pt x="2124075" y="1194435"/>
                  </a:lnTo>
                  <a:lnTo>
                    <a:pt x="2124075" y="1381125"/>
                  </a:lnTo>
                </a:path>
              </a:pathLst>
            </a:custGeom>
            <a:noFill/>
            <a:ln w="2857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1CB9BBC4-03F6-4065-83EB-086E3118DCDF}"/>
                </a:ext>
              </a:extLst>
            </p:cNvPr>
            <p:cNvSpPr/>
            <p:nvPr/>
          </p:nvSpPr>
          <p:spPr>
            <a:xfrm>
              <a:off x="5069840" y="2459355"/>
              <a:ext cx="2674620" cy="714375"/>
            </a:xfrm>
            <a:custGeom>
              <a:avLst/>
              <a:gdLst>
                <a:gd name="connsiteX0" fmla="*/ 0 w 2674620"/>
                <a:gd name="connsiteY0" fmla="*/ 0 h 714375"/>
                <a:gd name="connsiteX1" fmla="*/ 335280 w 2674620"/>
                <a:gd name="connsiteY1" fmla="*/ 0 h 714375"/>
                <a:gd name="connsiteX2" fmla="*/ 335280 w 2674620"/>
                <a:gd name="connsiteY2" fmla="*/ 15240 h 714375"/>
                <a:gd name="connsiteX3" fmla="*/ 386715 w 2674620"/>
                <a:gd name="connsiteY3" fmla="*/ 15240 h 714375"/>
                <a:gd name="connsiteX4" fmla="*/ 386715 w 2674620"/>
                <a:gd name="connsiteY4" fmla="*/ 41910 h 714375"/>
                <a:gd name="connsiteX5" fmla="*/ 619125 w 2674620"/>
                <a:gd name="connsiteY5" fmla="*/ 41910 h 714375"/>
                <a:gd name="connsiteX6" fmla="*/ 619125 w 2674620"/>
                <a:gd name="connsiteY6" fmla="*/ 62865 h 714375"/>
                <a:gd name="connsiteX7" fmla="*/ 861060 w 2674620"/>
                <a:gd name="connsiteY7" fmla="*/ 62865 h 714375"/>
                <a:gd name="connsiteX8" fmla="*/ 861060 w 2674620"/>
                <a:gd name="connsiteY8" fmla="*/ 80010 h 714375"/>
                <a:gd name="connsiteX9" fmla="*/ 916305 w 2674620"/>
                <a:gd name="connsiteY9" fmla="*/ 80010 h 714375"/>
                <a:gd name="connsiteX10" fmla="*/ 916305 w 2674620"/>
                <a:gd name="connsiteY10" fmla="*/ 120015 h 714375"/>
                <a:gd name="connsiteX11" fmla="*/ 950595 w 2674620"/>
                <a:gd name="connsiteY11" fmla="*/ 120015 h 714375"/>
                <a:gd name="connsiteX12" fmla="*/ 950595 w 2674620"/>
                <a:gd name="connsiteY12" fmla="*/ 135255 h 714375"/>
                <a:gd name="connsiteX13" fmla="*/ 1205865 w 2674620"/>
                <a:gd name="connsiteY13" fmla="*/ 135255 h 714375"/>
                <a:gd name="connsiteX14" fmla="*/ 1205865 w 2674620"/>
                <a:gd name="connsiteY14" fmla="*/ 156210 h 714375"/>
                <a:gd name="connsiteX15" fmla="*/ 1228725 w 2674620"/>
                <a:gd name="connsiteY15" fmla="*/ 156210 h 714375"/>
                <a:gd name="connsiteX16" fmla="*/ 1228725 w 2674620"/>
                <a:gd name="connsiteY16" fmla="*/ 179070 h 714375"/>
                <a:gd name="connsiteX17" fmla="*/ 1247775 w 2674620"/>
                <a:gd name="connsiteY17" fmla="*/ 179070 h 714375"/>
                <a:gd name="connsiteX18" fmla="*/ 1247775 w 2674620"/>
                <a:gd name="connsiteY18" fmla="*/ 198120 h 714375"/>
                <a:gd name="connsiteX19" fmla="*/ 1282065 w 2674620"/>
                <a:gd name="connsiteY19" fmla="*/ 198120 h 714375"/>
                <a:gd name="connsiteX20" fmla="*/ 1282065 w 2674620"/>
                <a:gd name="connsiteY20" fmla="*/ 213360 h 714375"/>
                <a:gd name="connsiteX21" fmla="*/ 1594485 w 2674620"/>
                <a:gd name="connsiteY21" fmla="*/ 213360 h 714375"/>
                <a:gd name="connsiteX22" fmla="*/ 1594485 w 2674620"/>
                <a:gd name="connsiteY22" fmla="*/ 222885 h 714375"/>
                <a:gd name="connsiteX23" fmla="*/ 1632585 w 2674620"/>
                <a:gd name="connsiteY23" fmla="*/ 222885 h 714375"/>
                <a:gd name="connsiteX24" fmla="*/ 1632585 w 2674620"/>
                <a:gd name="connsiteY24" fmla="*/ 262890 h 714375"/>
                <a:gd name="connsiteX25" fmla="*/ 1783080 w 2674620"/>
                <a:gd name="connsiteY25" fmla="*/ 262890 h 714375"/>
                <a:gd name="connsiteX26" fmla="*/ 1783080 w 2674620"/>
                <a:gd name="connsiteY26" fmla="*/ 339090 h 714375"/>
                <a:gd name="connsiteX27" fmla="*/ 1819275 w 2674620"/>
                <a:gd name="connsiteY27" fmla="*/ 339090 h 714375"/>
                <a:gd name="connsiteX28" fmla="*/ 1819275 w 2674620"/>
                <a:gd name="connsiteY28" fmla="*/ 394335 h 714375"/>
                <a:gd name="connsiteX29" fmla="*/ 1908810 w 2674620"/>
                <a:gd name="connsiteY29" fmla="*/ 394335 h 714375"/>
                <a:gd name="connsiteX30" fmla="*/ 1908810 w 2674620"/>
                <a:gd name="connsiteY30" fmla="*/ 451485 h 714375"/>
                <a:gd name="connsiteX31" fmla="*/ 1931670 w 2674620"/>
                <a:gd name="connsiteY31" fmla="*/ 451485 h 714375"/>
                <a:gd name="connsiteX32" fmla="*/ 1931670 w 2674620"/>
                <a:gd name="connsiteY32" fmla="*/ 480060 h 714375"/>
                <a:gd name="connsiteX33" fmla="*/ 2124075 w 2674620"/>
                <a:gd name="connsiteY33" fmla="*/ 480060 h 714375"/>
                <a:gd name="connsiteX34" fmla="*/ 2124075 w 2674620"/>
                <a:gd name="connsiteY34" fmla="*/ 598170 h 714375"/>
                <a:gd name="connsiteX35" fmla="*/ 2152650 w 2674620"/>
                <a:gd name="connsiteY35" fmla="*/ 598170 h 714375"/>
                <a:gd name="connsiteX36" fmla="*/ 2152650 w 2674620"/>
                <a:gd name="connsiteY36" fmla="*/ 714375 h 714375"/>
                <a:gd name="connsiteX37" fmla="*/ 2674620 w 2674620"/>
                <a:gd name="connsiteY37"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74620" h="714375">
                  <a:moveTo>
                    <a:pt x="0" y="0"/>
                  </a:moveTo>
                  <a:lnTo>
                    <a:pt x="335280" y="0"/>
                  </a:lnTo>
                  <a:lnTo>
                    <a:pt x="335280" y="15240"/>
                  </a:lnTo>
                  <a:lnTo>
                    <a:pt x="386715" y="15240"/>
                  </a:lnTo>
                  <a:lnTo>
                    <a:pt x="386715" y="41910"/>
                  </a:lnTo>
                  <a:lnTo>
                    <a:pt x="619125" y="41910"/>
                  </a:lnTo>
                  <a:lnTo>
                    <a:pt x="619125" y="62865"/>
                  </a:lnTo>
                  <a:lnTo>
                    <a:pt x="861060" y="62865"/>
                  </a:lnTo>
                  <a:lnTo>
                    <a:pt x="861060" y="80010"/>
                  </a:lnTo>
                  <a:lnTo>
                    <a:pt x="916305" y="80010"/>
                  </a:lnTo>
                  <a:lnTo>
                    <a:pt x="916305" y="120015"/>
                  </a:lnTo>
                  <a:lnTo>
                    <a:pt x="950595" y="120015"/>
                  </a:lnTo>
                  <a:lnTo>
                    <a:pt x="950595" y="135255"/>
                  </a:lnTo>
                  <a:lnTo>
                    <a:pt x="1205865" y="135255"/>
                  </a:lnTo>
                  <a:lnTo>
                    <a:pt x="1205865" y="156210"/>
                  </a:lnTo>
                  <a:lnTo>
                    <a:pt x="1228725" y="156210"/>
                  </a:lnTo>
                  <a:lnTo>
                    <a:pt x="1228725" y="179070"/>
                  </a:lnTo>
                  <a:lnTo>
                    <a:pt x="1247775" y="179070"/>
                  </a:lnTo>
                  <a:lnTo>
                    <a:pt x="1247775" y="198120"/>
                  </a:lnTo>
                  <a:lnTo>
                    <a:pt x="1282065" y="198120"/>
                  </a:lnTo>
                  <a:lnTo>
                    <a:pt x="1282065" y="213360"/>
                  </a:lnTo>
                  <a:lnTo>
                    <a:pt x="1594485" y="213360"/>
                  </a:lnTo>
                  <a:lnTo>
                    <a:pt x="1594485" y="222885"/>
                  </a:lnTo>
                  <a:lnTo>
                    <a:pt x="1632585" y="222885"/>
                  </a:lnTo>
                  <a:lnTo>
                    <a:pt x="1632585" y="262890"/>
                  </a:lnTo>
                  <a:lnTo>
                    <a:pt x="1783080" y="262890"/>
                  </a:lnTo>
                  <a:lnTo>
                    <a:pt x="1783080" y="339090"/>
                  </a:lnTo>
                  <a:lnTo>
                    <a:pt x="1819275" y="339090"/>
                  </a:lnTo>
                  <a:lnTo>
                    <a:pt x="1819275" y="394335"/>
                  </a:lnTo>
                  <a:lnTo>
                    <a:pt x="1908810" y="394335"/>
                  </a:lnTo>
                  <a:lnTo>
                    <a:pt x="1908810" y="451485"/>
                  </a:lnTo>
                  <a:lnTo>
                    <a:pt x="1931670" y="451485"/>
                  </a:lnTo>
                  <a:lnTo>
                    <a:pt x="1931670" y="480060"/>
                  </a:lnTo>
                  <a:lnTo>
                    <a:pt x="2124075" y="480060"/>
                  </a:lnTo>
                  <a:lnTo>
                    <a:pt x="2124075" y="598170"/>
                  </a:lnTo>
                  <a:lnTo>
                    <a:pt x="2152650" y="598170"/>
                  </a:lnTo>
                  <a:lnTo>
                    <a:pt x="2152650" y="714375"/>
                  </a:lnTo>
                  <a:lnTo>
                    <a:pt x="2674620" y="714375"/>
                  </a:lnTo>
                </a:path>
              </a:pathLst>
            </a:custGeom>
            <a:noFill/>
            <a:ln w="28575">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Axis">
            <a:extLst>
              <a:ext uri="{FF2B5EF4-FFF2-40B4-BE49-F238E27FC236}">
                <a16:creationId xmlns:a16="http://schemas.microsoft.com/office/drawing/2014/main" id="{93E12BC8-98DF-40B5-9B95-4E267FC5A49F}"/>
              </a:ext>
            </a:extLst>
          </p:cNvPr>
          <p:cNvGrpSpPr/>
          <p:nvPr/>
        </p:nvGrpSpPr>
        <p:grpSpPr>
          <a:xfrm>
            <a:off x="4445828" y="1916832"/>
            <a:ext cx="3664577" cy="2961260"/>
            <a:chOff x="4483991" y="1778690"/>
            <a:chExt cx="3664577" cy="2961260"/>
          </a:xfrm>
        </p:grpSpPr>
        <p:cxnSp>
          <p:nvCxnSpPr>
            <p:cNvPr id="29" name="Straight Connector 28">
              <a:extLst>
                <a:ext uri="{FF2B5EF4-FFF2-40B4-BE49-F238E27FC236}">
                  <a16:creationId xmlns:a16="http://schemas.microsoft.com/office/drawing/2014/main" id="{72FCD46B-0996-434A-93A3-38D9E306D629}"/>
                </a:ext>
              </a:extLst>
            </p:cNvPr>
            <p:cNvCxnSpPr>
              <a:cxnSpLocks/>
            </p:cNvCxnSpPr>
            <p:nvPr/>
          </p:nvCxnSpPr>
          <p:spPr>
            <a:xfrm>
              <a:off x="5062785" y="3982607"/>
              <a:ext cx="290398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C835D53-08D8-4D97-8D09-4C6B311265F9}"/>
                </a:ext>
              </a:extLst>
            </p:cNvPr>
            <p:cNvCxnSpPr>
              <a:cxnSpLocks/>
            </p:cNvCxnSpPr>
            <p:nvPr/>
          </p:nvCxnSpPr>
          <p:spPr>
            <a:xfrm>
              <a:off x="5118581" y="2315498"/>
              <a:ext cx="0" cy="172218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39493E5-7D29-4259-866D-611712B25FCB}"/>
                </a:ext>
              </a:extLst>
            </p:cNvPr>
            <p:cNvSpPr txBox="1"/>
            <p:nvPr/>
          </p:nvSpPr>
          <p:spPr>
            <a:xfrm>
              <a:off x="5033881" y="4037124"/>
              <a:ext cx="172090" cy="215444"/>
            </a:xfrm>
            <a:prstGeom prst="rect">
              <a:avLst/>
            </a:prstGeom>
            <a:noFill/>
          </p:spPr>
          <p:txBody>
            <a:bodyPr wrap="none" lIns="36000" tIns="0" rIns="36000" bIns="0" rtlCol="0">
              <a:spAutoFit/>
            </a:bodyPr>
            <a:lstStyle/>
            <a:p>
              <a:pPr algn="ctr"/>
              <a:r>
                <a:rPr lang="en-GB" sz="1400" dirty="0"/>
                <a:t>0</a:t>
              </a:r>
              <a:endParaRPr lang="en-US" sz="1400" dirty="0"/>
            </a:p>
          </p:txBody>
        </p:sp>
        <p:sp>
          <p:nvSpPr>
            <p:cNvPr id="32" name="TextBox 31">
              <a:extLst>
                <a:ext uri="{FF2B5EF4-FFF2-40B4-BE49-F238E27FC236}">
                  <a16:creationId xmlns:a16="http://schemas.microsoft.com/office/drawing/2014/main" id="{EFD7B334-92DE-433F-B503-7C2F9D36283C}"/>
                </a:ext>
              </a:extLst>
            </p:cNvPr>
            <p:cNvSpPr txBox="1"/>
            <p:nvPr/>
          </p:nvSpPr>
          <p:spPr>
            <a:xfrm>
              <a:off x="4739685" y="3873587"/>
              <a:ext cx="321168" cy="215444"/>
            </a:xfrm>
            <a:prstGeom prst="rect">
              <a:avLst/>
            </a:prstGeom>
            <a:noFill/>
          </p:spPr>
          <p:txBody>
            <a:bodyPr wrap="none" lIns="36000" tIns="0" rIns="36000" bIns="0" rtlCol="0" anchor="ctr">
              <a:spAutoFit/>
            </a:bodyPr>
            <a:lstStyle/>
            <a:p>
              <a:pPr algn="r"/>
              <a:r>
                <a:rPr lang="en-GB" sz="1400" dirty="0"/>
                <a:t>0.0</a:t>
              </a:r>
              <a:endParaRPr lang="en-US" sz="1400" dirty="0"/>
            </a:p>
          </p:txBody>
        </p:sp>
        <p:cxnSp>
          <p:nvCxnSpPr>
            <p:cNvPr id="33" name="Straight Connector 32">
              <a:extLst>
                <a:ext uri="{FF2B5EF4-FFF2-40B4-BE49-F238E27FC236}">
                  <a16:creationId xmlns:a16="http://schemas.microsoft.com/office/drawing/2014/main" id="{E5E5FC52-7D5A-4781-9C76-D45501B3328D}"/>
                </a:ext>
              </a:extLst>
            </p:cNvPr>
            <p:cNvCxnSpPr/>
            <p:nvPr/>
          </p:nvCxnSpPr>
          <p:spPr>
            <a:xfrm>
              <a:off x="5063717" y="331871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C6DFA97-3C5E-4FD4-93C7-5D9F354493FD}"/>
                </a:ext>
              </a:extLst>
            </p:cNvPr>
            <p:cNvSpPr txBox="1"/>
            <p:nvPr/>
          </p:nvSpPr>
          <p:spPr>
            <a:xfrm>
              <a:off x="4739684" y="3212075"/>
              <a:ext cx="321169" cy="215444"/>
            </a:xfrm>
            <a:prstGeom prst="rect">
              <a:avLst/>
            </a:prstGeom>
            <a:noFill/>
          </p:spPr>
          <p:txBody>
            <a:bodyPr wrap="none" lIns="36000" tIns="0" rIns="36000" bIns="0" rtlCol="0" anchor="ctr">
              <a:spAutoFit/>
            </a:bodyPr>
            <a:lstStyle/>
            <a:p>
              <a:pPr algn="r"/>
              <a:r>
                <a:rPr lang="en-GB" sz="1400" dirty="0"/>
                <a:t>0.4</a:t>
              </a:r>
              <a:endParaRPr lang="en-US" sz="1400" dirty="0"/>
            </a:p>
          </p:txBody>
        </p:sp>
        <p:cxnSp>
          <p:nvCxnSpPr>
            <p:cNvPr id="35" name="Straight Connector 34">
              <a:extLst>
                <a:ext uri="{FF2B5EF4-FFF2-40B4-BE49-F238E27FC236}">
                  <a16:creationId xmlns:a16="http://schemas.microsoft.com/office/drawing/2014/main" id="{0DE3F51F-8FC8-45A3-A959-6B8664CBBB52}"/>
                </a:ext>
              </a:extLst>
            </p:cNvPr>
            <p:cNvCxnSpPr/>
            <p:nvPr/>
          </p:nvCxnSpPr>
          <p:spPr>
            <a:xfrm>
              <a:off x="5063717" y="298200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B31702C8-90AE-42BF-9827-93AC1DB8AB9F}"/>
                </a:ext>
              </a:extLst>
            </p:cNvPr>
            <p:cNvSpPr txBox="1"/>
            <p:nvPr/>
          </p:nvSpPr>
          <p:spPr>
            <a:xfrm>
              <a:off x="4739684" y="2875369"/>
              <a:ext cx="321169" cy="215444"/>
            </a:xfrm>
            <a:prstGeom prst="rect">
              <a:avLst/>
            </a:prstGeom>
            <a:noFill/>
          </p:spPr>
          <p:txBody>
            <a:bodyPr wrap="none" lIns="36000" tIns="0" rIns="36000" bIns="0" rtlCol="0" anchor="ctr">
              <a:spAutoFit/>
            </a:bodyPr>
            <a:lstStyle/>
            <a:p>
              <a:pPr algn="r"/>
              <a:r>
                <a:rPr lang="en-GB" sz="1400" dirty="0"/>
                <a:t>0.6</a:t>
              </a:r>
              <a:endParaRPr lang="en-US" sz="1400" dirty="0"/>
            </a:p>
          </p:txBody>
        </p:sp>
        <p:cxnSp>
          <p:nvCxnSpPr>
            <p:cNvPr id="37" name="Straight Connector 36">
              <a:extLst>
                <a:ext uri="{FF2B5EF4-FFF2-40B4-BE49-F238E27FC236}">
                  <a16:creationId xmlns:a16="http://schemas.microsoft.com/office/drawing/2014/main" id="{3B3820C0-8C6D-4599-B6E2-037A6A8E8A39}"/>
                </a:ext>
              </a:extLst>
            </p:cNvPr>
            <p:cNvCxnSpPr/>
            <p:nvPr/>
          </p:nvCxnSpPr>
          <p:spPr>
            <a:xfrm>
              <a:off x="5063717" y="265958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23380E77-4E9A-443F-8961-B7A7607BCCCC}"/>
                </a:ext>
              </a:extLst>
            </p:cNvPr>
            <p:cNvSpPr txBox="1"/>
            <p:nvPr/>
          </p:nvSpPr>
          <p:spPr>
            <a:xfrm>
              <a:off x="4739684" y="2550567"/>
              <a:ext cx="321169" cy="215444"/>
            </a:xfrm>
            <a:prstGeom prst="rect">
              <a:avLst/>
            </a:prstGeom>
            <a:noFill/>
          </p:spPr>
          <p:txBody>
            <a:bodyPr wrap="none" lIns="36000" tIns="0" rIns="36000" bIns="0" rtlCol="0" anchor="ctr">
              <a:spAutoFit/>
            </a:bodyPr>
            <a:lstStyle/>
            <a:p>
              <a:pPr algn="r"/>
              <a:r>
                <a:rPr lang="en-GB" sz="1400" dirty="0"/>
                <a:t>0.8</a:t>
              </a:r>
              <a:endParaRPr lang="en-US" sz="1400" dirty="0"/>
            </a:p>
          </p:txBody>
        </p:sp>
        <p:cxnSp>
          <p:nvCxnSpPr>
            <p:cNvPr id="39" name="Straight Connector 38">
              <a:extLst>
                <a:ext uri="{FF2B5EF4-FFF2-40B4-BE49-F238E27FC236}">
                  <a16:creationId xmlns:a16="http://schemas.microsoft.com/office/drawing/2014/main" id="{B9E632CA-2551-4707-8FE9-FD813F0E6568}"/>
                </a:ext>
              </a:extLst>
            </p:cNvPr>
            <p:cNvCxnSpPr/>
            <p:nvPr/>
          </p:nvCxnSpPr>
          <p:spPr>
            <a:xfrm>
              <a:off x="5063717" y="232287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8BA94B98-BBBB-4822-A39D-97BDFCECDC67}"/>
                </a:ext>
              </a:extLst>
            </p:cNvPr>
            <p:cNvSpPr txBox="1"/>
            <p:nvPr/>
          </p:nvSpPr>
          <p:spPr>
            <a:xfrm>
              <a:off x="4739684" y="2213859"/>
              <a:ext cx="321169" cy="215444"/>
            </a:xfrm>
            <a:prstGeom prst="rect">
              <a:avLst/>
            </a:prstGeom>
            <a:noFill/>
          </p:spPr>
          <p:txBody>
            <a:bodyPr wrap="none" lIns="36000" tIns="0" rIns="36000" bIns="0" rtlCol="0" anchor="ctr">
              <a:spAutoFit/>
            </a:bodyPr>
            <a:lstStyle/>
            <a:p>
              <a:pPr algn="r"/>
              <a:r>
                <a:rPr lang="en-GB" sz="1400" dirty="0"/>
                <a:t>1.0</a:t>
              </a:r>
              <a:endParaRPr lang="en-US" sz="1400" dirty="0"/>
            </a:p>
          </p:txBody>
        </p:sp>
        <p:cxnSp>
          <p:nvCxnSpPr>
            <p:cNvPr id="43" name="Straight Connector 42">
              <a:extLst>
                <a:ext uri="{FF2B5EF4-FFF2-40B4-BE49-F238E27FC236}">
                  <a16:creationId xmlns:a16="http://schemas.microsoft.com/office/drawing/2014/main" id="{57960A6A-D355-4E73-8C8D-2154F14AD87C}"/>
                </a:ext>
              </a:extLst>
            </p:cNvPr>
            <p:cNvCxnSpPr/>
            <p:nvPr/>
          </p:nvCxnSpPr>
          <p:spPr>
            <a:xfrm>
              <a:off x="5469101"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668CFB3-FCCF-419A-96F5-0AD7D3550065}"/>
                </a:ext>
              </a:extLst>
            </p:cNvPr>
            <p:cNvSpPr txBox="1"/>
            <p:nvPr/>
          </p:nvSpPr>
          <p:spPr>
            <a:xfrm>
              <a:off x="5334708" y="4037124"/>
              <a:ext cx="271475" cy="215444"/>
            </a:xfrm>
            <a:prstGeom prst="rect">
              <a:avLst/>
            </a:prstGeom>
            <a:noFill/>
          </p:spPr>
          <p:txBody>
            <a:bodyPr wrap="none" lIns="36000" tIns="0" rIns="36000" bIns="0" rtlCol="0">
              <a:spAutoFit/>
            </a:bodyPr>
            <a:lstStyle/>
            <a:p>
              <a:pPr algn="ctr"/>
              <a:r>
                <a:rPr lang="en-GB" sz="1400" dirty="0"/>
                <a:t>20</a:t>
              </a:r>
              <a:endParaRPr lang="en-US" sz="1400" dirty="0"/>
            </a:p>
          </p:txBody>
        </p:sp>
        <p:cxnSp>
          <p:nvCxnSpPr>
            <p:cNvPr id="45" name="Straight Connector 44">
              <a:extLst>
                <a:ext uri="{FF2B5EF4-FFF2-40B4-BE49-F238E27FC236}">
                  <a16:creationId xmlns:a16="http://schemas.microsoft.com/office/drawing/2014/main" id="{49BF5903-33E1-48BF-8B61-47075FACD381}"/>
                </a:ext>
              </a:extLst>
            </p:cNvPr>
            <p:cNvCxnSpPr/>
            <p:nvPr/>
          </p:nvCxnSpPr>
          <p:spPr>
            <a:xfrm>
              <a:off x="582962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2B8CA2D-759D-41FE-A213-5D4F6132F777}"/>
                </a:ext>
              </a:extLst>
            </p:cNvPr>
            <p:cNvSpPr txBox="1"/>
            <p:nvPr/>
          </p:nvSpPr>
          <p:spPr>
            <a:xfrm>
              <a:off x="5695229" y="4037124"/>
              <a:ext cx="271475" cy="215444"/>
            </a:xfrm>
            <a:prstGeom prst="rect">
              <a:avLst/>
            </a:prstGeom>
            <a:noFill/>
          </p:spPr>
          <p:txBody>
            <a:bodyPr wrap="none" lIns="36000" tIns="0" rIns="36000" bIns="0" rtlCol="0">
              <a:spAutoFit/>
            </a:bodyPr>
            <a:lstStyle/>
            <a:p>
              <a:pPr algn="ctr"/>
              <a:r>
                <a:rPr lang="en-GB" sz="1400" dirty="0"/>
                <a:t>40</a:t>
              </a:r>
              <a:endParaRPr lang="en-US" sz="1400" dirty="0"/>
            </a:p>
          </p:txBody>
        </p:sp>
        <p:cxnSp>
          <p:nvCxnSpPr>
            <p:cNvPr id="47" name="Straight Connector 46">
              <a:extLst>
                <a:ext uri="{FF2B5EF4-FFF2-40B4-BE49-F238E27FC236}">
                  <a16:creationId xmlns:a16="http://schemas.microsoft.com/office/drawing/2014/main" id="{95AF276E-6D87-442C-B185-CC71CD02651B}"/>
                </a:ext>
              </a:extLst>
            </p:cNvPr>
            <p:cNvCxnSpPr/>
            <p:nvPr/>
          </p:nvCxnSpPr>
          <p:spPr>
            <a:xfrm>
              <a:off x="6186809"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2270B11-638E-4DE1-AB5E-41B7B00BF0FD}"/>
                </a:ext>
              </a:extLst>
            </p:cNvPr>
            <p:cNvSpPr txBox="1"/>
            <p:nvPr/>
          </p:nvSpPr>
          <p:spPr>
            <a:xfrm>
              <a:off x="6052416" y="4037124"/>
              <a:ext cx="271475" cy="215444"/>
            </a:xfrm>
            <a:prstGeom prst="rect">
              <a:avLst/>
            </a:prstGeom>
            <a:noFill/>
          </p:spPr>
          <p:txBody>
            <a:bodyPr wrap="none" lIns="36000" tIns="0" rIns="36000" bIns="0" rtlCol="0">
              <a:spAutoFit/>
            </a:bodyPr>
            <a:lstStyle/>
            <a:p>
              <a:pPr algn="ctr"/>
              <a:r>
                <a:rPr lang="en-GB" sz="1400" dirty="0"/>
                <a:t>60</a:t>
              </a:r>
              <a:endParaRPr lang="en-US" sz="1400" dirty="0"/>
            </a:p>
          </p:txBody>
        </p:sp>
        <p:cxnSp>
          <p:nvCxnSpPr>
            <p:cNvPr id="49" name="Straight Connector 48">
              <a:extLst>
                <a:ext uri="{FF2B5EF4-FFF2-40B4-BE49-F238E27FC236}">
                  <a16:creationId xmlns:a16="http://schemas.microsoft.com/office/drawing/2014/main" id="{83FFB829-459D-420F-AD7E-4B35C6855D16}"/>
                </a:ext>
              </a:extLst>
            </p:cNvPr>
            <p:cNvCxnSpPr/>
            <p:nvPr/>
          </p:nvCxnSpPr>
          <p:spPr>
            <a:xfrm>
              <a:off x="653304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879C8C9D-F3B0-4E58-8F2E-8151EA603772}"/>
                </a:ext>
              </a:extLst>
            </p:cNvPr>
            <p:cNvSpPr txBox="1"/>
            <p:nvPr/>
          </p:nvSpPr>
          <p:spPr>
            <a:xfrm>
              <a:off x="6398649" y="4037124"/>
              <a:ext cx="271475" cy="215444"/>
            </a:xfrm>
            <a:prstGeom prst="rect">
              <a:avLst/>
            </a:prstGeom>
            <a:noFill/>
          </p:spPr>
          <p:txBody>
            <a:bodyPr wrap="none" lIns="36000" tIns="0" rIns="36000" bIns="0" rtlCol="0">
              <a:spAutoFit/>
            </a:bodyPr>
            <a:lstStyle/>
            <a:p>
              <a:pPr algn="ctr"/>
              <a:r>
                <a:rPr lang="en-GB" sz="1400" dirty="0"/>
                <a:t>80</a:t>
              </a:r>
              <a:endParaRPr lang="en-US" sz="1400" dirty="0"/>
            </a:p>
          </p:txBody>
        </p:sp>
        <p:sp>
          <p:nvSpPr>
            <p:cNvPr id="51" name="TextBox 50">
              <a:extLst>
                <a:ext uri="{FF2B5EF4-FFF2-40B4-BE49-F238E27FC236}">
                  <a16:creationId xmlns:a16="http://schemas.microsoft.com/office/drawing/2014/main" id="{AF7EFA1C-181E-49CE-AE85-BCBF5CAB33B4}"/>
                </a:ext>
              </a:extLst>
            </p:cNvPr>
            <p:cNvSpPr txBox="1"/>
            <p:nvPr/>
          </p:nvSpPr>
          <p:spPr>
            <a:xfrm>
              <a:off x="5301193" y="4273409"/>
              <a:ext cx="2477987" cy="215444"/>
            </a:xfrm>
            <a:prstGeom prst="rect">
              <a:avLst/>
            </a:prstGeom>
            <a:noFill/>
          </p:spPr>
          <p:txBody>
            <a:bodyPr wrap="none" lIns="0" tIns="0" rIns="0" bIns="0" rtlCol="0">
              <a:spAutoFit/>
            </a:bodyPr>
            <a:lstStyle/>
            <a:p>
              <a:pPr algn="ctr"/>
              <a:r>
                <a:rPr lang="en-GB" sz="1400" dirty="0"/>
                <a:t>Time after study entry (months)</a:t>
              </a:r>
              <a:endParaRPr lang="en-US" sz="1400" dirty="0"/>
            </a:p>
          </p:txBody>
        </p:sp>
        <p:sp>
          <p:nvSpPr>
            <p:cNvPr id="52" name="TextBox 51">
              <a:extLst>
                <a:ext uri="{FF2B5EF4-FFF2-40B4-BE49-F238E27FC236}">
                  <a16:creationId xmlns:a16="http://schemas.microsoft.com/office/drawing/2014/main" id="{1A5ED129-0047-43BA-A4FF-CBCD46AF39D0}"/>
                </a:ext>
              </a:extLst>
            </p:cNvPr>
            <p:cNvSpPr txBox="1"/>
            <p:nvPr/>
          </p:nvSpPr>
          <p:spPr>
            <a:xfrm rot="16200000">
              <a:off x="4272715" y="2880000"/>
              <a:ext cx="637995" cy="215444"/>
            </a:xfrm>
            <a:prstGeom prst="rect">
              <a:avLst/>
            </a:prstGeom>
            <a:noFill/>
          </p:spPr>
          <p:txBody>
            <a:bodyPr wrap="none" lIns="0" tIns="0" rIns="0" bIns="0" rtlCol="0">
              <a:spAutoFit/>
            </a:bodyPr>
            <a:lstStyle/>
            <a:p>
              <a:pPr algn="ctr"/>
              <a:r>
                <a:rPr lang="en-GB" sz="1400" dirty="0"/>
                <a:t>Survival</a:t>
              </a:r>
              <a:endParaRPr lang="en-US" sz="1400" dirty="0"/>
            </a:p>
          </p:txBody>
        </p:sp>
        <p:sp>
          <p:nvSpPr>
            <p:cNvPr id="53" name="TextBox 52">
              <a:extLst>
                <a:ext uri="{FF2B5EF4-FFF2-40B4-BE49-F238E27FC236}">
                  <a16:creationId xmlns:a16="http://schemas.microsoft.com/office/drawing/2014/main" id="{1FEED11D-5502-44AB-AF2A-134B887EE91F}"/>
                </a:ext>
              </a:extLst>
            </p:cNvPr>
            <p:cNvSpPr txBox="1"/>
            <p:nvPr/>
          </p:nvSpPr>
          <p:spPr>
            <a:xfrm>
              <a:off x="5014127" y="1778690"/>
              <a:ext cx="3052118" cy="215444"/>
            </a:xfrm>
            <a:prstGeom prst="rect">
              <a:avLst/>
            </a:prstGeom>
            <a:noFill/>
          </p:spPr>
          <p:txBody>
            <a:bodyPr wrap="none" lIns="0" tIns="0" rIns="0" bIns="0" rtlCol="0">
              <a:spAutoFit/>
            </a:bodyPr>
            <a:lstStyle/>
            <a:p>
              <a:pPr algn="ctr"/>
              <a:r>
                <a:rPr lang="en-GB" sz="1400" b="1" dirty="0"/>
                <a:t>Survival free of liver transplantation</a:t>
              </a:r>
              <a:endParaRPr lang="en-GB" sz="1400" b="1" baseline="30000" dirty="0"/>
            </a:p>
          </p:txBody>
        </p:sp>
        <p:sp>
          <p:nvSpPr>
            <p:cNvPr id="54" name="TextBox 53">
              <a:extLst>
                <a:ext uri="{FF2B5EF4-FFF2-40B4-BE49-F238E27FC236}">
                  <a16:creationId xmlns:a16="http://schemas.microsoft.com/office/drawing/2014/main" id="{279BB08E-62E4-40AD-8FE0-9E6E0F7081E9}"/>
                </a:ext>
              </a:extLst>
            </p:cNvPr>
            <p:cNvSpPr txBox="1"/>
            <p:nvPr/>
          </p:nvSpPr>
          <p:spPr>
            <a:xfrm>
              <a:off x="5061546" y="4555284"/>
              <a:ext cx="327581" cy="184666"/>
            </a:xfrm>
            <a:prstGeom prst="rect">
              <a:avLst/>
            </a:prstGeom>
            <a:noFill/>
          </p:spPr>
          <p:txBody>
            <a:bodyPr wrap="none" lIns="36000" tIns="0" rIns="36000" bIns="0" rtlCol="0">
              <a:spAutoFit/>
            </a:bodyPr>
            <a:lstStyle/>
            <a:p>
              <a:pPr algn="ctr"/>
              <a:r>
                <a:rPr lang="en-GB" sz="1200" dirty="0"/>
                <a:t>106</a:t>
              </a:r>
              <a:endParaRPr lang="en-US" sz="1200" dirty="0"/>
            </a:p>
          </p:txBody>
        </p:sp>
        <p:sp>
          <p:nvSpPr>
            <p:cNvPr id="55" name="TextBox 54">
              <a:extLst>
                <a:ext uri="{FF2B5EF4-FFF2-40B4-BE49-F238E27FC236}">
                  <a16:creationId xmlns:a16="http://schemas.microsoft.com/office/drawing/2014/main" id="{A5610A65-AF5B-45BA-BFF6-082E3D26F1D9}"/>
                </a:ext>
              </a:extLst>
            </p:cNvPr>
            <p:cNvSpPr txBox="1"/>
            <p:nvPr/>
          </p:nvSpPr>
          <p:spPr>
            <a:xfrm>
              <a:off x="5455815" y="4555284"/>
              <a:ext cx="242621" cy="184666"/>
            </a:xfrm>
            <a:prstGeom prst="rect">
              <a:avLst/>
            </a:prstGeom>
            <a:noFill/>
          </p:spPr>
          <p:txBody>
            <a:bodyPr wrap="none" lIns="36000" tIns="0" rIns="36000" bIns="0" rtlCol="0">
              <a:spAutoFit/>
            </a:bodyPr>
            <a:lstStyle/>
            <a:p>
              <a:pPr algn="ctr"/>
              <a:r>
                <a:rPr lang="en-GB" sz="1200" dirty="0"/>
                <a:t>93</a:t>
              </a:r>
              <a:endParaRPr lang="en-US" sz="1200" dirty="0"/>
            </a:p>
          </p:txBody>
        </p:sp>
        <p:sp>
          <p:nvSpPr>
            <p:cNvPr id="56" name="TextBox 55">
              <a:extLst>
                <a:ext uri="{FF2B5EF4-FFF2-40B4-BE49-F238E27FC236}">
                  <a16:creationId xmlns:a16="http://schemas.microsoft.com/office/drawing/2014/main" id="{B033489A-D17B-45DB-9220-55A1B139DDF8}"/>
                </a:ext>
              </a:extLst>
            </p:cNvPr>
            <p:cNvSpPr txBox="1"/>
            <p:nvPr/>
          </p:nvSpPr>
          <p:spPr>
            <a:xfrm>
              <a:off x="5870946" y="4555284"/>
              <a:ext cx="242621" cy="184666"/>
            </a:xfrm>
            <a:prstGeom prst="rect">
              <a:avLst/>
            </a:prstGeom>
            <a:noFill/>
          </p:spPr>
          <p:txBody>
            <a:bodyPr wrap="none" lIns="36000" tIns="0" rIns="36000" bIns="0" rtlCol="0">
              <a:spAutoFit/>
            </a:bodyPr>
            <a:lstStyle/>
            <a:p>
              <a:pPr algn="ctr"/>
              <a:r>
                <a:rPr lang="en-GB" sz="1200" dirty="0"/>
                <a:t>67</a:t>
              </a:r>
              <a:endParaRPr lang="en-US" sz="1200" dirty="0"/>
            </a:p>
          </p:txBody>
        </p:sp>
        <p:sp>
          <p:nvSpPr>
            <p:cNvPr id="57" name="TextBox 56">
              <a:extLst>
                <a:ext uri="{FF2B5EF4-FFF2-40B4-BE49-F238E27FC236}">
                  <a16:creationId xmlns:a16="http://schemas.microsoft.com/office/drawing/2014/main" id="{35EC31E5-7B0C-4966-BDBB-E769042B39A7}"/>
                </a:ext>
              </a:extLst>
            </p:cNvPr>
            <p:cNvSpPr txBox="1"/>
            <p:nvPr/>
          </p:nvSpPr>
          <p:spPr>
            <a:xfrm>
              <a:off x="6258613" y="4555284"/>
              <a:ext cx="242621" cy="184666"/>
            </a:xfrm>
            <a:prstGeom prst="rect">
              <a:avLst/>
            </a:prstGeom>
            <a:noFill/>
          </p:spPr>
          <p:txBody>
            <a:bodyPr wrap="none" lIns="36000" tIns="0" rIns="36000" bIns="0" rtlCol="0">
              <a:spAutoFit/>
            </a:bodyPr>
            <a:lstStyle/>
            <a:p>
              <a:pPr algn="ctr"/>
              <a:r>
                <a:rPr lang="en-GB" sz="1200" dirty="0"/>
                <a:t>48</a:t>
              </a:r>
              <a:endParaRPr lang="en-US" sz="1200" dirty="0"/>
            </a:p>
          </p:txBody>
        </p:sp>
        <p:sp>
          <p:nvSpPr>
            <p:cNvPr id="58" name="TextBox 57">
              <a:extLst>
                <a:ext uri="{FF2B5EF4-FFF2-40B4-BE49-F238E27FC236}">
                  <a16:creationId xmlns:a16="http://schemas.microsoft.com/office/drawing/2014/main" id="{9474501D-E7EB-4384-BBEC-64D9938F0500}"/>
                </a:ext>
              </a:extLst>
            </p:cNvPr>
            <p:cNvSpPr txBox="1"/>
            <p:nvPr/>
          </p:nvSpPr>
          <p:spPr>
            <a:xfrm>
              <a:off x="6673426" y="4555284"/>
              <a:ext cx="242621" cy="184666"/>
            </a:xfrm>
            <a:prstGeom prst="rect">
              <a:avLst/>
            </a:prstGeom>
            <a:noFill/>
          </p:spPr>
          <p:txBody>
            <a:bodyPr wrap="none" lIns="36000" tIns="0" rIns="36000" bIns="0" rtlCol="0">
              <a:spAutoFit/>
            </a:bodyPr>
            <a:lstStyle/>
            <a:p>
              <a:pPr algn="ctr"/>
              <a:r>
                <a:rPr lang="en-US" sz="1200" dirty="0"/>
                <a:t>26</a:t>
              </a:r>
            </a:p>
          </p:txBody>
        </p:sp>
        <p:cxnSp>
          <p:nvCxnSpPr>
            <p:cNvPr id="61" name="Straight Connector 60">
              <a:extLst>
                <a:ext uri="{FF2B5EF4-FFF2-40B4-BE49-F238E27FC236}">
                  <a16:creationId xmlns:a16="http://schemas.microsoft.com/office/drawing/2014/main" id="{3D5DFEC4-B8D9-4EC2-A724-A145C17D35AF}"/>
                </a:ext>
              </a:extLst>
            </p:cNvPr>
            <p:cNvCxnSpPr/>
            <p:nvPr/>
          </p:nvCxnSpPr>
          <p:spPr>
            <a:xfrm>
              <a:off x="5063717" y="3653994"/>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2970EB31-FB7A-449F-85E8-7BEEC43F168E}"/>
                </a:ext>
              </a:extLst>
            </p:cNvPr>
            <p:cNvSpPr txBox="1"/>
            <p:nvPr/>
          </p:nvSpPr>
          <p:spPr>
            <a:xfrm>
              <a:off x="4739684" y="3547355"/>
              <a:ext cx="321169" cy="215444"/>
            </a:xfrm>
            <a:prstGeom prst="rect">
              <a:avLst/>
            </a:prstGeom>
            <a:noFill/>
          </p:spPr>
          <p:txBody>
            <a:bodyPr wrap="none" lIns="36000" tIns="0" rIns="36000" bIns="0" rtlCol="0" anchor="ctr">
              <a:spAutoFit/>
            </a:bodyPr>
            <a:lstStyle/>
            <a:p>
              <a:pPr algn="r"/>
              <a:r>
                <a:rPr lang="en-GB" sz="1400" dirty="0"/>
                <a:t>0.2</a:t>
              </a:r>
              <a:endParaRPr lang="en-US" sz="1400" dirty="0"/>
            </a:p>
          </p:txBody>
        </p:sp>
        <p:cxnSp>
          <p:nvCxnSpPr>
            <p:cNvPr id="63" name="Straight Connector 62">
              <a:extLst>
                <a:ext uri="{FF2B5EF4-FFF2-40B4-BE49-F238E27FC236}">
                  <a16:creationId xmlns:a16="http://schemas.microsoft.com/office/drawing/2014/main" id="{6F651EC6-94AE-4C97-BCD2-D156CFD9FCF3}"/>
                </a:ext>
              </a:extLst>
            </p:cNvPr>
            <p:cNvCxnSpPr/>
            <p:nvPr/>
          </p:nvCxnSpPr>
          <p:spPr>
            <a:xfrm>
              <a:off x="689880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A1AC6AD0-ED70-4527-8E50-39FA5F934D0E}"/>
                </a:ext>
              </a:extLst>
            </p:cNvPr>
            <p:cNvSpPr txBox="1"/>
            <p:nvPr/>
          </p:nvSpPr>
          <p:spPr>
            <a:xfrm>
              <a:off x="6714716" y="4037124"/>
              <a:ext cx="370862" cy="215444"/>
            </a:xfrm>
            <a:prstGeom prst="rect">
              <a:avLst/>
            </a:prstGeom>
            <a:noFill/>
          </p:spPr>
          <p:txBody>
            <a:bodyPr wrap="none" lIns="36000" tIns="0" rIns="36000" bIns="0" rtlCol="0">
              <a:spAutoFit/>
            </a:bodyPr>
            <a:lstStyle/>
            <a:p>
              <a:pPr algn="ctr"/>
              <a:r>
                <a:rPr lang="en-GB" sz="1400" dirty="0"/>
                <a:t>100</a:t>
              </a:r>
              <a:endParaRPr lang="en-US" sz="1400" dirty="0"/>
            </a:p>
          </p:txBody>
        </p:sp>
        <p:sp>
          <p:nvSpPr>
            <p:cNvPr id="65" name="TextBox 64">
              <a:extLst>
                <a:ext uri="{FF2B5EF4-FFF2-40B4-BE49-F238E27FC236}">
                  <a16:creationId xmlns:a16="http://schemas.microsoft.com/office/drawing/2014/main" id="{34FA3C93-62CA-4D4D-A26F-0687AC5B09E3}"/>
                </a:ext>
              </a:extLst>
            </p:cNvPr>
            <p:cNvSpPr txBox="1"/>
            <p:nvPr/>
          </p:nvSpPr>
          <p:spPr>
            <a:xfrm>
              <a:off x="7179455" y="4555284"/>
              <a:ext cx="157662" cy="184666"/>
            </a:xfrm>
            <a:prstGeom prst="rect">
              <a:avLst/>
            </a:prstGeom>
            <a:noFill/>
          </p:spPr>
          <p:txBody>
            <a:bodyPr wrap="none" lIns="36000" tIns="0" rIns="36000" bIns="0" rtlCol="0">
              <a:spAutoFit/>
            </a:bodyPr>
            <a:lstStyle/>
            <a:p>
              <a:pPr algn="ctr"/>
              <a:r>
                <a:rPr lang="en-GB" sz="1200" dirty="0"/>
                <a:t>7</a:t>
              </a:r>
              <a:endParaRPr lang="en-US" sz="1200" dirty="0"/>
            </a:p>
          </p:txBody>
        </p:sp>
        <p:cxnSp>
          <p:nvCxnSpPr>
            <p:cNvPr id="66" name="Straight Connector 65">
              <a:extLst>
                <a:ext uri="{FF2B5EF4-FFF2-40B4-BE49-F238E27FC236}">
                  <a16:creationId xmlns:a16="http://schemas.microsoft.com/office/drawing/2014/main" id="{73A0FB65-2B10-493B-8E4A-76AD93309390}"/>
                </a:ext>
              </a:extLst>
            </p:cNvPr>
            <p:cNvCxnSpPr/>
            <p:nvPr/>
          </p:nvCxnSpPr>
          <p:spPr>
            <a:xfrm>
              <a:off x="726075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4886924C-A130-4968-8FCC-B162D538ABBB}"/>
                </a:ext>
              </a:extLst>
            </p:cNvPr>
            <p:cNvSpPr txBox="1"/>
            <p:nvPr/>
          </p:nvSpPr>
          <p:spPr>
            <a:xfrm>
              <a:off x="7076666" y="4037124"/>
              <a:ext cx="370862" cy="215444"/>
            </a:xfrm>
            <a:prstGeom prst="rect">
              <a:avLst/>
            </a:prstGeom>
            <a:noFill/>
          </p:spPr>
          <p:txBody>
            <a:bodyPr wrap="none" lIns="36000" tIns="0" rIns="36000" bIns="0" rtlCol="0">
              <a:spAutoFit/>
            </a:bodyPr>
            <a:lstStyle/>
            <a:p>
              <a:pPr algn="ctr"/>
              <a:r>
                <a:rPr lang="en-GB" sz="1400" dirty="0"/>
                <a:t>120</a:t>
              </a:r>
              <a:endParaRPr lang="en-US" sz="1400" dirty="0"/>
            </a:p>
          </p:txBody>
        </p:sp>
        <p:sp>
          <p:nvSpPr>
            <p:cNvPr id="68" name="TextBox 67">
              <a:extLst>
                <a:ext uri="{FF2B5EF4-FFF2-40B4-BE49-F238E27FC236}">
                  <a16:creationId xmlns:a16="http://schemas.microsoft.com/office/drawing/2014/main" id="{2EBD0B91-0BFC-4EB8-BD66-DA0140B44874}"/>
                </a:ext>
              </a:extLst>
            </p:cNvPr>
            <p:cNvSpPr txBox="1"/>
            <p:nvPr/>
          </p:nvSpPr>
          <p:spPr>
            <a:xfrm>
              <a:off x="7621415" y="4555284"/>
              <a:ext cx="157662" cy="184666"/>
            </a:xfrm>
            <a:prstGeom prst="rect">
              <a:avLst/>
            </a:prstGeom>
            <a:noFill/>
          </p:spPr>
          <p:txBody>
            <a:bodyPr wrap="none" lIns="36000" tIns="0" rIns="36000" bIns="0" rtlCol="0">
              <a:spAutoFit/>
            </a:bodyPr>
            <a:lstStyle/>
            <a:p>
              <a:pPr algn="ctr"/>
              <a:r>
                <a:rPr lang="en-GB" sz="1200" dirty="0"/>
                <a:t>3</a:t>
              </a:r>
              <a:endParaRPr lang="en-US" sz="1200" dirty="0"/>
            </a:p>
          </p:txBody>
        </p:sp>
        <p:cxnSp>
          <p:nvCxnSpPr>
            <p:cNvPr id="69" name="Straight Connector 68">
              <a:extLst>
                <a:ext uri="{FF2B5EF4-FFF2-40B4-BE49-F238E27FC236}">
                  <a16:creationId xmlns:a16="http://schemas.microsoft.com/office/drawing/2014/main" id="{6022964C-7701-4723-8443-15B31C3DE7B2}"/>
                </a:ext>
              </a:extLst>
            </p:cNvPr>
            <p:cNvCxnSpPr/>
            <p:nvPr/>
          </p:nvCxnSpPr>
          <p:spPr>
            <a:xfrm>
              <a:off x="760746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0499CE99-DD53-44BA-92F0-A2F3E05D72B3}"/>
                </a:ext>
              </a:extLst>
            </p:cNvPr>
            <p:cNvSpPr txBox="1"/>
            <p:nvPr/>
          </p:nvSpPr>
          <p:spPr>
            <a:xfrm>
              <a:off x="7423376" y="4037124"/>
              <a:ext cx="370862" cy="215444"/>
            </a:xfrm>
            <a:prstGeom prst="rect">
              <a:avLst/>
            </a:prstGeom>
            <a:noFill/>
          </p:spPr>
          <p:txBody>
            <a:bodyPr wrap="none" lIns="36000" tIns="0" rIns="36000" bIns="0" rtlCol="0">
              <a:spAutoFit/>
            </a:bodyPr>
            <a:lstStyle/>
            <a:p>
              <a:pPr algn="ctr"/>
              <a:r>
                <a:rPr lang="en-GB" sz="1400" dirty="0"/>
                <a:t>140</a:t>
              </a:r>
              <a:endParaRPr lang="en-US" sz="1400" dirty="0"/>
            </a:p>
          </p:txBody>
        </p:sp>
        <p:cxnSp>
          <p:nvCxnSpPr>
            <p:cNvPr id="72" name="Straight Connector 71">
              <a:extLst>
                <a:ext uri="{FF2B5EF4-FFF2-40B4-BE49-F238E27FC236}">
                  <a16:creationId xmlns:a16="http://schemas.microsoft.com/office/drawing/2014/main" id="{EC481B44-A6DA-4DA6-9C19-8D62DF7377FA}"/>
                </a:ext>
              </a:extLst>
            </p:cNvPr>
            <p:cNvCxnSpPr/>
            <p:nvPr/>
          </p:nvCxnSpPr>
          <p:spPr>
            <a:xfrm>
              <a:off x="7961792" y="398260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7630575B-0EBC-4069-808A-D2EED3F2F84D}"/>
                </a:ext>
              </a:extLst>
            </p:cNvPr>
            <p:cNvSpPr txBox="1"/>
            <p:nvPr/>
          </p:nvSpPr>
          <p:spPr>
            <a:xfrm>
              <a:off x="7777706" y="4037124"/>
              <a:ext cx="370862" cy="215444"/>
            </a:xfrm>
            <a:prstGeom prst="rect">
              <a:avLst/>
            </a:prstGeom>
            <a:noFill/>
          </p:spPr>
          <p:txBody>
            <a:bodyPr wrap="none" lIns="36000" tIns="0" rIns="36000" bIns="0" rtlCol="0">
              <a:spAutoFit/>
            </a:bodyPr>
            <a:lstStyle/>
            <a:p>
              <a:pPr algn="ctr"/>
              <a:r>
                <a:rPr lang="en-GB" sz="1400" dirty="0"/>
                <a:t>160</a:t>
              </a:r>
              <a:endParaRPr lang="en-US" sz="1400" dirty="0"/>
            </a:p>
          </p:txBody>
        </p:sp>
        <p:sp>
          <p:nvSpPr>
            <p:cNvPr id="75" name="TextBox 74">
              <a:extLst>
                <a:ext uri="{FF2B5EF4-FFF2-40B4-BE49-F238E27FC236}">
                  <a16:creationId xmlns:a16="http://schemas.microsoft.com/office/drawing/2014/main" id="{28F9C853-1A12-44E2-A216-9401E731A2D7}"/>
                </a:ext>
              </a:extLst>
            </p:cNvPr>
            <p:cNvSpPr txBox="1"/>
            <p:nvPr/>
          </p:nvSpPr>
          <p:spPr>
            <a:xfrm>
              <a:off x="4705257" y="4555284"/>
              <a:ext cx="273079" cy="184666"/>
            </a:xfrm>
            <a:prstGeom prst="rect">
              <a:avLst/>
            </a:prstGeom>
            <a:noFill/>
          </p:spPr>
          <p:txBody>
            <a:bodyPr wrap="none" lIns="36000" tIns="0" rIns="36000" bIns="0" rtlCol="0">
              <a:spAutoFit/>
            </a:bodyPr>
            <a:lstStyle/>
            <a:p>
              <a:pPr algn="ctr"/>
              <a:r>
                <a:rPr lang="en-GB" sz="1200" dirty="0"/>
                <a:t>N=</a:t>
              </a:r>
              <a:endParaRPr lang="en-US" sz="1200" dirty="0"/>
            </a:p>
          </p:txBody>
        </p:sp>
      </p:grpSp>
    </p:spTree>
    <p:extLst>
      <p:ext uri="{BB962C8B-B14F-4D97-AF65-F5344CB8AC3E}">
        <p14:creationId xmlns:p14="http://schemas.microsoft.com/office/powerpoint/2010/main" val="3798147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Balloon dilation vs. balloon dilation + stenting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a:t>
            </a:r>
            <a:r>
              <a:rPr lang="en-GB" dirty="0">
                <a:sym typeface="Symbol" panose="05050102010706020507" pitchFamily="18" charset="2"/>
              </a:rPr>
              <a:t>2 weeks</a:t>
            </a:r>
            <a:endParaRPr lang="en-GB" dirty="0"/>
          </a:p>
          <a:p>
            <a:r>
              <a:rPr lang="en-GB" dirty="0"/>
              <a:t>1. </a:t>
            </a:r>
            <a:r>
              <a:rPr lang="en-GB" dirty="0" err="1"/>
              <a:t>Ponsioen</a:t>
            </a:r>
            <a:r>
              <a:rPr lang="en-GB" dirty="0"/>
              <a:t> C, et al. J </a:t>
            </a:r>
            <a:r>
              <a:rPr lang="en-GB" dirty="0" err="1"/>
              <a:t>Hepatol</a:t>
            </a:r>
            <a:r>
              <a:rPr lang="en-GB" dirty="0"/>
              <a:t> 2017;66:S1–2;</a:t>
            </a:r>
            <a:br>
              <a:rPr lang="en-GB" dirty="0"/>
            </a:br>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sz="1800" dirty="0"/>
              <a:t>Data are largely limited to retrospective studies:</a:t>
            </a:r>
          </a:p>
          <a:p>
            <a:pPr lvl="1"/>
            <a:r>
              <a:rPr lang="en-GB" sz="1600" dirty="0"/>
              <a:t>Significant improvement in </a:t>
            </a:r>
            <a:r>
              <a:rPr lang="en-GB" sz="1600" dirty="0" err="1"/>
              <a:t>LTx</a:t>
            </a:r>
            <a:r>
              <a:rPr lang="en-GB" sz="1600" dirty="0"/>
              <a:t>-free survival compared with the Mayo model has been reported only with balloon dilation</a:t>
            </a:r>
          </a:p>
          <a:p>
            <a:pPr lvl="1"/>
            <a:r>
              <a:rPr lang="en-GB" sz="1600" dirty="0"/>
              <a:t>Reported perforation rate is generally higher with stenting vs. balloon dilation</a:t>
            </a:r>
          </a:p>
          <a:p>
            <a:pPr lvl="1"/>
            <a:r>
              <a:rPr lang="en-GB" sz="1600" dirty="0"/>
              <a:t>Rates of SAEs are higher with stenting vs. balloon dilation</a:t>
            </a:r>
          </a:p>
          <a:p>
            <a:endParaRPr lang="en-GB" sz="1800" dirty="0"/>
          </a:p>
          <a:p>
            <a:r>
              <a:rPr lang="en-GB" sz="1800" dirty="0"/>
              <a:t>DILSTENT trial comparing single balloon dilation vs. short-term* stenting was prematurely stopped</a:t>
            </a:r>
            <a:r>
              <a:rPr lang="en-GB" sz="1800" baseline="30000" dirty="0"/>
              <a:t>1</a:t>
            </a:r>
          </a:p>
          <a:p>
            <a:pPr lvl="1"/>
            <a:r>
              <a:rPr lang="en-GB" sz="1600" dirty="0"/>
              <a:t>No differences in recurrence-free re-intervention rates or initial failure</a:t>
            </a:r>
          </a:p>
          <a:p>
            <a:pPr lvl="1"/>
            <a:r>
              <a:rPr lang="en-GB" sz="1600" dirty="0"/>
              <a:t>Significantly higher SAE rate, mainly post-ERCP pancreatitis and suppurative cholangitis, was seen in the stent group (42%) vs. balloon group (10%)</a:t>
            </a:r>
          </a:p>
        </p:txBody>
      </p:sp>
      <p:pic>
        <p:nvPicPr>
          <p:cNvPr id="5" name="Picture 4">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916169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Balloon dilation vs. balloon dilation + stenting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a:xfrm>
            <a:off x="4925" y="6237312"/>
            <a:ext cx="7519403" cy="619609"/>
          </a:xfrm>
        </p:spPr>
        <p:txBody>
          <a:bodyPr/>
          <a:lstStyle/>
          <a:p>
            <a:r>
              <a:rPr lang="en-GB" dirty="0"/>
              <a:t>*S, stent; BS, balloon dilation + stent; B, balloon dilation; </a:t>
            </a:r>
            <a:r>
              <a:rPr lang="en-GB" baseline="30000" dirty="0"/>
              <a:t>†</a:t>
            </a:r>
            <a:r>
              <a:rPr lang="ca-ES" dirty="0">
                <a:latin typeface="Arial" panose="020B0604020202020204" pitchFamily="34" charset="0"/>
                <a:cs typeface="Arial" panose="020B0604020202020204" pitchFamily="34" charset="0"/>
              </a:rPr>
              <a:t>LTx-free survival; </a:t>
            </a:r>
            <a:br>
              <a:rPr lang="ca-ES" dirty="0">
                <a:latin typeface="Arial" panose="020B0604020202020204" pitchFamily="34" charset="0"/>
                <a:cs typeface="Arial" panose="020B0604020202020204" pitchFamily="34" charset="0"/>
              </a:rPr>
            </a:br>
            <a:r>
              <a:rPr lang="ca-ES" baseline="30000" dirty="0">
                <a:latin typeface="Arial" panose="020B0604020202020204" pitchFamily="34" charset="0"/>
                <a:cs typeface="Arial" panose="020B0604020202020204" pitchFamily="34" charset="0"/>
              </a:rPr>
              <a:t>‡</a:t>
            </a:r>
            <a:r>
              <a:rPr lang="en-GB" dirty="0"/>
              <a:t>52% laboratory improvement/70% clinical improvement; </a:t>
            </a:r>
            <a:r>
              <a:rPr lang="en-GB" baseline="30000" dirty="0"/>
              <a:t>§</a:t>
            </a:r>
            <a:r>
              <a:rPr lang="en-GB" dirty="0"/>
              <a:t>Mean</a:t>
            </a:r>
          </a:p>
          <a:p>
            <a:r>
              <a:rPr lang="en-GB" dirty="0"/>
              <a:t>References are in notes</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sz="1800" dirty="0"/>
              <a:t>Data are largely limited to </a:t>
            </a:r>
            <a:r>
              <a:rPr lang="en-GB" sz="1800" b="1" dirty="0">
                <a:solidFill>
                  <a:schemeClr val="tx2"/>
                </a:solidFill>
              </a:rPr>
              <a:t>retrospective</a:t>
            </a:r>
            <a:r>
              <a:rPr lang="en-GB" sz="1800" dirty="0"/>
              <a:t> studies</a:t>
            </a:r>
          </a:p>
        </p:txBody>
      </p:sp>
      <p:pic>
        <p:nvPicPr>
          <p:cNvPr id="5" name="Picture 4">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1157732824"/>
              </p:ext>
            </p:extLst>
          </p:nvPr>
        </p:nvGraphicFramePr>
        <p:xfrm>
          <a:off x="319006" y="1815949"/>
          <a:ext cx="8507416" cy="3383280"/>
        </p:xfrm>
        <a:graphic>
          <a:graphicData uri="http://schemas.openxmlformats.org/drawingml/2006/table">
            <a:tbl>
              <a:tblPr firstRow="1" bandRow="1">
                <a:tableStyleId>{5C22544A-7EE6-4342-B048-85BDC9FD1C3A}</a:tableStyleId>
              </a:tblPr>
              <a:tblGrid>
                <a:gridCol w="166062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230168">
                  <a:extLst>
                    <a:ext uri="{9D8B030D-6E8A-4147-A177-3AD203B41FA5}">
                      <a16:colId xmlns:a16="http://schemas.microsoft.com/office/drawing/2014/main" val="20007"/>
                    </a:ext>
                  </a:extLst>
                </a:gridCol>
              </a:tblGrid>
              <a:tr h="346298">
                <a:tc>
                  <a:txBody>
                    <a:bodyPr/>
                    <a:lstStyle/>
                    <a:p>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R/P</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Tech*</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FU, median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Improvement</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Complications</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Survival</a:t>
                      </a:r>
                      <a:r>
                        <a:rPr lang="en-GB" sz="1400" baseline="30000" dirty="0"/>
                        <a:t>†</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203705">
                <a:tc>
                  <a:txBody>
                    <a:bodyPr/>
                    <a:lstStyle/>
                    <a:p>
                      <a:r>
                        <a:rPr lang="en-GB" sz="1400" dirty="0"/>
                        <a:t>Van </a:t>
                      </a:r>
                      <a:r>
                        <a:rPr lang="en-GB" sz="1400" dirty="0" err="1"/>
                        <a:t>Milligen</a:t>
                      </a:r>
                      <a:r>
                        <a:rPr lang="en-GB" sz="1400" dirty="0"/>
                        <a:t>, 1996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29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3705">
                <a:tc>
                  <a:txBody>
                    <a:bodyPr/>
                    <a:lstStyle/>
                    <a:p>
                      <a:r>
                        <a:rPr lang="en-GB" sz="1400" dirty="0" err="1"/>
                        <a:t>Ponsioen</a:t>
                      </a:r>
                      <a:r>
                        <a:rPr lang="en-GB" sz="1400" dirty="0"/>
                        <a:t>, 1999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298">
                <a:tc>
                  <a:txBody>
                    <a:bodyPr/>
                    <a:lstStyle/>
                    <a:p>
                      <a:r>
                        <a:rPr lang="en-GB" sz="1400" dirty="0"/>
                        <a:t>Kaya,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24 months</a:t>
                      </a:r>
                    </a:p>
                    <a:p>
                      <a:pPr algn="ctr"/>
                      <a:r>
                        <a:rPr lang="en-GB" sz="1400" dirty="0"/>
                        <a:t>22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80%</a:t>
                      </a:r>
                    </a:p>
                    <a:p>
                      <a:pPr algn="ctr"/>
                      <a:r>
                        <a:rPr lang="en-GB" sz="1400" dirty="0"/>
                        <a:t>88%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p>
                      <a:pPr algn="ctr"/>
                      <a:r>
                        <a:rPr lang="en-GB" sz="1400" dirty="0"/>
                        <a:t>54%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3705">
                <a:tc>
                  <a:txBody>
                    <a:bodyPr/>
                    <a:lstStyle/>
                    <a:p>
                      <a:r>
                        <a:rPr lang="en-GB" sz="1400" dirty="0" err="1"/>
                        <a:t>Balayut</a:t>
                      </a:r>
                      <a:r>
                        <a:rPr lang="en-GB" sz="1400" dirty="0"/>
                        <a:t>,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34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5-year 83%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3705">
                <a:tc>
                  <a:txBody>
                    <a:bodyPr/>
                    <a:lstStyle/>
                    <a:p>
                      <a:r>
                        <a:rPr lang="en-GB" sz="1400" dirty="0" err="1"/>
                        <a:t>Stiehl</a:t>
                      </a:r>
                      <a:r>
                        <a:rPr lang="en-GB" sz="1400" dirty="0"/>
                        <a:t>, 2002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3705">
                <a:tc>
                  <a:txBody>
                    <a:bodyPr/>
                    <a:lstStyle/>
                    <a:p>
                      <a:r>
                        <a:rPr lang="en-GB" sz="1400" dirty="0"/>
                        <a:t>Enns, 2003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104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52%/70%</a:t>
                      </a:r>
                      <a:r>
                        <a:rPr lang="ca-ES" sz="1400" baseline="30000" dirty="0">
                          <a:latin typeface="Arial" panose="020B0604020202020204" pitchFamily="34" charset="0"/>
                          <a:cs typeface="Arial" panose="020B0604020202020204" pitchFamily="34" charset="0"/>
                        </a:rPr>
                        <a:t>‡</a:t>
                      </a: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03705">
                <a:tc>
                  <a:txBody>
                    <a:bodyPr/>
                    <a:lstStyle/>
                    <a:p>
                      <a:r>
                        <a:rPr lang="en-GB" sz="1400" dirty="0"/>
                        <a:t>Gluck, 2008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 years</a:t>
                      </a:r>
                      <a:r>
                        <a:rPr lang="en-GB" sz="1400" baseline="300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298">
                <a:tc>
                  <a:txBody>
                    <a:bodyPr/>
                    <a:lstStyle/>
                    <a:p>
                      <a:r>
                        <a:rPr lang="en-GB" sz="1400" dirty="0" err="1"/>
                        <a:t>Gotthardt</a:t>
                      </a:r>
                      <a:r>
                        <a:rPr lang="en-GB" sz="1400" dirty="0"/>
                        <a:t>, 2010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10-year 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256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Balloon dilation vs. balloon dilation + stenting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 stent; BS, balloon dilation + stent; B, balloon dilation; </a:t>
            </a:r>
            <a:r>
              <a:rPr lang="en-GB" baseline="30000" dirty="0"/>
              <a:t>†</a:t>
            </a:r>
            <a:r>
              <a:rPr lang="ca-ES" dirty="0">
                <a:latin typeface="Arial" panose="020B0604020202020204" pitchFamily="34" charset="0"/>
                <a:cs typeface="Arial" panose="020B0604020202020204" pitchFamily="34" charset="0"/>
              </a:rPr>
              <a:t>LTx-free survival; </a:t>
            </a:r>
            <a:br>
              <a:rPr lang="ca-ES" dirty="0">
                <a:latin typeface="Arial" panose="020B0604020202020204" pitchFamily="34" charset="0"/>
                <a:cs typeface="Arial" panose="020B0604020202020204" pitchFamily="34" charset="0"/>
              </a:rPr>
            </a:br>
            <a:r>
              <a:rPr lang="ca-ES" baseline="30000" dirty="0">
                <a:latin typeface="Arial" panose="020B0604020202020204" pitchFamily="34" charset="0"/>
                <a:cs typeface="Arial" panose="020B0604020202020204" pitchFamily="34" charset="0"/>
              </a:rPr>
              <a:t>‡</a:t>
            </a:r>
            <a:r>
              <a:rPr lang="en-GB" dirty="0"/>
              <a:t>52% laboratory improvement/70% clinical improvement; </a:t>
            </a:r>
            <a:r>
              <a:rPr lang="en-GB" baseline="30000" dirty="0"/>
              <a:t>§</a:t>
            </a:r>
            <a:r>
              <a:rPr lang="en-GB" dirty="0"/>
              <a:t>Mean; </a:t>
            </a:r>
            <a:r>
              <a:rPr lang="en-GB" baseline="30000" dirty="0"/>
              <a:t>‖</a:t>
            </a:r>
            <a:r>
              <a:rPr lang="en-GB" dirty="0"/>
              <a:t>Strength of recommendation, weak; quality of evidence, low</a:t>
            </a:r>
          </a:p>
          <a:p>
            <a:r>
              <a:rPr lang="en-GB" dirty="0"/>
              <a:t>References are in notes</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sz="1800" dirty="0"/>
              <a:t>Data are largely limited to </a:t>
            </a:r>
            <a:r>
              <a:rPr lang="en-GB" sz="1800" b="1" dirty="0">
                <a:solidFill>
                  <a:schemeClr val="tx2"/>
                </a:solidFill>
              </a:rPr>
              <a:t>retrospective</a:t>
            </a:r>
            <a:r>
              <a:rPr lang="en-GB" sz="1800" dirty="0"/>
              <a:t> studies</a:t>
            </a:r>
          </a:p>
        </p:txBody>
      </p:sp>
      <p:pic>
        <p:nvPicPr>
          <p:cNvPr id="5" name="Picture 4">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6" name="Content Placeholder 4"/>
          <p:cNvGraphicFramePr>
            <a:graphicFrameLocks/>
          </p:cNvGraphicFramePr>
          <p:nvPr>
            <p:extLst>
              <p:ext uri="{D42A27DB-BD31-4B8C-83A1-F6EECF244321}">
                <p14:modId xmlns:p14="http://schemas.microsoft.com/office/powerpoint/2010/main" val="1747411949"/>
              </p:ext>
            </p:extLst>
          </p:nvPr>
        </p:nvGraphicFramePr>
        <p:xfrm>
          <a:off x="319006" y="1813024"/>
          <a:ext cx="8507416" cy="3733800"/>
        </p:xfrm>
        <a:graphic>
          <a:graphicData uri="http://schemas.openxmlformats.org/drawingml/2006/table">
            <a:tbl>
              <a:tblPr firstRow="1" bandRow="1">
                <a:tableStyleId>{5C22544A-7EE6-4342-B048-85BDC9FD1C3A}</a:tableStyleId>
              </a:tblPr>
              <a:tblGrid>
                <a:gridCol w="166062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1440160">
                  <a:extLst>
                    <a:ext uri="{9D8B030D-6E8A-4147-A177-3AD203B41FA5}">
                      <a16:colId xmlns:a16="http://schemas.microsoft.com/office/drawing/2014/main" val="20006"/>
                    </a:ext>
                  </a:extLst>
                </a:gridCol>
                <a:gridCol w="1230168">
                  <a:extLst>
                    <a:ext uri="{9D8B030D-6E8A-4147-A177-3AD203B41FA5}">
                      <a16:colId xmlns:a16="http://schemas.microsoft.com/office/drawing/2014/main" val="20007"/>
                    </a:ext>
                  </a:extLst>
                </a:gridCol>
              </a:tblGrid>
              <a:tr h="273670">
                <a:tc>
                  <a:txBody>
                    <a:bodyPr/>
                    <a:lstStyle/>
                    <a:p>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R/P</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Tech*</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FU, median</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Improvement</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Complications</a:t>
                      </a:r>
                    </a:p>
                  </a:txBody>
                  <a:tcPr>
                    <a:lnT w="12700" cap="flat" cmpd="sng" algn="ctr">
                      <a:solidFill>
                        <a:schemeClr val="tx2"/>
                      </a:solidFill>
                      <a:prstDash val="solid"/>
                      <a:round/>
                      <a:headEnd type="none" w="med" len="med"/>
                      <a:tailEnd type="none" w="med" len="med"/>
                    </a:lnT>
                    <a:solidFill>
                      <a:schemeClr val="tx2"/>
                    </a:solidFill>
                  </a:tcPr>
                </a:tc>
                <a:tc>
                  <a:txBody>
                    <a:bodyPr/>
                    <a:lstStyle/>
                    <a:p>
                      <a:pPr algn="ctr"/>
                      <a:r>
                        <a:rPr lang="en-GB" sz="1400" dirty="0"/>
                        <a:t>Survival</a:t>
                      </a:r>
                      <a:r>
                        <a:rPr lang="en-GB" sz="1400" baseline="30000" dirty="0"/>
                        <a:t>†</a:t>
                      </a:r>
                      <a:endParaRPr lang="en-GB" sz="1400" dirty="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tx2"/>
                    </a:solidFill>
                  </a:tcPr>
                </a:tc>
                <a:extLst>
                  <a:ext uri="{0D108BD9-81ED-4DB2-BD59-A6C34878D82A}">
                    <a16:rowId xmlns:a16="http://schemas.microsoft.com/office/drawing/2014/main" val="10000"/>
                  </a:ext>
                </a:extLst>
              </a:tr>
              <a:tr h="195862">
                <a:tc>
                  <a:txBody>
                    <a:bodyPr/>
                    <a:lstStyle/>
                    <a:p>
                      <a:r>
                        <a:rPr lang="en-GB" sz="1400" dirty="0"/>
                        <a:t>Van </a:t>
                      </a:r>
                      <a:r>
                        <a:rPr lang="en-GB" sz="1400" dirty="0" err="1"/>
                        <a:t>Milligen</a:t>
                      </a:r>
                      <a:r>
                        <a:rPr lang="en-GB" sz="1400" dirty="0"/>
                        <a:t>, 1996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29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5862">
                <a:tc>
                  <a:txBody>
                    <a:bodyPr/>
                    <a:lstStyle/>
                    <a:p>
                      <a:r>
                        <a:rPr lang="en-GB" sz="1400" dirty="0" err="1"/>
                        <a:t>Ponsioen</a:t>
                      </a:r>
                      <a:r>
                        <a:rPr lang="en-GB" sz="1400" dirty="0"/>
                        <a:t>, 1999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3670">
                <a:tc>
                  <a:txBody>
                    <a:bodyPr/>
                    <a:lstStyle/>
                    <a:p>
                      <a:r>
                        <a:rPr lang="en-GB" sz="1400" dirty="0"/>
                        <a:t>Kaya,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p>
                      <a:pPr algn="ctr"/>
                      <a:r>
                        <a:rPr lang="en-GB" sz="1400" dirty="0"/>
                        <a: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24 months</a:t>
                      </a:r>
                    </a:p>
                    <a:p>
                      <a:pPr algn="ctr"/>
                      <a:r>
                        <a:rPr lang="en-GB" sz="1400" dirty="0"/>
                        <a:t>22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80%</a:t>
                      </a:r>
                    </a:p>
                    <a:p>
                      <a:pPr algn="ctr"/>
                      <a:r>
                        <a:rPr lang="en-GB" sz="1400" dirty="0"/>
                        <a:t>88%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p>
                      <a:pPr algn="ctr"/>
                      <a:r>
                        <a:rPr lang="en-GB" sz="1400" dirty="0"/>
                        <a:t>54%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5862">
                <a:tc>
                  <a:txBody>
                    <a:bodyPr/>
                    <a:lstStyle/>
                    <a:p>
                      <a:r>
                        <a:rPr lang="en-GB" sz="1400" dirty="0" err="1"/>
                        <a:t>Balayut</a:t>
                      </a:r>
                      <a:r>
                        <a:rPr lang="en-GB" sz="1400" dirty="0"/>
                        <a:t>, 2001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63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34 months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20%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5-year 83%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95862">
                <a:tc>
                  <a:txBody>
                    <a:bodyPr/>
                    <a:lstStyle/>
                    <a:p>
                      <a:r>
                        <a:rPr lang="en-GB" sz="1400" dirty="0" err="1"/>
                        <a:t>Stiehl</a:t>
                      </a:r>
                      <a:r>
                        <a:rPr lang="en-GB" sz="1400" dirty="0"/>
                        <a:t>, 2002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5862">
                <a:tc>
                  <a:txBody>
                    <a:bodyPr/>
                    <a:lstStyle/>
                    <a:p>
                      <a:r>
                        <a:rPr lang="en-GB" sz="1400" dirty="0"/>
                        <a:t>Enns, 2003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104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52%/70%</a:t>
                      </a:r>
                      <a:r>
                        <a:rPr lang="ca-ES" sz="1400" baseline="30000" dirty="0">
                          <a:latin typeface="Arial" panose="020B0604020202020204" pitchFamily="34" charset="0"/>
                          <a:cs typeface="Arial" panose="020B0604020202020204" pitchFamily="34" charset="0"/>
                        </a:rPr>
                        <a:t>‡</a:t>
                      </a: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14%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5862">
                <a:tc>
                  <a:txBody>
                    <a:bodyPr/>
                    <a:lstStyle/>
                    <a:p>
                      <a:r>
                        <a:rPr lang="en-GB" sz="1400" dirty="0"/>
                        <a:t>Gluck, 2008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b="1" dirty="0">
                          <a:solidFill>
                            <a:schemeClr val="tx2"/>
                          </a:solidFill>
                        </a:rPr>
                        <a:t>R</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8 years</a:t>
                      </a:r>
                      <a:r>
                        <a:rPr lang="en-GB" sz="1400" baseline="30000" dirty="0"/>
                        <a:t>§</a:t>
                      </a: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N/A</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3670">
                <a:tc>
                  <a:txBody>
                    <a:bodyPr/>
                    <a:lstStyle/>
                    <a:p>
                      <a:r>
                        <a:rPr lang="en-GB" sz="1400" dirty="0" err="1"/>
                        <a:t>Gotthardt</a:t>
                      </a:r>
                      <a:r>
                        <a:rPr lang="en-GB" sz="1400" dirty="0"/>
                        <a:t>, 2010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96</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P</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B</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7 years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GB" sz="1400"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5-year 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10-year 52%</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5862">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Choice between stenting and balloon dilation should be at </a:t>
                      </a:r>
                      <a:r>
                        <a:rPr kumimoji="0" lang="en-GB" sz="17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discretion of </a:t>
                      </a:r>
                      <a:r>
                        <a:rPr kumimoji="0" lang="en-GB" sz="1700" b="1"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endoscopist</a:t>
                      </a:r>
                      <a:r>
                        <a:rPr lang="en-GB" sz="1600" baseline="30000" dirty="0"/>
                        <a:t>‖</a:t>
                      </a:r>
                      <a:endParaRPr kumimoji="0" lang="en-GB" sz="17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BDE1FF"/>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43330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Role of sphincterotomy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Biliary sphincterotomy is not recommended routinely prior to</a:t>
            </a:r>
            <a:br>
              <a:rPr lang="en-GB" dirty="0"/>
            </a:br>
            <a:r>
              <a:rPr lang="en-GB" dirty="0"/>
              <a:t>biliary stenting </a:t>
            </a:r>
          </a:p>
          <a:p>
            <a:r>
              <a:rPr lang="en-GB" dirty="0"/>
              <a:t>If cannulation is difficult, biliary sphincterotomy is advised</a:t>
            </a:r>
          </a:p>
          <a:p>
            <a:pPr lvl="1"/>
            <a:r>
              <a:rPr lang="en-GB" dirty="0"/>
              <a:t>These patients are likely to require multiple procedures</a:t>
            </a:r>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8" name="Table 7">
            <a:extLst>
              <a:ext uri="{FF2B5EF4-FFF2-40B4-BE49-F238E27FC236}">
                <a16:creationId xmlns:a16="http://schemas.microsoft.com/office/drawing/2014/main" id="{9EE2DA69-FA9A-4833-9ED1-9F1293AB149D}"/>
              </a:ext>
            </a:extLst>
          </p:cNvPr>
          <p:cNvGraphicFramePr>
            <a:graphicFrameLocks noGrp="1"/>
          </p:cNvGraphicFramePr>
          <p:nvPr>
            <p:extLst>
              <p:ext uri="{D42A27DB-BD31-4B8C-83A1-F6EECF244321}">
                <p14:modId xmlns:p14="http://schemas.microsoft.com/office/powerpoint/2010/main" val="2235383250"/>
              </p:ext>
            </p:extLst>
          </p:nvPr>
        </p:nvGraphicFramePr>
        <p:xfrm>
          <a:off x="755649" y="3095992"/>
          <a:ext cx="7345363" cy="1341120"/>
        </p:xfrm>
        <a:graphic>
          <a:graphicData uri="http://schemas.openxmlformats.org/drawingml/2006/table">
            <a:tbl>
              <a:tblPr firstRow="1" bandRow="1">
                <a:tableStyleId>{5C22544A-7EE6-4342-B048-85BDC9FD1C3A}</a:tableStyleId>
              </a:tblPr>
              <a:tblGrid>
                <a:gridCol w="5370402">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anticipated benefits of biliary papillotomy/sphincterotomy should be weighted against its risks on a case-by-case basis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Moderate</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Biliary papillotomy/sphincterotomy should be considered, especially after difficult cannulation</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ysClr val="windowText" lastClr="000000"/>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2426295"/>
                  </a:ext>
                </a:extLst>
              </a:tr>
            </a:tbl>
          </a:graphicData>
        </a:graphic>
      </p:graphicFrame>
      <p:grpSp>
        <p:nvGrpSpPr>
          <p:cNvPr id="9" name="Group 8">
            <a:extLst>
              <a:ext uri="{FF2B5EF4-FFF2-40B4-BE49-F238E27FC236}">
                <a16:creationId xmlns:a16="http://schemas.microsoft.com/office/drawing/2014/main" id="{3F5532BA-0BB8-4C3F-B2EB-0B0DA5CDA3F7}"/>
              </a:ext>
            </a:extLst>
          </p:cNvPr>
          <p:cNvGrpSpPr/>
          <p:nvPr/>
        </p:nvGrpSpPr>
        <p:grpSpPr>
          <a:xfrm>
            <a:off x="4211960" y="3099889"/>
            <a:ext cx="3901771" cy="276999"/>
            <a:chOff x="3576910" y="3212976"/>
            <a:chExt cx="3901771" cy="276999"/>
          </a:xfrm>
        </p:grpSpPr>
        <p:sp>
          <p:nvSpPr>
            <p:cNvPr id="10" name="Rectangle 9">
              <a:extLst>
                <a:ext uri="{FF2B5EF4-FFF2-40B4-BE49-F238E27FC236}">
                  <a16:creationId xmlns:a16="http://schemas.microsoft.com/office/drawing/2014/main" id="{58963739-D1DD-4ECD-93FD-2F09145D6D6A}"/>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7966245F-9A24-48E7-848E-DD1EAF4F76B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6B9815E4-89A0-401C-8E7C-3F4FE4600392}"/>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BC304794-293A-4A4E-9A66-57565CF5177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3666247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Therapeutic ERCP: Dilation schemes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*Complete balloon inflation within the dominant stricture with no waist observed fluoroscopically, followed by the unobstructed passage of contrast medium through the dilated biliary segment to the duodenum</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No comparative data on optimal dilation scheme or balloon diameter</a:t>
            </a:r>
          </a:p>
          <a:p>
            <a:pPr lvl="1"/>
            <a:r>
              <a:rPr lang="en-GB" dirty="0"/>
              <a:t>Consider bile duct diameter upstream and downstream of the dominant stricture to avoid dilating to more than the duct diameter</a:t>
            </a:r>
          </a:p>
          <a:p>
            <a:r>
              <a:rPr lang="en-GB" dirty="0"/>
              <a:t>Balloon dilations are usually repeated at intervals of 1</a:t>
            </a:r>
            <a:r>
              <a:rPr lang="en-GB" dirty="0">
                <a:sym typeface="Symbol" panose="05050102010706020507" pitchFamily="18" charset="2"/>
              </a:rPr>
              <a:t></a:t>
            </a:r>
            <a:r>
              <a:rPr lang="en-GB" dirty="0"/>
              <a:t>4 weeks</a:t>
            </a:r>
          </a:p>
          <a:p>
            <a:pPr lvl="1"/>
            <a:r>
              <a:rPr lang="en-GB" dirty="0"/>
              <a:t>Until technical success*</a:t>
            </a:r>
          </a:p>
          <a:p>
            <a:pPr lvl="1"/>
            <a:r>
              <a:rPr lang="en-GB" dirty="0"/>
              <a:t>For an average of 2–3 balloon dilations</a:t>
            </a:r>
          </a:p>
        </p:txBody>
      </p:sp>
      <p:pic>
        <p:nvPicPr>
          <p:cNvPr id="8" name="Picture 7">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9" name="Table 8">
            <a:extLst>
              <a:ext uri="{FF2B5EF4-FFF2-40B4-BE49-F238E27FC236}">
                <a16:creationId xmlns:a16="http://schemas.microsoft.com/office/drawing/2014/main" id="{3954301B-E599-44CA-9370-C57A8B442C23}"/>
              </a:ext>
            </a:extLst>
          </p:cNvPr>
          <p:cNvGraphicFramePr>
            <a:graphicFrameLocks noGrp="1"/>
          </p:cNvGraphicFramePr>
          <p:nvPr>
            <p:extLst>
              <p:ext uri="{D42A27DB-BD31-4B8C-83A1-F6EECF244321}">
                <p14:modId xmlns:p14="http://schemas.microsoft.com/office/powerpoint/2010/main" val="1507993593"/>
              </p:ext>
            </p:extLst>
          </p:nvPr>
        </p:nvGraphicFramePr>
        <p:xfrm>
          <a:off x="755649" y="3610704"/>
          <a:ext cx="7345363" cy="1981200"/>
        </p:xfrm>
        <a:graphic>
          <a:graphicData uri="http://schemas.openxmlformats.org/drawingml/2006/table">
            <a:tbl>
              <a:tblPr firstRow="1" bandRow="1">
                <a:tableStyleId>{5C22544A-7EE6-4342-B048-85BDC9FD1C3A}</a:tableStyleId>
              </a:tblPr>
              <a:tblGrid>
                <a:gridCol w="5370402">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Selecting a balloon calibre of up to the maximum calibre of the ducts delimiting the stricture is suggested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Repeat dilation of relapsing dominant stricture is suggested if: </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dominant stricture is regarded as the cause of recurrent symptoms or of significant increase in cholestasis</a:t>
                      </a:r>
                    </a:p>
                    <a:p>
                      <a:pPr marL="400050" marR="0" lvl="0" indent="-400050" algn="l" defTabSz="914400" rtl="0" eaLnBrk="1" fontAlgn="auto" latinLnBrk="0" hangingPunct="1">
                        <a:lnSpc>
                          <a:spcPct val="100000"/>
                        </a:lnSpc>
                        <a:spcBef>
                          <a:spcPts val="0"/>
                        </a:spcBef>
                        <a:spcAft>
                          <a:spcPts val="0"/>
                        </a:spcAft>
                        <a:buClrTx/>
                        <a:buSzTx/>
                        <a:buFontTx/>
                        <a:buAutoNum type="romanLcParenBoth"/>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patient’s response to previous dilations has been satisfactory</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Very 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2426295"/>
                  </a:ext>
                </a:extLst>
              </a:tr>
            </a:tbl>
          </a:graphicData>
        </a:graphic>
      </p:graphicFrame>
      <p:grpSp>
        <p:nvGrpSpPr>
          <p:cNvPr id="10" name="Group 9">
            <a:extLst>
              <a:ext uri="{FF2B5EF4-FFF2-40B4-BE49-F238E27FC236}">
                <a16:creationId xmlns:a16="http://schemas.microsoft.com/office/drawing/2014/main" id="{DC91B6DD-ACEA-4D34-8F46-549300850A0F}"/>
              </a:ext>
            </a:extLst>
          </p:cNvPr>
          <p:cNvGrpSpPr/>
          <p:nvPr/>
        </p:nvGrpSpPr>
        <p:grpSpPr>
          <a:xfrm>
            <a:off x="4139952" y="3614601"/>
            <a:ext cx="3901771" cy="276999"/>
            <a:chOff x="3576910" y="3212976"/>
            <a:chExt cx="3901771" cy="276999"/>
          </a:xfrm>
        </p:grpSpPr>
        <p:sp>
          <p:nvSpPr>
            <p:cNvPr id="11" name="Rectangle 10">
              <a:extLst>
                <a:ext uri="{FF2B5EF4-FFF2-40B4-BE49-F238E27FC236}">
                  <a16:creationId xmlns:a16="http://schemas.microsoft.com/office/drawing/2014/main" id="{6039B9AE-7B93-41B3-A011-FF26396E3E2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C3E6D8B6-0BD1-46DE-99A0-A3B1B46529A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889290AD-B69B-46BC-B640-5CFFE6980080}"/>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4" name="TextBox 13">
              <a:extLst>
                <a:ext uri="{FF2B5EF4-FFF2-40B4-BE49-F238E27FC236}">
                  <a16:creationId xmlns:a16="http://schemas.microsoft.com/office/drawing/2014/main" id="{556B1EA8-1446-4361-92AC-C9662B7BCD12}"/>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3409243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Stent therapy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*Final stent diameter in the case of stepwise stenting</a:t>
            </a:r>
          </a:p>
          <a:p>
            <a:r>
              <a:rPr lang="en-GB" dirty="0"/>
              <a:t>1. Cesare Hassan, personal communication</a:t>
            </a:r>
          </a:p>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Plastic stents only should be used</a:t>
            </a:r>
            <a:r>
              <a:rPr lang="en-GB" baseline="30000" dirty="0"/>
              <a:t>1</a:t>
            </a:r>
          </a:p>
          <a:p>
            <a:r>
              <a:rPr lang="en-GB" dirty="0"/>
              <a:t>Stent calibre and length should be adapted to the specific</a:t>
            </a:r>
            <a:br>
              <a:rPr lang="en-GB" dirty="0"/>
            </a:br>
            <a:r>
              <a:rPr lang="en-GB" dirty="0"/>
              <a:t>biliary tree configuration</a:t>
            </a:r>
          </a:p>
          <a:p>
            <a:pPr lvl="1"/>
            <a:r>
              <a:rPr lang="en-GB" dirty="0"/>
              <a:t>Need for pre-stent balloon dilation is unclear</a:t>
            </a:r>
          </a:p>
          <a:p>
            <a:r>
              <a:rPr lang="en-GB" dirty="0"/>
              <a:t>Short-term stenting duration is favoured</a:t>
            </a:r>
          </a:p>
          <a:p>
            <a:pPr lvl="1"/>
            <a:r>
              <a:rPr lang="en-GB" dirty="0"/>
              <a:t>Stents tend to clog rapidly in PSC patients</a:t>
            </a:r>
          </a:p>
          <a:p>
            <a:pPr lvl="1"/>
            <a:r>
              <a:rPr lang="en-GB" dirty="0"/>
              <a:t>Similar efficacy with stenting for 1–2 weeks vs. 8–12 weeks</a:t>
            </a:r>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8" name="Table 7">
            <a:extLst>
              <a:ext uri="{FF2B5EF4-FFF2-40B4-BE49-F238E27FC236}">
                <a16:creationId xmlns:a16="http://schemas.microsoft.com/office/drawing/2014/main" id="{E975F1DA-1348-4C1B-A7CD-8D9F86A88977}"/>
              </a:ext>
            </a:extLst>
          </p:cNvPr>
          <p:cNvGraphicFramePr>
            <a:graphicFrameLocks noGrp="1"/>
          </p:cNvGraphicFramePr>
          <p:nvPr>
            <p:extLst>
              <p:ext uri="{D42A27DB-BD31-4B8C-83A1-F6EECF244321}">
                <p14:modId xmlns:p14="http://schemas.microsoft.com/office/powerpoint/2010/main" val="4601790"/>
              </p:ext>
            </p:extLst>
          </p:nvPr>
        </p:nvGraphicFramePr>
        <p:xfrm>
          <a:off x="755649" y="4077072"/>
          <a:ext cx="7345364" cy="1554480"/>
        </p:xfrm>
        <a:graphic>
          <a:graphicData uri="http://schemas.openxmlformats.org/drawingml/2006/table">
            <a:tbl>
              <a:tblPr firstRow="1" bandRow="1">
                <a:tableStyleId>{5C22544A-7EE6-4342-B048-85BDC9FD1C3A}</a:tableStyleId>
              </a:tblPr>
              <a:tblGrid>
                <a:gridCol w="5370402">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 a single 10-Fr stent for dominant stricture in the extrahepatic ducts or two 7-Fr stents for hilar strictures extending into the left or right hepatic duct*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Very 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Stents used for treating dominant stricture should be removed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weeks following insertion</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D7E4CC19-1C60-4613-8EF4-8F100F4E8FA0}"/>
              </a:ext>
            </a:extLst>
          </p:cNvPr>
          <p:cNvGrpSpPr/>
          <p:nvPr/>
        </p:nvGrpSpPr>
        <p:grpSpPr>
          <a:xfrm>
            <a:off x="4137845" y="4077072"/>
            <a:ext cx="3901771" cy="276999"/>
            <a:chOff x="3576910" y="3212976"/>
            <a:chExt cx="3901771" cy="276999"/>
          </a:xfrm>
        </p:grpSpPr>
        <p:sp>
          <p:nvSpPr>
            <p:cNvPr id="10" name="Rectangle 9">
              <a:extLst>
                <a:ext uri="{FF2B5EF4-FFF2-40B4-BE49-F238E27FC236}">
                  <a16:creationId xmlns:a16="http://schemas.microsoft.com/office/drawing/2014/main" id="{BB2C52FD-E28D-45E4-860E-92FAE651BAB4}"/>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34DCE5E-D12A-431C-9B18-0F6F2593242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79FB995D-DFF9-4419-8917-D9AEE16289E8}"/>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FF5FA05B-B391-4916-A032-F0F4A9D096CF}"/>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3747951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Complications </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ERCP carries an increased risk of complications in the context</a:t>
            </a:r>
            <a:br>
              <a:rPr lang="en-GB" dirty="0"/>
            </a:br>
            <a:r>
              <a:rPr lang="en-GB" dirty="0"/>
              <a:t>of PSC</a:t>
            </a:r>
          </a:p>
          <a:p>
            <a:pPr lvl="1"/>
            <a:r>
              <a:rPr lang="en-GB" b="1" dirty="0">
                <a:solidFill>
                  <a:schemeClr val="tx2"/>
                </a:solidFill>
              </a:rPr>
              <a:t>Pancreatitis</a:t>
            </a:r>
            <a:r>
              <a:rPr lang="en-GB" dirty="0">
                <a:solidFill>
                  <a:schemeClr val="accent1"/>
                </a:solidFill>
              </a:rPr>
              <a:t> </a:t>
            </a:r>
            <a:r>
              <a:rPr lang="en-GB" dirty="0"/>
              <a:t>in up to </a:t>
            </a:r>
            <a:r>
              <a:rPr lang="en-GB" b="1" dirty="0">
                <a:solidFill>
                  <a:schemeClr val="tx2"/>
                </a:solidFill>
              </a:rPr>
              <a:t>7%</a:t>
            </a:r>
            <a:r>
              <a:rPr lang="en-GB" dirty="0"/>
              <a:t> of procedures</a:t>
            </a:r>
          </a:p>
          <a:p>
            <a:pPr lvl="2"/>
            <a:r>
              <a:rPr lang="en-GB" dirty="0"/>
              <a:t>NSAIDs and prophylactic pancreatic stenting are beneficial</a:t>
            </a:r>
          </a:p>
          <a:p>
            <a:pPr lvl="1"/>
            <a:r>
              <a:rPr lang="en-GB" b="1" dirty="0">
                <a:solidFill>
                  <a:schemeClr val="tx2"/>
                </a:solidFill>
              </a:rPr>
              <a:t>Cholangitis</a:t>
            </a:r>
            <a:r>
              <a:rPr lang="en-GB" dirty="0">
                <a:solidFill>
                  <a:schemeClr val="tx2"/>
                </a:solidFill>
              </a:rPr>
              <a:t> </a:t>
            </a:r>
            <a:r>
              <a:rPr lang="en-GB" dirty="0"/>
              <a:t>in up to </a:t>
            </a:r>
            <a:r>
              <a:rPr lang="en-GB" b="1" dirty="0">
                <a:solidFill>
                  <a:schemeClr val="tx2"/>
                </a:solidFill>
              </a:rPr>
              <a:t>8%</a:t>
            </a:r>
            <a:r>
              <a:rPr lang="en-GB" dirty="0"/>
              <a:t> of procedures</a:t>
            </a:r>
          </a:p>
          <a:p>
            <a:r>
              <a:rPr lang="en-GB" dirty="0"/>
              <a:t>Suggest that cannulation in patients with PSC may be more</a:t>
            </a:r>
            <a:br>
              <a:rPr lang="en-GB" dirty="0"/>
            </a:br>
            <a:r>
              <a:rPr lang="en-GB" dirty="0"/>
              <a:t>difficult than in other patients</a:t>
            </a:r>
          </a:p>
        </p:txBody>
      </p:sp>
      <p:pic>
        <p:nvPicPr>
          <p:cNvPr id="6" name="Picture 5">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8" name="Table 7">
            <a:extLst>
              <a:ext uri="{FF2B5EF4-FFF2-40B4-BE49-F238E27FC236}">
                <a16:creationId xmlns:a16="http://schemas.microsoft.com/office/drawing/2014/main" id="{73E5CF03-F551-44B1-9B23-D17C2E7B8CC0}"/>
              </a:ext>
            </a:extLst>
          </p:cNvPr>
          <p:cNvGraphicFramePr>
            <a:graphicFrameLocks noGrp="1"/>
          </p:cNvGraphicFramePr>
          <p:nvPr>
            <p:extLst>
              <p:ext uri="{D42A27DB-BD31-4B8C-83A1-F6EECF244321}">
                <p14:modId xmlns:p14="http://schemas.microsoft.com/office/powerpoint/2010/main" val="1712127995"/>
              </p:ext>
            </p:extLst>
          </p:nvPr>
        </p:nvGraphicFramePr>
        <p:xfrm>
          <a:off x="755649" y="3893408"/>
          <a:ext cx="7345363" cy="1767840"/>
        </p:xfrm>
        <a:graphic>
          <a:graphicData uri="http://schemas.openxmlformats.org/drawingml/2006/table">
            <a:tbl>
              <a:tblPr firstRow="1" bandRow="1">
                <a:tableStyleId>{5C22544A-7EE6-4342-B048-85BDC9FD1C3A}</a:tableStyleId>
              </a:tblPr>
              <a:tblGrid>
                <a:gridCol w="5370401">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in PSC patients should be undertaken by experienced pancreaticobiliary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endoscopists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Very low</a:t>
                      </a:r>
                    </a:p>
                  </a:txBody>
                  <a:tcPr anchor="ctr">
                    <a:lnR w="635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Administer routine rectal administration of 100 mg diclofenac or indomethacin immediately before or after ERCP in all patients without contraindication. In the case of high risk of post-ERCP pancreatitis, consider use of a 5-Fr prophylactic pancreatic stent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High</a:t>
                      </a:r>
                    </a:p>
                  </a:txBody>
                  <a:tcPr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3417CCD1-45E8-4F9B-B3E4-5938511254F5}"/>
              </a:ext>
            </a:extLst>
          </p:cNvPr>
          <p:cNvGrpSpPr/>
          <p:nvPr/>
        </p:nvGrpSpPr>
        <p:grpSpPr>
          <a:xfrm>
            <a:off x="4211960" y="3897305"/>
            <a:ext cx="3901771" cy="276999"/>
            <a:chOff x="3576910" y="3212976"/>
            <a:chExt cx="3901771" cy="276999"/>
          </a:xfrm>
        </p:grpSpPr>
        <p:sp>
          <p:nvSpPr>
            <p:cNvPr id="10" name="Rectangle 9">
              <a:extLst>
                <a:ext uri="{FF2B5EF4-FFF2-40B4-BE49-F238E27FC236}">
                  <a16:creationId xmlns:a16="http://schemas.microsoft.com/office/drawing/2014/main" id="{2B1174F1-CE9C-4E87-A378-16A8BA93CE0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63BBE703-3DD1-4454-A901-70DCC8475B4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59C90800-EA3F-4EC6-8A09-CA911774FA18}"/>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6AB96C5C-3B67-422D-9BB1-209AB699C150}"/>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2911796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CC23EC-462C-491B-98CA-721DD58077EC}"/>
              </a:ext>
            </a:extLst>
          </p:cNvPr>
          <p:cNvSpPr>
            <a:spLocks noGrp="1"/>
          </p:cNvSpPr>
          <p:nvPr>
            <p:ph type="title"/>
          </p:nvPr>
        </p:nvSpPr>
        <p:spPr/>
        <p:txBody>
          <a:bodyPr>
            <a:normAutofit/>
          </a:bodyPr>
          <a:lstStyle/>
          <a:p>
            <a:r>
              <a:rPr lang="en-GB" dirty="0"/>
              <a:t>Therapeutic ERCP: Risk of pancreatitis</a:t>
            </a:r>
          </a:p>
        </p:txBody>
      </p:sp>
      <p:sp>
        <p:nvSpPr>
          <p:cNvPr id="6" name="Text Placeholder 5">
            <a:extLst>
              <a:ext uri="{FF2B5EF4-FFF2-40B4-BE49-F238E27FC236}">
                <a16:creationId xmlns:a16="http://schemas.microsoft.com/office/drawing/2014/main" id="{13B1A8E8-B39F-45A4-ACA9-992A3CC74BD4}"/>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grpSp>
        <p:nvGrpSpPr>
          <p:cNvPr id="2" name="Group 1">
            <a:extLst>
              <a:ext uri="{FF2B5EF4-FFF2-40B4-BE49-F238E27FC236}">
                <a16:creationId xmlns:a16="http://schemas.microsoft.com/office/drawing/2014/main" id="{A89CBEFD-D76B-47C1-98C0-184627BDFF6D}"/>
              </a:ext>
            </a:extLst>
          </p:cNvPr>
          <p:cNvGrpSpPr/>
          <p:nvPr/>
        </p:nvGrpSpPr>
        <p:grpSpPr>
          <a:xfrm>
            <a:off x="2270729" y="1255188"/>
            <a:ext cx="4602542" cy="4910116"/>
            <a:chOff x="2304826" y="1255188"/>
            <a:chExt cx="4602542" cy="4910116"/>
          </a:xfrm>
        </p:grpSpPr>
        <p:sp>
          <p:nvSpPr>
            <p:cNvPr id="7" name="TextBox 6">
              <a:extLst>
                <a:ext uri="{FF2B5EF4-FFF2-40B4-BE49-F238E27FC236}">
                  <a16:creationId xmlns:a16="http://schemas.microsoft.com/office/drawing/2014/main" id="{F1C81154-94AD-4AD5-B62E-7FE373A5C675}"/>
                </a:ext>
              </a:extLst>
            </p:cNvPr>
            <p:cNvSpPr txBox="1"/>
            <p:nvPr/>
          </p:nvSpPr>
          <p:spPr>
            <a:xfrm>
              <a:off x="2445907" y="1255188"/>
              <a:ext cx="4320381" cy="369332"/>
            </a:xfrm>
            <a:prstGeom prst="rect">
              <a:avLst/>
            </a:prstGeom>
            <a:solidFill>
              <a:schemeClr val="tx2"/>
            </a:solidFill>
          </p:spPr>
          <p:txBody>
            <a:bodyPr wrap="square" rtlCol="0">
              <a:spAutoFit/>
            </a:bodyPr>
            <a:lstStyle/>
            <a:p>
              <a:pPr algn="ctr"/>
              <a:r>
                <a:rPr lang="en-GB" b="1" dirty="0">
                  <a:solidFill>
                    <a:schemeClr val="bg1"/>
                  </a:solidFill>
                </a:rPr>
                <a:t>High risk for post-ERCP pancreatitis </a:t>
              </a:r>
            </a:p>
          </p:txBody>
        </p:sp>
        <p:sp>
          <p:nvSpPr>
            <p:cNvPr id="8" name="TextBox 7">
              <a:extLst>
                <a:ext uri="{FF2B5EF4-FFF2-40B4-BE49-F238E27FC236}">
                  <a16:creationId xmlns:a16="http://schemas.microsoft.com/office/drawing/2014/main" id="{14CFE757-2EF1-48B6-9C93-81ED7C6AE15B}"/>
                </a:ext>
              </a:extLst>
            </p:cNvPr>
            <p:cNvSpPr txBox="1"/>
            <p:nvPr/>
          </p:nvSpPr>
          <p:spPr>
            <a:xfrm>
              <a:off x="2304826" y="1835639"/>
              <a:ext cx="4602542" cy="1077218"/>
            </a:xfrm>
            <a:prstGeom prst="rect">
              <a:avLst/>
            </a:prstGeom>
            <a:solidFill>
              <a:schemeClr val="tx2">
                <a:alpha val="60000"/>
              </a:schemeClr>
            </a:solidFill>
            <a:ln w="19050">
              <a:solidFill>
                <a:schemeClr val="tx2"/>
              </a:solidFill>
            </a:ln>
          </p:spPr>
          <p:txBody>
            <a:bodyPr wrap="none" rtlCol="0">
              <a:spAutoFit/>
            </a:bodyPr>
            <a:lstStyle/>
            <a:p>
              <a:pPr algn="ctr"/>
              <a:r>
                <a:rPr lang="en-GB" sz="1600" dirty="0">
                  <a:solidFill>
                    <a:schemeClr val="bg1"/>
                  </a:solidFill>
                </a:rPr>
                <a:t>Pre-cut biliary sphincterotomy</a:t>
              </a:r>
            </a:p>
            <a:p>
              <a:pPr algn="ctr"/>
              <a:r>
                <a:rPr lang="en-GB" sz="1600" dirty="0">
                  <a:solidFill>
                    <a:schemeClr val="bg1"/>
                  </a:solidFill>
                </a:rPr>
                <a:t>Pancreatic guidewire-assisted biliary cannulation</a:t>
              </a:r>
            </a:p>
            <a:p>
              <a:pPr algn="ctr"/>
              <a:r>
                <a:rPr lang="en-GB" sz="1600" dirty="0">
                  <a:solidFill>
                    <a:schemeClr val="bg1"/>
                  </a:solidFill>
                </a:rPr>
                <a:t>Endoscopic balloon sphincteroplasty </a:t>
              </a:r>
            </a:p>
            <a:p>
              <a:pPr algn="ctr"/>
              <a:r>
                <a:rPr lang="en-GB" sz="1600" dirty="0">
                  <a:solidFill>
                    <a:schemeClr val="bg1"/>
                  </a:solidFill>
                </a:rPr>
                <a:t>Pancreatic sphincterotomy</a:t>
              </a:r>
            </a:p>
          </p:txBody>
        </p:sp>
        <p:sp>
          <p:nvSpPr>
            <p:cNvPr id="9" name="TextBox 8">
              <a:extLst>
                <a:ext uri="{FF2B5EF4-FFF2-40B4-BE49-F238E27FC236}">
                  <a16:creationId xmlns:a16="http://schemas.microsoft.com/office/drawing/2014/main" id="{81122791-3CC4-4DA3-985E-F1827A69E1B1}"/>
                </a:ext>
              </a:extLst>
            </p:cNvPr>
            <p:cNvSpPr txBox="1"/>
            <p:nvPr/>
          </p:nvSpPr>
          <p:spPr>
            <a:xfrm>
              <a:off x="3561981" y="2906576"/>
              <a:ext cx="2088232" cy="369332"/>
            </a:xfrm>
            <a:prstGeom prst="rect">
              <a:avLst/>
            </a:prstGeom>
            <a:solidFill>
              <a:schemeClr val="tx2"/>
            </a:solidFill>
          </p:spPr>
          <p:txBody>
            <a:bodyPr wrap="square" rtlCol="0">
              <a:spAutoFit/>
            </a:bodyPr>
            <a:lstStyle/>
            <a:p>
              <a:pPr algn="ctr"/>
              <a:r>
                <a:rPr lang="en-GB" dirty="0">
                  <a:solidFill>
                    <a:schemeClr val="bg1"/>
                  </a:solidFill>
                </a:rPr>
                <a:t>Plus &gt; 3 of:</a:t>
              </a:r>
            </a:p>
          </p:txBody>
        </p:sp>
        <p:sp>
          <p:nvSpPr>
            <p:cNvPr id="10" name="TextBox 9">
              <a:extLst>
                <a:ext uri="{FF2B5EF4-FFF2-40B4-BE49-F238E27FC236}">
                  <a16:creationId xmlns:a16="http://schemas.microsoft.com/office/drawing/2014/main" id="{A4E457A5-D26C-49A1-82D3-3F97F2B2391F}"/>
                </a:ext>
              </a:extLst>
            </p:cNvPr>
            <p:cNvSpPr txBox="1"/>
            <p:nvPr/>
          </p:nvSpPr>
          <p:spPr>
            <a:xfrm>
              <a:off x="2304826" y="3272204"/>
              <a:ext cx="4602542" cy="2893100"/>
            </a:xfrm>
            <a:prstGeom prst="rect">
              <a:avLst/>
            </a:prstGeom>
            <a:solidFill>
              <a:schemeClr val="tx2">
                <a:alpha val="20000"/>
              </a:schemeClr>
            </a:solidFill>
            <a:ln w="19050">
              <a:solidFill>
                <a:schemeClr val="tx2"/>
              </a:solidFill>
            </a:ln>
          </p:spPr>
          <p:txBody>
            <a:bodyPr wrap="square" rtlCol="0">
              <a:spAutoFit/>
            </a:bodyPr>
            <a:lstStyle/>
            <a:p>
              <a:pPr algn="ctr"/>
              <a:r>
                <a:rPr lang="en-GB" sz="1600" dirty="0"/>
                <a:t>Female gender </a:t>
              </a:r>
            </a:p>
            <a:p>
              <a:pPr algn="ctr"/>
              <a:r>
                <a:rPr lang="en-GB" sz="1600" dirty="0"/>
                <a:t>Previous pancreatitis</a:t>
              </a:r>
            </a:p>
            <a:p>
              <a:pPr algn="ctr"/>
              <a:r>
                <a:rPr lang="en-GB" sz="1600" dirty="0"/>
                <a:t>Younger age</a:t>
              </a:r>
            </a:p>
            <a:p>
              <a:pPr algn="ctr"/>
              <a:r>
                <a:rPr lang="en-GB" sz="1600" dirty="0"/>
                <a:t>Non-dilated extrahepatic bile ducts </a:t>
              </a:r>
            </a:p>
            <a:p>
              <a:pPr algn="ctr"/>
              <a:r>
                <a:rPr lang="en-GB" sz="1600" dirty="0"/>
                <a:t>Absence of chronic pancreatitis</a:t>
              </a:r>
            </a:p>
            <a:p>
              <a:pPr algn="ctr"/>
              <a:r>
                <a:rPr lang="en-GB" sz="1600" dirty="0"/>
                <a:t>Normal serum bilirubin,</a:t>
              </a:r>
            </a:p>
            <a:p>
              <a:pPr algn="ctr"/>
              <a:r>
                <a:rPr lang="en-GB" sz="1600" dirty="0"/>
                <a:t>Duration of cannulation attempts &gt;10 minutes</a:t>
              </a:r>
            </a:p>
            <a:p>
              <a:pPr algn="ctr"/>
              <a:r>
                <a:rPr lang="en-GB" sz="1600" dirty="0"/>
                <a:t>&gt;1 pancreatic guidewire passage</a:t>
              </a:r>
            </a:p>
            <a:p>
              <a:pPr algn="ctr"/>
              <a:r>
                <a:rPr lang="en-GB" sz="1600" dirty="0"/>
                <a:t>Pancreatic injection </a:t>
              </a:r>
            </a:p>
            <a:p>
              <a:pPr algn="ctr"/>
              <a:r>
                <a:rPr lang="en-GB" sz="1600" dirty="0"/>
                <a:t>Failure to clear bile duct stones</a:t>
              </a:r>
            </a:p>
            <a:p>
              <a:pPr algn="ctr"/>
              <a:r>
                <a:rPr lang="en-GB" sz="1600" dirty="0"/>
                <a:t>Intraductal ultrasound</a:t>
              </a:r>
            </a:p>
          </p:txBody>
        </p:sp>
      </p:grpSp>
      <p:pic>
        <p:nvPicPr>
          <p:cNvPr id="11" name="Picture 10">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119918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Therapeutic ERCP: Bacterial cholangitis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Bacterial cholangitis and </a:t>
            </a:r>
            <a:r>
              <a:rPr lang="en-GB" dirty="0" err="1"/>
              <a:t>bacteriobilia</a:t>
            </a:r>
            <a:r>
              <a:rPr lang="en-GB" dirty="0"/>
              <a:t> are relatively common in PSC</a:t>
            </a:r>
          </a:p>
          <a:p>
            <a:r>
              <a:rPr lang="en-GB" dirty="0"/>
              <a:t>Use of prophylactic antibiotics are beneficial in elective ERCP</a:t>
            </a:r>
          </a:p>
          <a:p>
            <a:pPr lvl="1"/>
            <a:r>
              <a:rPr lang="en-GB" dirty="0"/>
              <a:t>Reduce bacteraemia</a:t>
            </a:r>
          </a:p>
          <a:p>
            <a:pPr lvl="1"/>
            <a:r>
              <a:rPr lang="en-GB" dirty="0"/>
              <a:t>Seem to prevent cholangitis and septicaemia</a:t>
            </a:r>
          </a:p>
          <a:p>
            <a:r>
              <a:rPr lang="en-GB" dirty="0"/>
              <a:t>Bile fluid sampling could be considered during ERCP</a:t>
            </a:r>
          </a:p>
          <a:p>
            <a:pPr lvl="1"/>
            <a:r>
              <a:rPr lang="en-GB" dirty="0"/>
              <a:t>Guide antibiotic treatment if cholangitis occurs despite prophylaxis</a:t>
            </a:r>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8" name="Table 7">
            <a:extLst>
              <a:ext uri="{FF2B5EF4-FFF2-40B4-BE49-F238E27FC236}">
                <a16:creationId xmlns:a16="http://schemas.microsoft.com/office/drawing/2014/main" id="{A41E3394-B34C-4037-9BD3-5CE2AEA03E42}"/>
              </a:ext>
            </a:extLst>
          </p:cNvPr>
          <p:cNvGraphicFramePr>
            <a:graphicFrameLocks noGrp="1"/>
          </p:cNvGraphicFramePr>
          <p:nvPr>
            <p:extLst>
              <p:ext uri="{D42A27DB-BD31-4B8C-83A1-F6EECF244321}">
                <p14:modId xmlns:p14="http://schemas.microsoft.com/office/powerpoint/2010/main" val="2103102477"/>
              </p:ext>
            </p:extLst>
          </p:nvPr>
        </p:nvGraphicFramePr>
        <p:xfrm>
          <a:off x="755649" y="3861048"/>
          <a:ext cx="7345363" cy="822960"/>
        </p:xfrm>
        <a:graphic>
          <a:graphicData uri="http://schemas.openxmlformats.org/drawingml/2006/table">
            <a:tbl>
              <a:tblPr firstRow="1" bandRow="1">
                <a:tableStyleId>{5C22544A-7EE6-4342-B048-85BDC9FD1C3A}</a:tableStyleId>
              </a:tblPr>
              <a:tblGrid>
                <a:gridCol w="5370402">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administration of prophylactic antibiotics before ERCP is suggested in patients with PSC</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6082547-B7DE-4D6E-95A2-38A8450ED27B}"/>
              </a:ext>
            </a:extLst>
          </p:cNvPr>
          <p:cNvGrpSpPr/>
          <p:nvPr/>
        </p:nvGrpSpPr>
        <p:grpSpPr>
          <a:xfrm>
            <a:off x="4198621" y="3864945"/>
            <a:ext cx="3901771" cy="276999"/>
            <a:chOff x="3576910" y="3212976"/>
            <a:chExt cx="3901771" cy="276999"/>
          </a:xfrm>
        </p:grpSpPr>
        <p:sp>
          <p:nvSpPr>
            <p:cNvPr id="10" name="Rectangle 9">
              <a:extLst>
                <a:ext uri="{FF2B5EF4-FFF2-40B4-BE49-F238E27FC236}">
                  <a16:creationId xmlns:a16="http://schemas.microsoft.com/office/drawing/2014/main" id="{87D5A610-1652-447B-88A6-25C909A758D9}"/>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724E27F3-6BE5-47E6-B2DD-CD6E6043EE7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E3DE00B5-E796-4C24-B385-AE3B89D7DB54}"/>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E94309C0-FAFE-44E3-A544-0A0124E354A5}"/>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2488783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11B-DEF0-487E-9A5F-9D9977FB1B24}"/>
              </a:ext>
            </a:extLst>
          </p:cNvPr>
          <p:cNvSpPr>
            <a:spLocks noGrp="1"/>
          </p:cNvSpPr>
          <p:nvPr>
            <p:ph type="title"/>
          </p:nvPr>
        </p:nvSpPr>
        <p:spPr/>
        <p:txBody>
          <a:bodyPr>
            <a:normAutofit fontScale="90000"/>
          </a:bodyPr>
          <a:lstStyle/>
          <a:p>
            <a:r>
              <a:rPr lang="en-GB" dirty="0"/>
              <a:t>ERCP in confirmed PSC: Assessing risk of CCA</a:t>
            </a:r>
          </a:p>
        </p:txBody>
      </p:sp>
      <p:sp>
        <p:nvSpPr>
          <p:cNvPr id="3" name="Text Placeholder 2">
            <a:extLst>
              <a:ext uri="{FF2B5EF4-FFF2-40B4-BE49-F238E27FC236}">
                <a16:creationId xmlns:a16="http://schemas.microsoft.com/office/drawing/2014/main" id="{50D8CB84-CAA1-4AA6-A477-857FA3E2EDB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5" name="TextBox 4">
            <a:extLst>
              <a:ext uri="{FF2B5EF4-FFF2-40B4-BE49-F238E27FC236}">
                <a16:creationId xmlns:a16="http://schemas.microsoft.com/office/drawing/2014/main" id="{C8F325C4-7697-424B-8077-0852EA4CDC6F}"/>
              </a:ext>
            </a:extLst>
          </p:cNvPr>
          <p:cNvSpPr txBox="1"/>
          <p:nvPr/>
        </p:nvSpPr>
        <p:spPr>
          <a:xfrm>
            <a:off x="6388954" y="3561937"/>
            <a:ext cx="2592288" cy="1200329"/>
          </a:xfrm>
          <a:prstGeom prst="rect">
            <a:avLst/>
          </a:prstGeom>
          <a:noFill/>
          <a:ln w="19050">
            <a:solidFill>
              <a:schemeClr val="tx2"/>
            </a:solidFill>
          </a:ln>
        </p:spPr>
        <p:txBody>
          <a:bodyPr wrap="square" rtlCol="0">
            <a:spAutoFit/>
          </a:bodyPr>
          <a:lstStyle/>
          <a:p>
            <a:pPr algn="ctr"/>
            <a:r>
              <a:rPr lang="en-GB" b="1" dirty="0"/>
              <a:t>Disproportionately severe stricture and concomitant biliary filling defects</a:t>
            </a:r>
            <a:endParaRPr lang="en-GB" dirty="0"/>
          </a:p>
        </p:txBody>
      </p:sp>
      <p:sp>
        <p:nvSpPr>
          <p:cNvPr id="6" name="TextBox 5">
            <a:extLst>
              <a:ext uri="{FF2B5EF4-FFF2-40B4-BE49-F238E27FC236}">
                <a16:creationId xmlns:a16="http://schemas.microsoft.com/office/drawing/2014/main" id="{A3C9B4F3-6A61-4B14-94EA-028C8E23B3A5}"/>
              </a:ext>
            </a:extLst>
          </p:cNvPr>
          <p:cNvSpPr txBox="1"/>
          <p:nvPr/>
        </p:nvSpPr>
        <p:spPr>
          <a:xfrm>
            <a:off x="2598909" y="1709535"/>
            <a:ext cx="3960000" cy="1200329"/>
          </a:xfrm>
          <a:prstGeom prst="rect">
            <a:avLst/>
          </a:prstGeom>
          <a:noFill/>
          <a:ln w="19050">
            <a:solidFill>
              <a:schemeClr val="tx2"/>
            </a:solidFill>
          </a:ln>
        </p:spPr>
        <p:txBody>
          <a:bodyPr wrap="square" rtlCol="0">
            <a:spAutoFit/>
          </a:bodyPr>
          <a:lstStyle/>
          <a:p>
            <a:pPr algn="ctr"/>
            <a:r>
              <a:rPr lang="en-GB" b="1" dirty="0"/>
              <a:t>Marked biliary dilatation</a:t>
            </a:r>
          </a:p>
          <a:p>
            <a:pPr algn="ctr"/>
            <a:r>
              <a:rPr lang="en-GB" dirty="0"/>
              <a:t>Common bile duct ≤2 cm </a:t>
            </a:r>
            <a:br>
              <a:rPr lang="en-GB" dirty="0"/>
            </a:br>
            <a:r>
              <a:rPr lang="en-GB" dirty="0"/>
              <a:t>Right or left intrahepatic ducts ≤1 cm </a:t>
            </a:r>
          </a:p>
          <a:p>
            <a:pPr algn="ctr"/>
            <a:r>
              <a:rPr lang="en-GB" dirty="0"/>
              <a:t>Other intrahepatic ducts ≤5 mm</a:t>
            </a:r>
          </a:p>
        </p:txBody>
      </p:sp>
      <p:sp>
        <p:nvSpPr>
          <p:cNvPr id="7" name="TextBox 6">
            <a:extLst>
              <a:ext uri="{FF2B5EF4-FFF2-40B4-BE49-F238E27FC236}">
                <a16:creationId xmlns:a16="http://schemas.microsoft.com/office/drawing/2014/main" id="{22052F9B-E183-47A4-9E24-6E5DC38F2C0B}"/>
              </a:ext>
            </a:extLst>
          </p:cNvPr>
          <p:cNvSpPr txBox="1"/>
          <p:nvPr/>
        </p:nvSpPr>
        <p:spPr>
          <a:xfrm>
            <a:off x="2752330" y="5373216"/>
            <a:ext cx="3672408" cy="923330"/>
          </a:xfrm>
          <a:prstGeom prst="rect">
            <a:avLst/>
          </a:prstGeom>
          <a:solidFill>
            <a:schemeClr val="tx2">
              <a:alpha val="60000"/>
            </a:schemeClr>
          </a:solidFill>
          <a:ln w="19050">
            <a:solidFill>
              <a:schemeClr val="tx2"/>
            </a:solidFill>
          </a:ln>
        </p:spPr>
        <p:txBody>
          <a:bodyPr wrap="square" rtlCol="0">
            <a:spAutoFit/>
          </a:bodyPr>
          <a:lstStyle/>
          <a:p>
            <a:pPr algn="ctr"/>
            <a:r>
              <a:rPr lang="en-GB" b="1" dirty="0">
                <a:solidFill>
                  <a:schemeClr val="bg2"/>
                </a:solidFill>
              </a:rPr>
              <a:t>Abnormal cytological findings </a:t>
            </a:r>
            <a:r>
              <a:rPr lang="en-GB" dirty="0">
                <a:solidFill>
                  <a:schemeClr val="bg2"/>
                </a:solidFill>
              </a:rPr>
              <a:t>Suspicion of malignancy</a:t>
            </a:r>
          </a:p>
          <a:p>
            <a:pPr algn="ctr"/>
            <a:r>
              <a:rPr lang="en-GB" dirty="0">
                <a:solidFill>
                  <a:schemeClr val="bg2"/>
                </a:solidFill>
              </a:rPr>
              <a:t>Aneuploid DNA</a:t>
            </a:r>
          </a:p>
        </p:txBody>
      </p:sp>
      <p:sp>
        <p:nvSpPr>
          <p:cNvPr id="8" name="TextBox 7">
            <a:extLst>
              <a:ext uri="{FF2B5EF4-FFF2-40B4-BE49-F238E27FC236}">
                <a16:creationId xmlns:a16="http://schemas.microsoft.com/office/drawing/2014/main" id="{35358A6E-B298-4805-B13A-51570E910E71}"/>
              </a:ext>
            </a:extLst>
          </p:cNvPr>
          <p:cNvSpPr txBox="1"/>
          <p:nvPr/>
        </p:nvSpPr>
        <p:spPr>
          <a:xfrm>
            <a:off x="168342" y="3838936"/>
            <a:ext cx="2558391" cy="646331"/>
          </a:xfrm>
          <a:prstGeom prst="rect">
            <a:avLst/>
          </a:prstGeom>
          <a:noFill/>
          <a:ln w="19050">
            <a:solidFill>
              <a:schemeClr val="tx2"/>
            </a:solidFill>
          </a:ln>
        </p:spPr>
        <p:txBody>
          <a:bodyPr wrap="square" rtlCol="0">
            <a:spAutoFit/>
          </a:bodyPr>
          <a:lstStyle/>
          <a:p>
            <a:pPr algn="ctr"/>
            <a:r>
              <a:rPr lang="en-GB" b="1" dirty="0"/>
              <a:t>New-onset dominant stricture(s)</a:t>
            </a:r>
          </a:p>
        </p:txBody>
      </p:sp>
      <p:sp>
        <p:nvSpPr>
          <p:cNvPr id="9" name="TextBox 8">
            <a:extLst>
              <a:ext uri="{FF2B5EF4-FFF2-40B4-BE49-F238E27FC236}">
                <a16:creationId xmlns:a16="http://schemas.microsoft.com/office/drawing/2014/main" id="{FAE80908-7EF9-4B2B-BB8A-4FDC871FB605}"/>
              </a:ext>
            </a:extLst>
          </p:cNvPr>
          <p:cNvSpPr txBox="1"/>
          <p:nvPr/>
        </p:nvSpPr>
        <p:spPr>
          <a:xfrm>
            <a:off x="3173700" y="3561937"/>
            <a:ext cx="2810419" cy="1200329"/>
          </a:xfrm>
          <a:prstGeom prst="rect">
            <a:avLst/>
          </a:prstGeom>
          <a:solidFill>
            <a:schemeClr val="tx2"/>
          </a:solidFill>
          <a:ln w="38100">
            <a:solidFill>
              <a:schemeClr val="accent1"/>
            </a:solidFill>
          </a:ln>
        </p:spPr>
        <p:txBody>
          <a:bodyPr wrap="square" rtlCol="0">
            <a:spAutoFit/>
          </a:bodyPr>
          <a:lstStyle/>
          <a:p>
            <a:pPr algn="ctr"/>
            <a:r>
              <a:rPr lang="en-GB" sz="2400" b="1" dirty="0">
                <a:solidFill>
                  <a:schemeClr val="bg2"/>
                </a:solidFill>
              </a:rPr>
              <a:t>SUGGESTS CCA </a:t>
            </a:r>
          </a:p>
          <a:p>
            <a:pPr algn="ctr"/>
            <a:r>
              <a:rPr lang="en-GB" sz="2400" b="1" dirty="0">
                <a:solidFill>
                  <a:schemeClr val="bg2"/>
                </a:solidFill>
              </a:rPr>
              <a:t>↓ </a:t>
            </a:r>
          </a:p>
          <a:p>
            <a:pPr algn="ctr"/>
            <a:r>
              <a:rPr lang="en-GB" sz="2400" b="1" dirty="0">
                <a:solidFill>
                  <a:schemeClr val="bg2"/>
                </a:solidFill>
              </a:rPr>
              <a:t>ERCP</a:t>
            </a:r>
          </a:p>
        </p:txBody>
      </p:sp>
      <p:sp>
        <p:nvSpPr>
          <p:cNvPr id="12" name="TextBox 11">
            <a:extLst>
              <a:ext uri="{FF2B5EF4-FFF2-40B4-BE49-F238E27FC236}">
                <a16:creationId xmlns:a16="http://schemas.microsoft.com/office/drawing/2014/main" id="{A8367863-3EC4-422F-883E-2F3C306C5A45}"/>
              </a:ext>
            </a:extLst>
          </p:cNvPr>
          <p:cNvSpPr txBox="1"/>
          <p:nvPr/>
        </p:nvSpPr>
        <p:spPr>
          <a:xfrm>
            <a:off x="3560048" y="1197347"/>
            <a:ext cx="2056973" cy="369332"/>
          </a:xfrm>
          <a:prstGeom prst="rect">
            <a:avLst/>
          </a:prstGeom>
          <a:noFill/>
          <a:ln w="19050">
            <a:solidFill>
              <a:schemeClr val="bg1"/>
            </a:solidFill>
          </a:ln>
        </p:spPr>
        <p:txBody>
          <a:bodyPr wrap="none" rtlCol="0">
            <a:spAutoFit/>
          </a:bodyPr>
          <a:lstStyle/>
          <a:p>
            <a:r>
              <a:rPr lang="en-GB" b="1" dirty="0"/>
              <a:t>US/MRC findings</a:t>
            </a:r>
          </a:p>
        </p:txBody>
      </p:sp>
      <p:pic>
        <p:nvPicPr>
          <p:cNvPr id="15" name="Picture 14">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cxnSp>
        <p:nvCxnSpPr>
          <p:cNvPr id="13" name="Straight Arrow Connector 12"/>
          <p:cNvCxnSpPr>
            <a:stCxn id="8" idx="3"/>
            <a:endCxn id="9" idx="1"/>
          </p:cNvCxnSpPr>
          <p:nvPr/>
        </p:nvCxnSpPr>
        <p:spPr>
          <a:xfrm>
            <a:off x="2726733" y="4162102"/>
            <a:ext cx="44696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1"/>
            <a:endCxn id="9" idx="3"/>
          </p:cNvCxnSpPr>
          <p:nvPr/>
        </p:nvCxnSpPr>
        <p:spPr>
          <a:xfrm flipH="1">
            <a:off x="5984119" y="4162102"/>
            <a:ext cx="40483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2"/>
            <a:endCxn id="9" idx="0"/>
          </p:cNvCxnSpPr>
          <p:nvPr/>
        </p:nvCxnSpPr>
        <p:spPr>
          <a:xfrm>
            <a:off x="4578909" y="2909864"/>
            <a:ext cx="1" cy="652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0"/>
            <a:endCxn id="9" idx="2"/>
          </p:cNvCxnSpPr>
          <p:nvPr/>
        </p:nvCxnSpPr>
        <p:spPr>
          <a:xfrm flipH="1" flipV="1">
            <a:off x="4578910" y="4762266"/>
            <a:ext cx="9624" cy="610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178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3E4A-620C-48AC-8F06-5F8C072226CD}"/>
              </a:ext>
            </a:extLst>
          </p:cNvPr>
          <p:cNvSpPr>
            <a:spLocks noGrp="1"/>
          </p:cNvSpPr>
          <p:nvPr>
            <p:ph type="title"/>
          </p:nvPr>
        </p:nvSpPr>
        <p:spPr/>
        <p:txBody>
          <a:bodyPr/>
          <a:lstStyle/>
          <a:p>
            <a:r>
              <a:rPr lang="en-GB" dirty="0"/>
              <a:t>PSC and cholangiocarcinoma</a:t>
            </a:r>
          </a:p>
        </p:txBody>
      </p:sp>
      <p:sp>
        <p:nvSpPr>
          <p:cNvPr id="3" name="Text Placeholder 2">
            <a:extLst>
              <a:ext uri="{FF2B5EF4-FFF2-40B4-BE49-F238E27FC236}">
                <a16:creationId xmlns:a16="http://schemas.microsoft.com/office/drawing/2014/main" id="{2B9DE74E-9D56-49C2-A4B2-C1A388171A2C}"/>
              </a:ext>
            </a:extLst>
          </p:cNvPr>
          <p:cNvSpPr>
            <a:spLocks noGrp="1"/>
          </p:cNvSpPr>
          <p:nvPr>
            <p:ph type="body" sz="quarter" idx="10"/>
          </p:nvPr>
        </p:nvSpPr>
        <p:spPr/>
        <p:txBody>
          <a:bodyPr/>
          <a:lstStyle/>
          <a:p>
            <a:r>
              <a:rPr lang="en-GB" dirty="0"/>
              <a:t>*</a:t>
            </a:r>
            <a:r>
              <a:rPr lang="en-GB" dirty="0">
                <a:solidFill>
                  <a:prstClr val="black"/>
                </a:solidFill>
                <a:latin typeface="Arial" panose="020B0604020202020204" pitchFamily="34" charset="0"/>
                <a:cs typeface="Arial" panose="020B0604020202020204" pitchFamily="34" charset="0"/>
              </a:rPr>
              <a:t>Particularly with an associated enhancing mass lesion</a:t>
            </a:r>
            <a:endParaRPr lang="en-GB" dirty="0"/>
          </a:p>
          <a:p>
            <a:r>
              <a:rPr lang="en-GB" dirty="0"/>
              <a:t>1. Dyson JK, et al. Lancet 2018; http://dx.doi.org/10.1016/S0140-6736(18)30300-3; </a:t>
            </a:r>
            <a:br>
              <a:rPr lang="en-GB" dirty="0"/>
            </a:br>
            <a:r>
              <a:rPr lang="en-GB" dirty="0"/>
              <a:t>2. </a:t>
            </a:r>
            <a:r>
              <a:rPr lang="en-GB" dirty="0" err="1"/>
              <a:t>Boonstra</a:t>
            </a:r>
            <a:r>
              <a:rPr lang="en-GB" dirty="0"/>
              <a:t> K, et al. Hepatology 2013;58:2045–55;</a:t>
            </a:r>
            <a:br>
              <a:rPr lang="en-GB" dirty="0"/>
            </a:br>
            <a:r>
              <a:rPr lang="en-GB" dirty="0"/>
              <a:t>ESGE/EASL CPG Endoscopy in PSC. J </a:t>
            </a:r>
            <a:r>
              <a:rPr lang="en-GB" dirty="0" err="1"/>
              <a:t>Hepatol</a:t>
            </a:r>
            <a:r>
              <a:rPr lang="en-GB" dirty="0"/>
              <a:t> 2017;66:1265–81</a:t>
            </a:r>
          </a:p>
        </p:txBody>
      </p:sp>
      <p:sp>
        <p:nvSpPr>
          <p:cNvPr id="4" name="Content Placeholder 3">
            <a:extLst>
              <a:ext uri="{FF2B5EF4-FFF2-40B4-BE49-F238E27FC236}">
                <a16:creationId xmlns:a16="http://schemas.microsoft.com/office/drawing/2014/main" id="{F0E8C1B7-40AD-4887-A9B4-9E24D495D075}"/>
              </a:ext>
            </a:extLst>
          </p:cNvPr>
          <p:cNvSpPr>
            <a:spLocks noGrp="1"/>
          </p:cNvSpPr>
          <p:nvPr>
            <p:ph sz="half" idx="1"/>
          </p:nvPr>
        </p:nvSpPr>
        <p:spPr/>
        <p:txBody>
          <a:bodyPr>
            <a:normAutofit/>
          </a:bodyPr>
          <a:lstStyle/>
          <a:p>
            <a:r>
              <a:rPr lang="en-GB" dirty="0"/>
              <a:t>Cancer screening is a key part of follow-up</a:t>
            </a:r>
            <a:r>
              <a:rPr lang="en-GB" baseline="30000" dirty="0"/>
              <a:t>1</a:t>
            </a:r>
          </a:p>
          <a:p>
            <a:pPr lvl="1"/>
            <a:r>
              <a:rPr lang="en-GB" dirty="0"/>
              <a:t>Lifetime risk for CCA in patients with PSC</a:t>
            </a:r>
            <a:br>
              <a:rPr lang="en-GB" dirty="0"/>
            </a:br>
            <a:r>
              <a:rPr lang="en-GB" dirty="0"/>
              <a:t>is 10–20%</a:t>
            </a:r>
          </a:p>
          <a:p>
            <a:pPr lvl="2"/>
            <a:r>
              <a:rPr lang="en-GB" dirty="0"/>
              <a:t>Up to 400-fold higher than general population</a:t>
            </a:r>
          </a:p>
          <a:p>
            <a:pPr lvl="1"/>
            <a:r>
              <a:rPr lang="en-GB" dirty="0"/>
              <a:t>CCA is a common cause of death among</a:t>
            </a:r>
            <a:br>
              <a:rPr lang="en-GB" dirty="0"/>
            </a:br>
            <a:r>
              <a:rPr lang="en-GB" dirty="0"/>
              <a:t>patients with PSC</a:t>
            </a:r>
          </a:p>
          <a:p>
            <a:pPr lvl="1"/>
            <a:r>
              <a:rPr lang="en-GB" dirty="0"/>
              <a:t>In a large Dutch study:</a:t>
            </a:r>
            <a:r>
              <a:rPr lang="en-GB" baseline="30000" dirty="0"/>
              <a:t>2</a:t>
            </a:r>
            <a:endParaRPr lang="en-GB" dirty="0"/>
          </a:p>
          <a:p>
            <a:pPr lvl="2"/>
            <a:r>
              <a:rPr lang="en-GB" dirty="0"/>
              <a:t>CCA in 41/590 (7%) patients</a:t>
            </a:r>
          </a:p>
          <a:p>
            <a:pPr lvl="2"/>
            <a:r>
              <a:rPr lang="en-GB" dirty="0"/>
              <a:t>33/41 died (80%) after a median period of 1 year (range, 0–7)</a:t>
            </a:r>
            <a:r>
              <a:rPr lang="en-GB" baseline="30000" dirty="0"/>
              <a:t>2</a:t>
            </a:r>
          </a:p>
          <a:p>
            <a:endParaRPr lang="en-GB" dirty="0"/>
          </a:p>
          <a:p>
            <a:endParaRPr lang="en-GB" dirty="0"/>
          </a:p>
        </p:txBody>
      </p:sp>
      <p:pic>
        <p:nvPicPr>
          <p:cNvPr id="6" name="Picture 5">
            <a:hlinkClick r:id="rId3"/>
            <a:extLst>
              <a:ext uri="{FF2B5EF4-FFF2-40B4-BE49-F238E27FC236}">
                <a16:creationId xmlns:a16="http://schemas.microsoft.com/office/drawing/2014/main" id="{BCEC5BB2-F9A2-4941-A80B-A58C2D356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6245" y="1556792"/>
            <a:ext cx="2591022" cy="1728192"/>
          </a:xfrm>
          <a:prstGeom prst="rect">
            <a:avLst/>
          </a:prstGeom>
          <a:ln>
            <a:solidFill>
              <a:schemeClr val="tx2"/>
            </a:solidFill>
          </a:ln>
        </p:spPr>
      </p:pic>
      <p:pic>
        <p:nvPicPr>
          <p:cNvPr id="7" name="Picture 6">
            <a:hlinkClick r:id="rId5"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8" name="Table 7">
            <a:extLst>
              <a:ext uri="{FF2B5EF4-FFF2-40B4-BE49-F238E27FC236}">
                <a16:creationId xmlns:a16="http://schemas.microsoft.com/office/drawing/2014/main" id="{3DF76E71-881D-4030-9C4D-59E4DE0C7B59}"/>
              </a:ext>
            </a:extLst>
          </p:cNvPr>
          <p:cNvGraphicFramePr>
            <a:graphicFrameLocks noGrp="1"/>
          </p:cNvGraphicFramePr>
          <p:nvPr>
            <p:extLst>
              <p:ext uri="{D42A27DB-BD31-4B8C-83A1-F6EECF244321}">
                <p14:modId xmlns:p14="http://schemas.microsoft.com/office/powerpoint/2010/main" val="1206568426"/>
              </p:ext>
            </p:extLst>
          </p:nvPr>
        </p:nvGraphicFramePr>
        <p:xfrm>
          <a:off x="755649" y="4325894"/>
          <a:ext cx="7345363" cy="1554480"/>
        </p:xfrm>
        <a:graphic>
          <a:graphicData uri="http://schemas.openxmlformats.org/drawingml/2006/table">
            <a:tbl>
              <a:tblPr firstRow="1" bandRow="1">
                <a:tableStyleId>{5C22544A-7EE6-4342-B048-85BDC9FD1C3A}</a:tableStyleId>
              </a:tblPr>
              <a:tblGrid>
                <a:gridCol w="5370401">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9">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should be suspected in any patient with worsening cholestasis, weight loss, raised serum CA19-9, and/or new or progressive dominant stricture*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Moderate</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Raised serum CA19-9 may support the diagnosis of CCA, but specificity is poor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2426295"/>
                  </a:ext>
                </a:extLst>
              </a:tr>
            </a:tbl>
          </a:graphicData>
        </a:graphic>
      </p:graphicFrame>
      <p:grpSp>
        <p:nvGrpSpPr>
          <p:cNvPr id="10" name="Group 9">
            <a:extLst>
              <a:ext uri="{FF2B5EF4-FFF2-40B4-BE49-F238E27FC236}">
                <a16:creationId xmlns:a16="http://schemas.microsoft.com/office/drawing/2014/main" id="{5775CC8F-965E-4A0B-8C27-F0434D4A1B0F}"/>
              </a:ext>
            </a:extLst>
          </p:cNvPr>
          <p:cNvGrpSpPr/>
          <p:nvPr/>
        </p:nvGrpSpPr>
        <p:grpSpPr>
          <a:xfrm>
            <a:off x="4198621" y="4329791"/>
            <a:ext cx="3901771" cy="276999"/>
            <a:chOff x="3576910" y="3212976"/>
            <a:chExt cx="3901771" cy="276999"/>
          </a:xfrm>
        </p:grpSpPr>
        <p:sp>
          <p:nvSpPr>
            <p:cNvPr id="11" name="Rectangle 10">
              <a:extLst>
                <a:ext uri="{FF2B5EF4-FFF2-40B4-BE49-F238E27FC236}">
                  <a16:creationId xmlns:a16="http://schemas.microsoft.com/office/drawing/2014/main" id="{EAC3C7B7-438F-4C58-BB18-C79F23D74297}"/>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AFA944FB-C8DB-4166-8031-4F14930B967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7BAADE45-D6A3-4596-B1D1-EB06EE20B284}"/>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4" name="TextBox 13">
              <a:extLst>
                <a:ext uri="{FF2B5EF4-FFF2-40B4-BE49-F238E27FC236}">
                  <a16:creationId xmlns:a16="http://schemas.microsoft.com/office/drawing/2014/main" id="{4DB31514-0608-4B4F-AF97-7080F3D63E14}"/>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3464888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11B-DEF0-487E-9A5F-9D9977FB1B24}"/>
              </a:ext>
            </a:extLst>
          </p:cNvPr>
          <p:cNvSpPr>
            <a:spLocks noGrp="1"/>
          </p:cNvSpPr>
          <p:nvPr>
            <p:ph type="title"/>
          </p:nvPr>
        </p:nvSpPr>
        <p:spPr/>
        <p:txBody>
          <a:bodyPr>
            <a:normAutofit/>
          </a:bodyPr>
          <a:lstStyle/>
          <a:p>
            <a:r>
              <a:rPr lang="en-GB" dirty="0"/>
              <a:t>Brush cytology for identification of CCA</a:t>
            </a:r>
          </a:p>
        </p:txBody>
      </p:sp>
      <p:sp>
        <p:nvSpPr>
          <p:cNvPr id="3" name="Text Placeholder 2">
            <a:extLst>
              <a:ext uri="{FF2B5EF4-FFF2-40B4-BE49-F238E27FC236}">
                <a16:creationId xmlns:a16="http://schemas.microsoft.com/office/drawing/2014/main" id="{50D8CB84-CAA1-4AA6-A477-857FA3E2EDBD}"/>
              </a:ext>
            </a:extLst>
          </p:cNvPr>
          <p:cNvSpPr>
            <a:spLocks noGrp="1"/>
          </p:cNvSpPr>
          <p:nvPr>
            <p:ph type="body" sz="quarter" idx="10"/>
          </p:nvPr>
        </p:nvSpPr>
        <p:spPr/>
        <p:txBody>
          <a:bodyPr/>
          <a:lstStyle/>
          <a:p>
            <a:r>
              <a:rPr lang="en-GB" dirty="0"/>
              <a:t>1. </a:t>
            </a:r>
            <a:r>
              <a:rPr lang="en-GB" dirty="0" err="1"/>
              <a:t>Boberg</a:t>
            </a:r>
            <a:r>
              <a:rPr lang="en-GB" dirty="0"/>
              <a:t> KM, et al. J </a:t>
            </a:r>
            <a:r>
              <a:rPr lang="en-GB" dirty="0" err="1"/>
              <a:t>Hepatol</a:t>
            </a:r>
            <a:r>
              <a:rPr lang="en-GB" dirty="0"/>
              <a:t> 2006;45:568–74;</a:t>
            </a:r>
          </a:p>
          <a:p>
            <a:r>
              <a:rPr lang="en-GB" dirty="0"/>
              <a:t>ESGE/EASL CPG Endoscopy in PSC. J </a:t>
            </a:r>
            <a:r>
              <a:rPr lang="en-GB" dirty="0" err="1"/>
              <a:t>Hepatol</a:t>
            </a:r>
            <a:r>
              <a:rPr lang="en-GB" dirty="0"/>
              <a:t> 2017;66:1265–81</a:t>
            </a:r>
          </a:p>
        </p:txBody>
      </p:sp>
      <p:sp>
        <p:nvSpPr>
          <p:cNvPr id="30" name="Content Placeholder 29"/>
          <p:cNvSpPr>
            <a:spLocks noGrp="1"/>
          </p:cNvSpPr>
          <p:nvPr>
            <p:ph sz="half" idx="11"/>
          </p:nvPr>
        </p:nvSpPr>
        <p:spPr>
          <a:xfrm>
            <a:off x="319314" y="1340768"/>
            <a:ext cx="4177113" cy="4622400"/>
          </a:xfrm>
        </p:spPr>
        <p:txBody>
          <a:bodyPr>
            <a:normAutofit fontScale="92500" lnSpcReduction="20000"/>
          </a:bodyPr>
          <a:lstStyle/>
          <a:p>
            <a:pPr>
              <a:lnSpc>
                <a:spcPct val="120000"/>
              </a:lnSpc>
            </a:pPr>
            <a:r>
              <a:rPr lang="en-GB" dirty="0"/>
              <a:t>Bile duct brushing is highly specific for CCA</a:t>
            </a:r>
          </a:p>
          <a:p>
            <a:pPr lvl="1">
              <a:lnSpc>
                <a:spcPct val="120000"/>
              </a:lnSpc>
            </a:pPr>
            <a:r>
              <a:rPr lang="en-GB" dirty="0"/>
              <a:t>Sensitivity is modest</a:t>
            </a:r>
          </a:p>
          <a:p>
            <a:pPr lvl="1">
              <a:lnSpc>
                <a:spcPct val="120000"/>
              </a:lnSpc>
            </a:pPr>
            <a:r>
              <a:rPr lang="en-GB" dirty="0"/>
              <a:t>Precludes utility for early detection of CCA in PSC</a:t>
            </a:r>
          </a:p>
          <a:p>
            <a:pPr>
              <a:lnSpc>
                <a:spcPct val="120000"/>
              </a:lnSpc>
            </a:pPr>
            <a:r>
              <a:rPr lang="en-GB" dirty="0"/>
              <a:t>Addition of FISH analysis enhances the sensitivity for detecting CCA</a:t>
            </a:r>
          </a:p>
          <a:p>
            <a:pPr>
              <a:lnSpc>
                <a:spcPct val="120000"/>
              </a:lnSpc>
            </a:pPr>
            <a:r>
              <a:rPr lang="en-GB" dirty="0"/>
              <a:t>Ductal biopsy improves sensitivity, specificity, and accuracy</a:t>
            </a:r>
          </a:p>
          <a:p>
            <a:pPr>
              <a:lnSpc>
                <a:spcPct val="120000"/>
              </a:lnSpc>
            </a:pPr>
            <a:r>
              <a:rPr lang="en-GB" dirty="0"/>
              <a:t>Other techniques are not established in routine clinical practice</a:t>
            </a:r>
          </a:p>
          <a:p>
            <a:pPr>
              <a:lnSpc>
                <a:spcPct val="120000"/>
              </a:lnSpc>
            </a:pPr>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670" y="2057209"/>
            <a:ext cx="1933845" cy="1371791"/>
          </a:xfrm>
          <a:prstGeom prst="rect">
            <a:avLst/>
          </a:prstGeom>
          <a:ln>
            <a:solidFill>
              <a:schemeClr val="tx2"/>
            </a:solidFill>
          </a:ln>
        </p:spPr>
      </p:pic>
      <p:sp>
        <p:nvSpPr>
          <p:cNvPr id="14" name="TextBox 13"/>
          <p:cNvSpPr txBox="1"/>
          <p:nvPr/>
        </p:nvSpPr>
        <p:spPr>
          <a:xfrm>
            <a:off x="4809502" y="1438119"/>
            <a:ext cx="3057247" cy="523220"/>
          </a:xfrm>
          <a:prstGeom prst="rect">
            <a:avLst/>
          </a:prstGeom>
          <a:noFill/>
        </p:spPr>
        <p:txBody>
          <a:bodyPr wrap="none" rtlCol="0">
            <a:spAutoFit/>
          </a:bodyPr>
          <a:lstStyle/>
          <a:p>
            <a:pPr algn="ctr"/>
            <a:r>
              <a:rPr lang="en-GB" sz="1400" dirty="0"/>
              <a:t>Brush cytology specimens showing</a:t>
            </a:r>
            <a:br>
              <a:rPr lang="en-GB" sz="1400" dirty="0"/>
            </a:br>
            <a:r>
              <a:rPr lang="en-GB" sz="1400" dirty="0"/>
              <a:t>low- and high-grade dysplasia</a:t>
            </a:r>
            <a:r>
              <a:rPr lang="en-GB" sz="1400" baseline="30000" dirty="0"/>
              <a:t>1</a:t>
            </a:r>
          </a:p>
        </p:txBody>
      </p:sp>
      <p:pic>
        <p:nvPicPr>
          <p:cNvPr id="20" name="Picture 1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070" y="2048632"/>
            <a:ext cx="1844113" cy="1371600"/>
          </a:xfrm>
          <a:prstGeom prst="rect">
            <a:avLst/>
          </a:prstGeom>
          <a:ln>
            <a:solidFill>
              <a:schemeClr val="tx2"/>
            </a:solidFill>
          </a:ln>
        </p:spPr>
      </p:pic>
      <p:sp>
        <p:nvSpPr>
          <p:cNvPr id="21" name="TextBox 20"/>
          <p:cNvSpPr txBox="1"/>
          <p:nvPr/>
        </p:nvSpPr>
        <p:spPr>
          <a:xfrm>
            <a:off x="4327451" y="3143811"/>
            <a:ext cx="494046" cy="276999"/>
          </a:xfrm>
          <a:prstGeom prst="rect">
            <a:avLst/>
          </a:prstGeom>
          <a:noFill/>
        </p:spPr>
        <p:txBody>
          <a:bodyPr wrap="none" rtlCol="0">
            <a:spAutoFit/>
          </a:bodyPr>
          <a:lstStyle/>
          <a:p>
            <a:r>
              <a:rPr lang="en-GB" sz="1200" b="1" dirty="0"/>
              <a:t>Low</a:t>
            </a:r>
          </a:p>
        </p:txBody>
      </p:sp>
      <p:sp>
        <p:nvSpPr>
          <p:cNvPr id="25" name="TextBox 24"/>
          <p:cNvSpPr txBox="1"/>
          <p:nvPr/>
        </p:nvSpPr>
        <p:spPr>
          <a:xfrm>
            <a:off x="6556830" y="3143811"/>
            <a:ext cx="527709" cy="276999"/>
          </a:xfrm>
          <a:prstGeom prst="rect">
            <a:avLst/>
          </a:prstGeom>
          <a:noFill/>
        </p:spPr>
        <p:txBody>
          <a:bodyPr wrap="none" rtlCol="0">
            <a:spAutoFit/>
          </a:bodyPr>
          <a:lstStyle/>
          <a:p>
            <a:r>
              <a:rPr lang="en-GB" sz="1200" b="1" dirty="0"/>
              <a:t>High</a:t>
            </a:r>
          </a:p>
        </p:txBody>
      </p:sp>
      <p:sp>
        <p:nvSpPr>
          <p:cNvPr id="27" name="TextBox 26"/>
          <p:cNvSpPr txBox="1"/>
          <p:nvPr/>
        </p:nvSpPr>
        <p:spPr>
          <a:xfrm>
            <a:off x="5125301" y="3564914"/>
            <a:ext cx="2898550" cy="307777"/>
          </a:xfrm>
          <a:prstGeom prst="rect">
            <a:avLst/>
          </a:prstGeom>
          <a:noFill/>
        </p:spPr>
        <p:txBody>
          <a:bodyPr wrap="none" rtlCol="0">
            <a:spAutoFit/>
          </a:bodyPr>
          <a:lstStyle/>
          <a:p>
            <a:pPr algn="ctr"/>
            <a:r>
              <a:rPr lang="en-GB" sz="1400" dirty="0"/>
              <a:t>Corresponding bile duct histology</a:t>
            </a:r>
            <a:r>
              <a:rPr lang="en-GB" sz="1400" baseline="30000" dirty="0"/>
              <a:t>1</a:t>
            </a:r>
          </a:p>
        </p:txBody>
      </p:sp>
      <p:pic>
        <p:nvPicPr>
          <p:cNvPr id="23" name="Picture 2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407" y="3950151"/>
            <a:ext cx="1400370" cy="1371791"/>
          </a:xfrm>
          <a:prstGeom prst="rect">
            <a:avLst/>
          </a:prstGeom>
          <a:ln>
            <a:solidFill>
              <a:schemeClr val="tx2"/>
            </a:solidFill>
          </a:ln>
        </p:spPr>
      </p:pic>
      <p:pic>
        <p:nvPicPr>
          <p:cNvPr id="29" name="Picture 2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125" y="3950151"/>
            <a:ext cx="1810003" cy="1333686"/>
          </a:xfrm>
          <a:prstGeom prst="rect">
            <a:avLst/>
          </a:prstGeom>
          <a:ln>
            <a:solidFill>
              <a:schemeClr val="tx2"/>
            </a:solidFill>
          </a:ln>
        </p:spPr>
      </p:pic>
      <p:pic>
        <p:nvPicPr>
          <p:cNvPr id="32" name="Picture 31">
            <a:hlinkClick r:id="rId7"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07860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9DCED-AEDA-436B-9332-7DEED742CEC0}"/>
              </a:ext>
            </a:extLst>
          </p:cNvPr>
          <p:cNvSpPr>
            <a:spLocks noGrp="1"/>
          </p:cNvSpPr>
          <p:nvPr>
            <p:ph type="title"/>
          </p:nvPr>
        </p:nvSpPr>
        <p:spPr/>
        <p:txBody>
          <a:bodyPr/>
          <a:lstStyle/>
          <a:p>
            <a:r>
              <a:rPr lang="en-GB" dirty="0"/>
              <a:t>Guideline panel</a:t>
            </a:r>
          </a:p>
        </p:txBody>
      </p:sp>
      <p:sp>
        <p:nvSpPr>
          <p:cNvPr id="6" name="Text Placeholder 5">
            <a:extLst>
              <a:ext uri="{FF2B5EF4-FFF2-40B4-BE49-F238E27FC236}">
                <a16:creationId xmlns:a16="http://schemas.microsoft.com/office/drawing/2014/main" id="{F5F43A94-7495-43A5-BD82-6F3F11B815A2}"/>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5" name="Content Placeholder 4">
            <a:extLst>
              <a:ext uri="{FF2B5EF4-FFF2-40B4-BE49-F238E27FC236}">
                <a16:creationId xmlns:a16="http://schemas.microsoft.com/office/drawing/2014/main" id="{89DDDC93-FC88-4ECB-A7D9-3014314FF1EB}"/>
              </a:ext>
            </a:extLst>
          </p:cNvPr>
          <p:cNvSpPr>
            <a:spLocks noGrp="1"/>
          </p:cNvSpPr>
          <p:nvPr>
            <p:ph sz="half" idx="11"/>
          </p:nvPr>
        </p:nvSpPr>
        <p:spPr/>
        <p:txBody>
          <a:bodyPr>
            <a:normAutofit fontScale="92500"/>
          </a:bodyPr>
          <a:lstStyle/>
          <a:p>
            <a:r>
              <a:rPr lang="en-GB" b="1" dirty="0"/>
              <a:t>Chairs</a:t>
            </a:r>
            <a:endParaRPr lang="en-GB" dirty="0"/>
          </a:p>
          <a:p>
            <a:pPr lvl="1"/>
            <a:r>
              <a:rPr lang="nb-NO" dirty="0"/>
              <a:t>ESGE: Lars Aabakken </a:t>
            </a:r>
          </a:p>
          <a:p>
            <a:pPr lvl="1"/>
            <a:r>
              <a:rPr lang="nb-NO" dirty="0"/>
              <a:t>EASL: Tom Hemming Karlsen</a:t>
            </a:r>
          </a:p>
          <a:p>
            <a:pPr lvl="1"/>
            <a:endParaRPr lang="nb-NO" dirty="0"/>
          </a:p>
          <a:p>
            <a:r>
              <a:rPr lang="nb-NO" b="1" dirty="0"/>
              <a:t>Panel members</a:t>
            </a:r>
            <a:r>
              <a:rPr lang="nb-NO" dirty="0"/>
              <a:t> </a:t>
            </a:r>
          </a:p>
          <a:p>
            <a:pPr lvl="1"/>
            <a:r>
              <a:rPr lang="en-GB" dirty="0" err="1"/>
              <a:t>Jörg</a:t>
            </a:r>
            <a:r>
              <a:rPr lang="en-GB" dirty="0"/>
              <a:t> Albert, Marianna </a:t>
            </a:r>
            <a:r>
              <a:rPr lang="en-GB" dirty="0" err="1"/>
              <a:t>Arvanitakis</a:t>
            </a:r>
            <a:r>
              <a:rPr lang="en-GB" dirty="0"/>
              <a:t>, Olivier </a:t>
            </a:r>
            <a:r>
              <a:rPr lang="en-GB" dirty="0" err="1"/>
              <a:t>Chazouilleres</a:t>
            </a:r>
            <a:r>
              <a:rPr lang="en-GB" dirty="0"/>
              <a:t>, Jean-Marc </a:t>
            </a:r>
            <a:r>
              <a:rPr lang="en-GB" dirty="0" err="1"/>
              <a:t>Dumonceau</a:t>
            </a:r>
            <a:r>
              <a:rPr lang="en-GB" dirty="0"/>
              <a:t>, </a:t>
            </a:r>
            <a:r>
              <a:rPr lang="en-GB" dirty="0" err="1"/>
              <a:t>Martti</a:t>
            </a:r>
            <a:r>
              <a:rPr lang="en-GB" dirty="0"/>
              <a:t> </a:t>
            </a:r>
            <a:r>
              <a:rPr lang="en-GB" dirty="0" err="1"/>
              <a:t>Färkkilä</a:t>
            </a:r>
            <a:r>
              <a:rPr lang="en-GB" dirty="0"/>
              <a:t>, Peter </a:t>
            </a:r>
            <a:r>
              <a:rPr lang="en-GB" dirty="0" err="1"/>
              <a:t>Fickert</a:t>
            </a:r>
            <a:r>
              <a:rPr lang="en-GB" dirty="0"/>
              <a:t>, Gideon M Hirschfield, Andrea </a:t>
            </a:r>
            <a:r>
              <a:rPr lang="en-GB" dirty="0" err="1"/>
              <a:t>Laghi</a:t>
            </a:r>
            <a:r>
              <a:rPr lang="en-GB" dirty="0"/>
              <a:t>,</a:t>
            </a:r>
            <a:br>
              <a:rPr lang="en-GB" dirty="0"/>
            </a:br>
            <a:r>
              <a:rPr lang="en-GB" dirty="0"/>
              <a:t>Marco Marzioni, Michael Fernandez, Stephen P Pereira, Jürgen Pohl, Jan-Werner </a:t>
            </a:r>
            <a:r>
              <a:rPr lang="en-GB" dirty="0" err="1"/>
              <a:t>Poley</a:t>
            </a:r>
            <a:r>
              <a:rPr lang="en-GB" dirty="0"/>
              <a:t>, </a:t>
            </a:r>
            <a:r>
              <a:rPr lang="en-GB" dirty="0" err="1"/>
              <a:t>Cyriel</a:t>
            </a:r>
            <a:r>
              <a:rPr lang="en-GB" dirty="0"/>
              <a:t> Y Ponsioen, Christoph Schramm, Fredrik </a:t>
            </a:r>
            <a:r>
              <a:rPr lang="en-GB" dirty="0" err="1"/>
              <a:t>Swahn</a:t>
            </a:r>
            <a:r>
              <a:rPr lang="en-GB" dirty="0"/>
              <a:t>,</a:t>
            </a:r>
            <a:br>
              <a:rPr lang="en-GB" dirty="0"/>
            </a:br>
            <a:r>
              <a:rPr lang="en-GB" dirty="0"/>
              <a:t>Andrea </a:t>
            </a:r>
            <a:r>
              <a:rPr lang="en-GB" dirty="0" err="1"/>
              <a:t>Tringali</a:t>
            </a:r>
            <a:r>
              <a:rPr lang="en-GB" dirty="0"/>
              <a:t>, Cesare Hassan</a:t>
            </a:r>
          </a:p>
        </p:txBody>
      </p:sp>
      <p:pic>
        <p:nvPicPr>
          <p:cNvPr id="10" name="Picture 9">
            <a:extLst>
              <a:ext uri="{FF2B5EF4-FFF2-40B4-BE49-F238E27FC236}">
                <a16:creationId xmlns:a16="http://schemas.microsoft.com/office/drawing/2014/main" id="{3645CA72-3270-4685-9F08-CF9DAFD23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16016" y="1484783"/>
            <a:ext cx="3355501" cy="4410939"/>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9961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ERCP findings alone cannot exclude CCA</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Not possible to distinguish malignant and benign strictures</a:t>
            </a:r>
            <a:br>
              <a:rPr lang="en-GB" dirty="0"/>
            </a:br>
            <a:r>
              <a:rPr lang="en-GB" dirty="0"/>
              <a:t>with ERCP alone</a:t>
            </a:r>
          </a:p>
          <a:p>
            <a:pPr lvl="1"/>
            <a:r>
              <a:rPr lang="en-GB" dirty="0"/>
              <a:t>Diagnosis always requires additional techniques</a:t>
            </a:r>
          </a:p>
          <a:p>
            <a:r>
              <a:rPr lang="en-GB" dirty="0"/>
              <a:t>Most CCAs develop in the perihilar region or in extrahepatic bile ducts</a:t>
            </a:r>
          </a:p>
          <a:p>
            <a:pPr lvl="1"/>
            <a:r>
              <a:rPr lang="en-GB" dirty="0"/>
              <a:t>Reachable with a cytological brush</a:t>
            </a:r>
          </a:p>
        </p:txBody>
      </p:sp>
      <p:graphicFrame>
        <p:nvGraphicFramePr>
          <p:cNvPr id="7" name="Table 6">
            <a:extLst>
              <a:ext uri="{FF2B5EF4-FFF2-40B4-BE49-F238E27FC236}">
                <a16:creationId xmlns:a16="http://schemas.microsoft.com/office/drawing/2014/main" id="{51C94CC0-6753-4EA2-B185-C3E8E5C4AE5E}"/>
              </a:ext>
            </a:extLst>
          </p:cNvPr>
          <p:cNvGraphicFramePr>
            <a:graphicFrameLocks noGrp="1"/>
          </p:cNvGraphicFramePr>
          <p:nvPr>
            <p:extLst>
              <p:ext uri="{D42A27DB-BD31-4B8C-83A1-F6EECF244321}">
                <p14:modId xmlns:p14="http://schemas.microsoft.com/office/powerpoint/2010/main" val="4153383813"/>
              </p:ext>
            </p:extLst>
          </p:nvPr>
        </p:nvGraphicFramePr>
        <p:xfrm>
          <a:off x="755649" y="3284984"/>
          <a:ext cx="7345363" cy="2499360"/>
        </p:xfrm>
        <a:graphic>
          <a:graphicData uri="http://schemas.openxmlformats.org/drawingml/2006/table">
            <a:tbl>
              <a:tblPr firstRow="1" bandRow="1">
                <a:tableStyleId>{5C22544A-7EE6-4342-B048-85BDC9FD1C3A}</a:tableStyleId>
              </a:tblPr>
              <a:tblGrid>
                <a:gridCol w="5370402">
                  <a:extLst>
                    <a:ext uri="{9D8B030D-6E8A-4147-A177-3AD203B41FA5}">
                      <a16:colId xmlns:a16="http://schemas.microsoft.com/office/drawing/2014/main" val="20001"/>
                    </a:ext>
                  </a:extLst>
                </a:gridCol>
                <a:gridCol w="931593">
                  <a:extLst>
                    <a:ext uri="{9D8B030D-6E8A-4147-A177-3AD203B41FA5}">
                      <a16:colId xmlns:a16="http://schemas.microsoft.com/office/drawing/2014/main" val="20002"/>
                    </a:ext>
                  </a:extLst>
                </a:gridCol>
                <a:gridCol w="104336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Ductal sampling (brush cytology,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endobiliary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biopsies) is recommended as part of the initial investigation for the diagnosis and staging of suspected CCA in patients with PSC</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High</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FISH or equivalent chromosomal assessments should be considered in patients with suspected CCA when brush cytology results are equivocal</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investigations such as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cholangioscopy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endoscopic ultrasound, and probe-based confocal laser endomicroscopy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pCLE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may be useful in selected cases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928846921"/>
                  </a:ext>
                </a:extLst>
              </a:tr>
            </a:tbl>
          </a:graphicData>
        </a:graphic>
      </p:graphicFrame>
      <p:grpSp>
        <p:nvGrpSpPr>
          <p:cNvPr id="8" name="Group 7">
            <a:extLst>
              <a:ext uri="{FF2B5EF4-FFF2-40B4-BE49-F238E27FC236}">
                <a16:creationId xmlns:a16="http://schemas.microsoft.com/office/drawing/2014/main" id="{6B2B7ED0-2F32-4994-9C6D-7D8B676E2ECE}"/>
              </a:ext>
            </a:extLst>
          </p:cNvPr>
          <p:cNvGrpSpPr/>
          <p:nvPr/>
        </p:nvGrpSpPr>
        <p:grpSpPr>
          <a:xfrm>
            <a:off x="4198621" y="3288881"/>
            <a:ext cx="3901771" cy="276999"/>
            <a:chOff x="3576910" y="3212976"/>
            <a:chExt cx="3901771" cy="276999"/>
          </a:xfrm>
        </p:grpSpPr>
        <p:sp>
          <p:nvSpPr>
            <p:cNvPr id="9" name="Rectangle 8">
              <a:extLst>
                <a:ext uri="{FF2B5EF4-FFF2-40B4-BE49-F238E27FC236}">
                  <a16:creationId xmlns:a16="http://schemas.microsoft.com/office/drawing/2014/main" id="{99D5F52D-56F9-4B65-9105-653CC7BE1241}"/>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470606D0-C389-4A02-9939-E35188263D4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C4CC024D-758A-4F60-A261-F8FFF6392001}"/>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2" name="TextBox 11">
              <a:extLst>
                <a:ext uri="{FF2B5EF4-FFF2-40B4-BE49-F238E27FC236}">
                  <a16:creationId xmlns:a16="http://schemas.microsoft.com/office/drawing/2014/main" id="{82B19ADB-482E-4E93-A8BD-2433C1652389}"/>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3" name="Picture 12">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137745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A6A3-26DD-4008-9509-1F4675103A54}"/>
              </a:ext>
            </a:extLst>
          </p:cNvPr>
          <p:cNvSpPr>
            <a:spLocks noGrp="1"/>
          </p:cNvSpPr>
          <p:nvPr>
            <p:ph type="title"/>
          </p:nvPr>
        </p:nvSpPr>
        <p:spPr>
          <a:xfrm>
            <a:off x="319314" y="140970"/>
            <a:ext cx="7781078" cy="769620"/>
          </a:xfrm>
        </p:spPr>
        <p:txBody>
          <a:bodyPr>
            <a:normAutofit/>
          </a:bodyPr>
          <a:lstStyle/>
          <a:p>
            <a:r>
              <a:rPr lang="en-GB" sz="2800" dirty="0"/>
              <a:t>Endoscopic surveillance of PSC-associated IBD</a:t>
            </a:r>
          </a:p>
        </p:txBody>
      </p:sp>
      <p:sp>
        <p:nvSpPr>
          <p:cNvPr id="7" name="Text Placeholder 6">
            <a:extLst>
              <a:ext uri="{FF2B5EF4-FFF2-40B4-BE49-F238E27FC236}">
                <a16:creationId xmlns:a16="http://schemas.microsoft.com/office/drawing/2014/main" id="{89ED05A1-B8E5-40BB-B8C9-6D315F8A8E3D}"/>
              </a:ext>
            </a:extLst>
          </p:cNvPr>
          <p:cNvSpPr>
            <a:spLocks noGrp="1"/>
          </p:cNvSpPr>
          <p:nvPr>
            <p:ph type="body" sz="quarter" idx="10"/>
          </p:nvPr>
        </p:nvSpPr>
        <p:spPr/>
        <p:txBody>
          <a:bodyPr/>
          <a:lstStyle/>
          <a:p>
            <a:r>
              <a:rPr lang="en-GB" dirty="0"/>
              <a:t>1. Claessen MM, et al. </a:t>
            </a:r>
            <a:r>
              <a:rPr lang="nl-NL" dirty="0"/>
              <a:t>J Hepatol 2009;50:158–64;</a:t>
            </a:r>
            <a:br>
              <a:rPr lang="nl-NL" dirty="0"/>
            </a:br>
            <a:r>
              <a:rPr lang="en-GB" dirty="0"/>
              <a:t>ESGE/EASL CPG Endoscopy in PSC. J </a:t>
            </a:r>
            <a:r>
              <a:rPr lang="en-GB" dirty="0" err="1"/>
              <a:t>Hepatol</a:t>
            </a:r>
            <a:r>
              <a:rPr lang="en-GB" dirty="0"/>
              <a:t> 2017;66:1265–81</a:t>
            </a:r>
          </a:p>
        </p:txBody>
      </p:sp>
      <p:sp>
        <p:nvSpPr>
          <p:cNvPr id="5" name="Content Placeholder 4">
            <a:extLst>
              <a:ext uri="{FF2B5EF4-FFF2-40B4-BE49-F238E27FC236}">
                <a16:creationId xmlns:a16="http://schemas.microsoft.com/office/drawing/2014/main" id="{571A873E-50F7-45E0-869A-7DF9D6C8D91B}"/>
              </a:ext>
            </a:extLst>
          </p:cNvPr>
          <p:cNvSpPr>
            <a:spLocks noGrp="1"/>
          </p:cNvSpPr>
          <p:nvPr>
            <p:ph sz="half" idx="11"/>
          </p:nvPr>
        </p:nvSpPr>
        <p:spPr>
          <a:xfrm>
            <a:off x="319314" y="1340768"/>
            <a:ext cx="3964654" cy="4622400"/>
          </a:xfrm>
        </p:spPr>
        <p:txBody>
          <a:bodyPr>
            <a:normAutofit/>
          </a:bodyPr>
          <a:lstStyle/>
          <a:p>
            <a:r>
              <a:rPr lang="en-GB" dirty="0"/>
              <a:t>Relationship between PSC and IBD is well-established</a:t>
            </a:r>
          </a:p>
          <a:p>
            <a:r>
              <a:rPr lang="en-GB" dirty="0"/>
              <a:t>Risk of CRC is higher in patients with PSC + IBD than PSC alone</a:t>
            </a:r>
            <a:r>
              <a:rPr lang="en-GB" baseline="30000" dirty="0"/>
              <a:t>1</a:t>
            </a:r>
          </a:p>
          <a:p>
            <a:r>
              <a:rPr lang="en-GB" dirty="0"/>
              <a:t>Long-term risk of CRC in PSC + IBD patients is about threefold higher than risk of CCA</a:t>
            </a:r>
            <a:r>
              <a:rPr lang="en-GB" baseline="30000" dirty="0"/>
              <a:t>1</a:t>
            </a:r>
          </a:p>
          <a:p>
            <a:r>
              <a:rPr lang="en-GB" dirty="0"/>
              <a:t>Occurrence of CRC in these patients leads to reduced survival</a:t>
            </a:r>
            <a:r>
              <a:rPr lang="en-GB" baseline="30000" dirty="0"/>
              <a:t>1</a:t>
            </a:r>
          </a:p>
        </p:txBody>
      </p:sp>
      <p:pic>
        <p:nvPicPr>
          <p:cNvPr id="10" name="Picture 9">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85" name="Data">
            <a:extLst>
              <a:ext uri="{FF2B5EF4-FFF2-40B4-BE49-F238E27FC236}">
                <a16:creationId xmlns:a16="http://schemas.microsoft.com/office/drawing/2014/main" id="{209DE146-778C-406B-8040-9EDFC694F4FB}"/>
              </a:ext>
            </a:extLst>
          </p:cNvPr>
          <p:cNvGrpSpPr/>
          <p:nvPr/>
        </p:nvGrpSpPr>
        <p:grpSpPr>
          <a:xfrm>
            <a:off x="4057548" y="1365528"/>
            <a:ext cx="4898406" cy="3980584"/>
            <a:chOff x="3850058" y="1258848"/>
            <a:chExt cx="4898406" cy="3980584"/>
          </a:xfrm>
        </p:grpSpPr>
        <p:sp>
          <p:nvSpPr>
            <p:cNvPr id="9" name="Freeform: Shape 8">
              <a:extLst>
                <a:ext uri="{FF2B5EF4-FFF2-40B4-BE49-F238E27FC236}">
                  <a16:creationId xmlns:a16="http://schemas.microsoft.com/office/drawing/2014/main" id="{B6B7D577-1211-4973-9B49-82380AF09EF8}"/>
                </a:ext>
              </a:extLst>
            </p:cNvPr>
            <p:cNvSpPr/>
            <p:nvPr/>
          </p:nvSpPr>
          <p:spPr>
            <a:xfrm>
              <a:off x="5008245" y="4019550"/>
              <a:ext cx="3162300" cy="99060"/>
            </a:xfrm>
            <a:custGeom>
              <a:avLst/>
              <a:gdLst>
                <a:gd name="connsiteX0" fmla="*/ 0 w 3162300"/>
                <a:gd name="connsiteY0" fmla="*/ 99060 h 99060"/>
                <a:gd name="connsiteX1" fmla="*/ 977265 w 3162300"/>
                <a:gd name="connsiteY1" fmla="*/ 99060 h 99060"/>
                <a:gd name="connsiteX2" fmla="*/ 977265 w 3162300"/>
                <a:gd name="connsiteY2" fmla="*/ 0 h 99060"/>
                <a:gd name="connsiteX3" fmla="*/ 3162300 w 3162300"/>
                <a:gd name="connsiteY3" fmla="*/ 0 h 99060"/>
              </a:gdLst>
              <a:ahLst/>
              <a:cxnLst>
                <a:cxn ang="0">
                  <a:pos x="connsiteX0" y="connsiteY0"/>
                </a:cxn>
                <a:cxn ang="0">
                  <a:pos x="connsiteX1" y="connsiteY1"/>
                </a:cxn>
                <a:cxn ang="0">
                  <a:pos x="connsiteX2" y="connsiteY2"/>
                </a:cxn>
                <a:cxn ang="0">
                  <a:pos x="connsiteX3" y="connsiteY3"/>
                </a:cxn>
              </a:cxnLst>
              <a:rect l="l" t="t" r="r" b="b"/>
              <a:pathLst>
                <a:path w="3162300" h="99060">
                  <a:moveTo>
                    <a:pt x="0" y="99060"/>
                  </a:moveTo>
                  <a:lnTo>
                    <a:pt x="977265" y="99060"/>
                  </a:lnTo>
                  <a:lnTo>
                    <a:pt x="977265" y="0"/>
                  </a:lnTo>
                  <a:lnTo>
                    <a:pt x="3162300"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66EFD81F-404B-4207-94AC-5C8333CE00ED}"/>
                </a:ext>
              </a:extLst>
            </p:cNvPr>
            <p:cNvSpPr/>
            <p:nvPr/>
          </p:nvSpPr>
          <p:spPr>
            <a:xfrm>
              <a:off x="5006340" y="2692400"/>
              <a:ext cx="2931160" cy="1427480"/>
            </a:xfrm>
            <a:custGeom>
              <a:avLst/>
              <a:gdLst>
                <a:gd name="connsiteX0" fmla="*/ 0 w 2931160"/>
                <a:gd name="connsiteY0" fmla="*/ 1427480 h 1427480"/>
                <a:gd name="connsiteX1" fmla="*/ 0 w 2931160"/>
                <a:gd name="connsiteY1" fmla="*/ 1353820 h 1427480"/>
                <a:gd name="connsiteX2" fmla="*/ 71120 w 2931160"/>
                <a:gd name="connsiteY2" fmla="*/ 1353820 h 1427480"/>
                <a:gd name="connsiteX3" fmla="*/ 71120 w 2931160"/>
                <a:gd name="connsiteY3" fmla="*/ 1318260 h 1427480"/>
                <a:gd name="connsiteX4" fmla="*/ 284480 w 2931160"/>
                <a:gd name="connsiteY4" fmla="*/ 1318260 h 1427480"/>
                <a:gd name="connsiteX5" fmla="*/ 284480 w 2931160"/>
                <a:gd name="connsiteY5" fmla="*/ 1270000 h 1427480"/>
                <a:gd name="connsiteX6" fmla="*/ 838200 w 2931160"/>
                <a:gd name="connsiteY6" fmla="*/ 1270000 h 1427480"/>
                <a:gd name="connsiteX7" fmla="*/ 838200 w 2931160"/>
                <a:gd name="connsiteY7" fmla="*/ 1206500 h 1427480"/>
                <a:gd name="connsiteX8" fmla="*/ 932180 w 2931160"/>
                <a:gd name="connsiteY8" fmla="*/ 1206500 h 1427480"/>
                <a:gd name="connsiteX9" fmla="*/ 932180 w 2931160"/>
                <a:gd name="connsiteY9" fmla="*/ 1137920 h 1427480"/>
                <a:gd name="connsiteX10" fmla="*/ 1061720 w 2931160"/>
                <a:gd name="connsiteY10" fmla="*/ 1137920 h 1427480"/>
                <a:gd name="connsiteX11" fmla="*/ 1061720 w 2931160"/>
                <a:gd name="connsiteY11" fmla="*/ 975360 h 1427480"/>
                <a:gd name="connsiteX12" fmla="*/ 1236980 w 2931160"/>
                <a:gd name="connsiteY12" fmla="*/ 975360 h 1427480"/>
                <a:gd name="connsiteX13" fmla="*/ 1236980 w 2931160"/>
                <a:gd name="connsiteY13" fmla="*/ 881380 h 1427480"/>
                <a:gd name="connsiteX14" fmla="*/ 1262380 w 2931160"/>
                <a:gd name="connsiteY14" fmla="*/ 881380 h 1427480"/>
                <a:gd name="connsiteX15" fmla="*/ 1262380 w 2931160"/>
                <a:gd name="connsiteY15" fmla="*/ 792480 h 1427480"/>
                <a:gd name="connsiteX16" fmla="*/ 1564640 w 2931160"/>
                <a:gd name="connsiteY16" fmla="*/ 792480 h 1427480"/>
                <a:gd name="connsiteX17" fmla="*/ 1564640 w 2931160"/>
                <a:gd name="connsiteY17" fmla="*/ 685800 h 1427480"/>
                <a:gd name="connsiteX18" fmla="*/ 1922780 w 2931160"/>
                <a:gd name="connsiteY18" fmla="*/ 685800 h 1427480"/>
                <a:gd name="connsiteX19" fmla="*/ 1922780 w 2931160"/>
                <a:gd name="connsiteY19" fmla="*/ 515620 h 1427480"/>
                <a:gd name="connsiteX20" fmla="*/ 1978660 w 2931160"/>
                <a:gd name="connsiteY20" fmla="*/ 515620 h 1427480"/>
                <a:gd name="connsiteX21" fmla="*/ 1978660 w 2931160"/>
                <a:gd name="connsiteY21" fmla="*/ 345440 h 1427480"/>
                <a:gd name="connsiteX22" fmla="*/ 2321560 w 2931160"/>
                <a:gd name="connsiteY22" fmla="*/ 345440 h 1427480"/>
                <a:gd name="connsiteX23" fmla="*/ 2321560 w 2931160"/>
                <a:gd name="connsiteY23" fmla="*/ 0 h 1427480"/>
                <a:gd name="connsiteX24" fmla="*/ 2931160 w 2931160"/>
                <a:gd name="connsiteY24" fmla="*/ 0 h 142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1160" h="1427480">
                  <a:moveTo>
                    <a:pt x="0" y="1427480"/>
                  </a:moveTo>
                  <a:lnTo>
                    <a:pt x="0" y="1353820"/>
                  </a:lnTo>
                  <a:lnTo>
                    <a:pt x="71120" y="1353820"/>
                  </a:lnTo>
                  <a:lnTo>
                    <a:pt x="71120" y="1318260"/>
                  </a:lnTo>
                  <a:lnTo>
                    <a:pt x="284480" y="1318260"/>
                  </a:lnTo>
                  <a:lnTo>
                    <a:pt x="284480" y="1270000"/>
                  </a:lnTo>
                  <a:lnTo>
                    <a:pt x="838200" y="1270000"/>
                  </a:lnTo>
                  <a:lnTo>
                    <a:pt x="838200" y="1206500"/>
                  </a:lnTo>
                  <a:lnTo>
                    <a:pt x="932180" y="1206500"/>
                  </a:lnTo>
                  <a:lnTo>
                    <a:pt x="932180" y="1137920"/>
                  </a:lnTo>
                  <a:lnTo>
                    <a:pt x="1061720" y="1137920"/>
                  </a:lnTo>
                  <a:lnTo>
                    <a:pt x="1061720" y="975360"/>
                  </a:lnTo>
                  <a:lnTo>
                    <a:pt x="1236980" y="975360"/>
                  </a:lnTo>
                  <a:lnTo>
                    <a:pt x="1236980" y="881380"/>
                  </a:lnTo>
                  <a:lnTo>
                    <a:pt x="1262380" y="881380"/>
                  </a:lnTo>
                  <a:lnTo>
                    <a:pt x="1262380" y="792480"/>
                  </a:lnTo>
                  <a:lnTo>
                    <a:pt x="1564640" y="792480"/>
                  </a:lnTo>
                  <a:lnTo>
                    <a:pt x="1564640" y="685800"/>
                  </a:lnTo>
                  <a:lnTo>
                    <a:pt x="1922780" y="685800"/>
                  </a:lnTo>
                  <a:lnTo>
                    <a:pt x="1922780" y="515620"/>
                  </a:lnTo>
                  <a:lnTo>
                    <a:pt x="1978660" y="515620"/>
                  </a:lnTo>
                  <a:lnTo>
                    <a:pt x="1978660" y="345440"/>
                  </a:lnTo>
                  <a:lnTo>
                    <a:pt x="2321560" y="345440"/>
                  </a:lnTo>
                  <a:lnTo>
                    <a:pt x="2321560" y="0"/>
                  </a:lnTo>
                  <a:lnTo>
                    <a:pt x="2931160"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Axis">
              <a:extLst>
                <a:ext uri="{FF2B5EF4-FFF2-40B4-BE49-F238E27FC236}">
                  <a16:creationId xmlns:a16="http://schemas.microsoft.com/office/drawing/2014/main" id="{DF483CF1-B5C5-4DB2-8FBC-D0B650CC1E76}"/>
                </a:ext>
              </a:extLst>
            </p:cNvPr>
            <p:cNvGrpSpPr/>
            <p:nvPr/>
          </p:nvGrpSpPr>
          <p:grpSpPr>
            <a:xfrm>
              <a:off x="3850058" y="1258848"/>
              <a:ext cx="4898406" cy="3980584"/>
              <a:chOff x="3850058" y="1258848"/>
              <a:chExt cx="4898406" cy="3980584"/>
            </a:xfrm>
          </p:grpSpPr>
          <p:sp>
            <p:nvSpPr>
              <p:cNvPr id="12" name="TextBox 11"/>
              <p:cNvSpPr txBox="1"/>
              <p:nvPr/>
            </p:nvSpPr>
            <p:spPr>
              <a:xfrm>
                <a:off x="7606806" y="3409836"/>
                <a:ext cx="1141658" cy="523220"/>
              </a:xfrm>
              <a:prstGeom prst="rect">
                <a:avLst/>
              </a:prstGeom>
              <a:solidFill>
                <a:schemeClr val="bg1"/>
              </a:solidFill>
            </p:spPr>
            <p:txBody>
              <a:bodyPr wrap="none" rtlCol="0">
                <a:spAutoFit/>
              </a:bodyPr>
              <a:lstStyle/>
              <a:p>
                <a:pPr algn="ctr"/>
                <a:r>
                  <a:rPr lang="en-GB" sz="1400" b="1" dirty="0">
                    <a:solidFill>
                      <a:schemeClr val="tx2"/>
                    </a:solidFill>
                  </a:rPr>
                  <a:t>2%</a:t>
                </a:r>
              </a:p>
              <a:p>
                <a:pPr algn="ctr"/>
                <a:r>
                  <a:rPr lang="en-GB" sz="1400" dirty="0"/>
                  <a:t>Without IBD</a:t>
                </a:r>
              </a:p>
            </p:txBody>
          </p:sp>
          <p:sp>
            <p:nvSpPr>
              <p:cNvPr id="13" name="TextBox 12"/>
              <p:cNvSpPr txBox="1"/>
              <p:nvPr/>
            </p:nvSpPr>
            <p:spPr>
              <a:xfrm>
                <a:off x="7731039" y="2074508"/>
                <a:ext cx="893193" cy="523220"/>
              </a:xfrm>
              <a:prstGeom prst="rect">
                <a:avLst/>
              </a:prstGeom>
              <a:solidFill>
                <a:schemeClr val="bg1"/>
              </a:solidFill>
            </p:spPr>
            <p:txBody>
              <a:bodyPr wrap="none" rtlCol="0">
                <a:spAutoFit/>
              </a:bodyPr>
              <a:lstStyle/>
              <a:p>
                <a:pPr algn="ctr"/>
                <a:r>
                  <a:rPr lang="en-GB" sz="1400" b="1" dirty="0">
                    <a:solidFill>
                      <a:schemeClr val="tx2"/>
                    </a:solidFill>
                  </a:rPr>
                  <a:t>31%</a:t>
                </a:r>
              </a:p>
              <a:p>
                <a:pPr algn="ctr"/>
                <a:r>
                  <a:rPr lang="en-GB" sz="1400" dirty="0"/>
                  <a:t>With IBD</a:t>
                </a:r>
              </a:p>
            </p:txBody>
          </p:sp>
          <p:cxnSp>
            <p:nvCxnSpPr>
              <p:cNvPr id="16" name="Straight Arrow Connector 15"/>
              <p:cNvCxnSpPr/>
              <p:nvPr/>
            </p:nvCxnSpPr>
            <p:spPr>
              <a:xfrm>
                <a:off x="7557324" y="2722732"/>
                <a:ext cx="0" cy="1368000"/>
              </a:xfrm>
              <a:prstGeom prst="straightConnector1">
                <a:avLst/>
              </a:prstGeom>
              <a:ln w="1905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380312" y="2852936"/>
                <a:ext cx="942887" cy="338554"/>
              </a:xfrm>
              <a:prstGeom prst="rect">
                <a:avLst/>
              </a:prstGeom>
              <a:solidFill>
                <a:schemeClr val="bg1"/>
              </a:solidFill>
              <a:ln>
                <a:solidFill>
                  <a:schemeClr val="tx2"/>
                </a:solidFill>
              </a:ln>
            </p:spPr>
            <p:txBody>
              <a:bodyPr wrap="none" rtlCol="0">
                <a:spAutoFit/>
              </a:bodyPr>
              <a:lstStyle/>
              <a:p>
                <a:pPr algn="ctr"/>
                <a:r>
                  <a:rPr lang="en-GB" sz="1600" b="1" dirty="0">
                    <a:solidFill>
                      <a:schemeClr val="tx2"/>
                    </a:solidFill>
                  </a:rPr>
                  <a:t>p=0.008</a:t>
                </a:r>
              </a:p>
            </p:txBody>
          </p:sp>
          <p:sp>
            <p:nvSpPr>
              <p:cNvPr id="18" name="TextBox 17"/>
              <p:cNvSpPr txBox="1"/>
              <p:nvPr/>
            </p:nvSpPr>
            <p:spPr>
              <a:xfrm>
                <a:off x="6588224" y="3651968"/>
                <a:ext cx="901209" cy="307777"/>
              </a:xfrm>
              <a:prstGeom prst="rect">
                <a:avLst/>
              </a:prstGeom>
              <a:solidFill>
                <a:schemeClr val="bg1"/>
              </a:solidFill>
            </p:spPr>
            <p:txBody>
              <a:bodyPr wrap="none" rtlCol="0">
                <a:spAutoFit/>
              </a:bodyPr>
              <a:lstStyle/>
              <a:p>
                <a:r>
                  <a:rPr lang="en-GB" sz="1400" b="1" dirty="0">
                    <a:solidFill>
                      <a:schemeClr val="tx2"/>
                    </a:solidFill>
                  </a:rPr>
                  <a:t>20 years</a:t>
                </a:r>
              </a:p>
            </p:txBody>
          </p:sp>
          <p:cxnSp>
            <p:nvCxnSpPr>
              <p:cNvPr id="15" name="Straight Connector 14">
                <a:extLst>
                  <a:ext uri="{FF2B5EF4-FFF2-40B4-BE49-F238E27FC236}">
                    <a16:creationId xmlns:a16="http://schemas.microsoft.com/office/drawing/2014/main" id="{48E9C208-581F-48A8-BE77-5ED82E0B308F}"/>
                  </a:ext>
                </a:extLst>
              </p:cNvPr>
              <p:cNvCxnSpPr>
                <a:cxnSpLocks/>
              </p:cNvCxnSpPr>
              <p:nvPr/>
            </p:nvCxnSpPr>
            <p:spPr>
              <a:xfrm>
                <a:off x="4947468" y="4123949"/>
                <a:ext cx="325419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5B123BE-7B38-481E-8F68-E385C97D67B0}"/>
                  </a:ext>
                </a:extLst>
              </p:cNvPr>
              <p:cNvCxnSpPr>
                <a:cxnSpLocks/>
              </p:cNvCxnSpPr>
              <p:nvPr/>
            </p:nvCxnSpPr>
            <p:spPr>
              <a:xfrm>
                <a:off x="5004514" y="1828800"/>
                <a:ext cx="0" cy="235022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290ADE5-D3D1-4011-A4ED-DB5C371FB6F0}"/>
                  </a:ext>
                </a:extLst>
              </p:cNvPr>
              <p:cNvSpPr txBox="1"/>
              <p:nvPr/>
            </p:nvSpPr>
            <p:spPr>
              <a:xfrm>
                <a:off x="4918469" y="4178466"/>
                <a:ext cx="172090" cy="215444"/>
              </a:xfrm>
              <a:prstGeom prst="rect">
                <a:avLst/>
              </a:prstGeom>
              <a:noFill/>
            </p:spPr>
            <p:txBody>
              <a:bodyPr wrap="none" lIns="36000" tIns="0" rIns="36000" bIns="0" rtlCol="0">
                <a:spAutoFit/>
              </a:bodyPr>
              <a:lstStyle/>
              <a:p>
                <a:pPr algn="ctr"/>
                <a:r>
                  <a:rPr lang="en-GB" sz="1400" dirty="0"/>
                  <a:t>0</a:t>
                </a:r>
                <a:endParaRPr lang="en-US" sz="1400" dirty="0"/>
              </a:p>
            </p:txBody>
          </p:sp>
          <p:sp>
            <p:nvSpPr>
              <p:cNvPr id="21" name="TextBox 20">
                <a:extLst>
                  <a:ext uri="{FF2B5EF4-FFF2-40B4-BE49-F238E27FC236}">
                    <a16:creationId xmlns:a16="http://schemas.microsoft.com/office/drawing/2014/main" id="{6A2987A5-F4D7-4BEA-AEEB-D612AE2D7B74}"/>
                  </a:ext>
                </a:extLst>
              </p:cNvPr>
              <p:cNvSpPr txBox="1"/>
              <p:nvPr/>
            </p:nvSpPr>
            <p:spPr>
              <a:xfrm>
                <a:off x="4773447" y="4014929"/>
                <a:ext cx="172089" cy="215444"/>
              </a:xfrm>
              <a:prstGeom prst="rect">
                <a:avLst/>
              </a:prstGeom>
              <a:noFill/>
            </p:spPr>
            <p:txBody>
              <a:bodyPr wrap="none" lIns="36000" tIns="0" rIns="36000" bIns="0" rtlCol="0" anchor="ctr">
                <a:spAutoFit/>
              </a:bodyPr>
              <a:lstStyle/>
              <a:p>
                <a:pPr algn="r"/>
                <a:r>
                  <a:rPr lang="en-GB" sz="1400" dirty="0"/>
                  <a:t>0</a:t>
                </a:r>
                <a:endParaRPr lang="en-US" sz="1400" dirty="0"/>
              </a:p>
            </p:txBody>
          </p:sp>
          <p:cxnSp>
            <p:nvCxnSpPr>
              <p:cNvPr id="22" name="Straight Connector 21">
                <a:extLst>
                  <a:ext uri="{FF2B5EF4-FFF2-40B4-BE49-F238E27FC236}">
                    <a16:creationId xmlns:a16="http://schemas.microsoft.com/office/drawing/2014/main" id="{C2DE24C5-CDC4-4132-850F-03C521E9E2F2}"/>
                  </a:ext>
                </a:extLst>
              </p:cNvPr>
              <p:cNvCxnSpPr/>
              <p:nvPr/>
            </p:nvCxnSpPr>
            <p:spPr>
              <a:xfrm>
                <a:off x="4948400" y="320605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6742324B-8EEC-4814-BBA6-8F6594B4D212}"/>
                  </a:ext>
                </a:extLst>
              </p:cNvPr>
              <p:cNvSpPr txBox="1"/>
              <p:nvPr/>
            </p:nvSpPr>
            <p:spPr>
              <a:xfrm>
                <a:off x="4674060" y="3099417"/>
                <a:ext cx="271476" cy="215444"/>
              </a:xfrm>
              <a:prstGeom prst="rect">
                <a:avLst/>
              </a:prstGeom>
              <a:noFill/>
            </p:spPr>
            <p:txBody>
              <a:bodyPr wrap="none" lIns="36000" tIns="0" rIns="36000" bIns="0" rtlCol="0" anchor="ctr">
                <a:spAutoFit/>
              </a:bodyPr>
              <a:lstStyle/>
              <a:p>
                <a:pPr algn="r"/>
                <a:r>
                  <a:rPr lang="en-GB" sz="1400" dirty="0"/>
                  <a:t>20</a:t>
                </a:r>
                <a:endParaRPr lang="en-US" sz="1400" dirty="0"/>
              </a:p>
            </p:txBody>
          </p:sp>
          <p:cxnSp>
            <p:nvCxnSpPr>
              <p:cNvPr id="24" name="Straight Connector 23">
                <a:extLst>
                  <a:ext uri="{FF2B5EF4-FFF2-40B4-BE49-F238E27FC236}">
                    <a16:creationId xmlns:a16="http://schemas.microsoft.com/office/drawing/2014/main" id="{3B7B4343-C054-4F52-9DCD-D46ABD01783D}"/>
                  </a:ext>
                </a:extLst>
              </p:cNvPr>
              <p:cNvCxnSpPr/>
              <p:nvPr/>
            </p:nvCxnSpPr>
            <p:spPr>
              <a:xfrm>
                <a:off x="4948400" y="274742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A563232-85E5-473A-81DD-FCB8AAA6BF7F}"/>
                  </a:ext>
                </a:extLst>
              </p:cNvPr>
              <p:cNvSpPr txBox="1"/>
              <p:nvPr/>
            </p:nvSpPr>
            <p:spPr>
              <a:xfrm>
                <a:off x="4674060" y="2640791"/>
                <a:ext cx="271476" cy="215444"/>
              </a:xfrm>
              <a:prstGeom prst="rect">
                <a:avLst/>
              </a:prstGeom>
              <a:noFill/>
            </p:spPr>
            <p:txBody>
              <a:bodyPr wrap="none" lIns="36000" tIns="0" rIns="36000" bIns="0" rtlCol="0" anchor="ctr">
                <a:spAutoFit/>
              </a:bodyPr>
              <a:lstStyle/>
              <a:p>
                <a:pPr algn="r"/>
                <a:r>
                  <a:rPr lang="en-GB" sz="1400" dirty="0"/>
                  <a:t>30</a:t>
                </a:r>
                <a:endParaRPr lang="en-US" sz="1400" dirty="0"/>
              </a:p>
            </p:txBody>
          </p:sp>
          <p:cxnSp>
            <p:nvCxnSpPr>
              <p:cNvPr id="26" name="Straight Connector 25">
                <a:extLst>
                  <a:ext uri="{FF2B5EF4-FFF2-40B4-BE49-F238E27FC236}">
                    <a16:creationId xmlns:a16="http://schemas.microsoft.com/office/drawing/2014/main" id="{D6D2AED8-9ACE-4859-A723-3DCF51A4BEEA}"/>
                  </a:ext>
                </a:extLst>
              </p:cNvPr>
              <p:cNvCxnSpPr/>
              <p:nvPr/>
            </p:nvCxnSpPr>
            <p:spPr>
              <a:xfrm>
                <a:off x="4948400" y="22903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CFCDFE8-7E13-4032-8ADB-68D03849D172}"/>
                  </a:ext>
                </a:extLst>
              </p:cNvPr>
              <p:cNvSpPr txBox="1"/>
              <p:nvPr/>
            </p:nvSpPr>
            <p:spPr>
              <a:xfrm>
                <a:off x="4674060" y="2181369"/>
                <a:ext cx="271476" cy="215444"/>
              </a:xfrm>
              <a:prstGeom prst="rect">
                <a:avLst/>
              </a:prstGeom>
              <a:noFill/>
            </p:spPr>
            <p:txBody>
              <a:bodyPr wrap="none" lIns="36000" tIns="0" rIns="36000" bIns="0" rtlCol="0" anchor="ctr">
                <a:spAutoFit/>
              </a:bodyPr>
              <a:lstStyle/>
              <a:p>
                <a:pPr algn="r"/>
                <a:r>
                  <a:rPr lang="en-GB" sz="1400" dirty="0"/>
                  <a:t>40</a:t>
                </a:r>
                <a:endParaRPr lang="en-US" sz="1400" dirty="0"/>
              </a:p>
            </p:txBody>
          </p:sp>
          <p:cxnSp>
            <p:nvCxnSpPr>
              <p:cNvPr id="28" name="Straight Connector 27">
                <a:extLst>
                  <a:ext uri="{FF2B5EF4-FFF2-40B4-BE49-F238E27FC236}">
                    <a16:creationId xmlns:a16="http://schemas.microsoft.com/office/drawing/2014/main" id="{39AE2C52-5BA0-4A02-818F-8D4DA4E60B69}"/>
                  </a:ext>
                </a:extLst>
              </p:cNvPr>
              <p:cNvCxnSpPr/>
              <p:nvPr/>
            </p:nvCxnSpPr>
            <p:spPr>
              <a:xfrm>
                <a:off x="4948400" y="183429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CF1DDA8C-08C6-4209-9E91-5189E412B76F}"/>
                  </a:ext>
                </a:extLst>
              </p:cNvPr>
              <p:cNvSpPr txBox="1"/>
              <p:nvPr/>
            </p:nvSpPr>
            <p:spPr>
              <a:xfrm>
                <a:off x="4674060" y="1725281"/>
                <a:ext cx="271476" cy="215444"/>
              </a:xfrm>
              <a:prstGeom prst="rect">
                <a:avLst/>
              </a:prstGeom>
              <a:noFill/>
            </p:spPr>
            <p:txBody>
              <a:bodyPr wrap="none" lIns="36000" tIns="0" rIns="36000" bIns="0" rtlCol="0" anchor="ctr">
                <a:spAutoFit/>
              </a:bodyPr>
              <a:lstStyle/>
              <a:p>
                <a:pPr algn="r"/>
                <a:r>
                  <a:rPr lang="en-GB" sz="1400" dirty="0"/>
                  <a:t>50</a:t>
                </a:r>
                <a:endParaRPr lang="en-US" sz="1400" dirty="0"/>
              </a:p>
            </p:txBody>
          </p:sp>
          <p:cxnSp>
            <p:nvCxnSpPr>
              <p:cNvPr id="32" name="Straight Connector 31">
                <a:extLst>
                  <a:ext uri="{FF2B5EF4-FFF2-40B4-BE49-F238E27FC236}">
                    <a16:creationId xmlns:a16="http://schemas.microsoft.com/office/drawing/2014/main" id="{7BFE6900-AFE8-4089-9795-F7D827A7D357}"/>
                  </a:ext>
                </a:extLst>
              </p:cNvPr>
              <p:cNvCxnSpPr/>
              <p:nvPr/>
            </p:nvCxnSpPr>
            <p:spPr>
              <a:xfrm>
                <a:off x="5642054" y="412394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CC97FB4-95E2-492B-8537-0EA368C46D60}"/>
                  </a:ext>
                </a:extLst>
              </p:cNvPr>
              <p:cNvSpPr txBox="1"/>
              <p:nvPr/>
            </p:nvSpPr>
            <p:spPr>
              <a:xfrm>
                <a:off x="5556010" y="4178466"/>
                <a:ext cx="172089" cy="215444"/>
              </a:xfrm>
              <a:prstGeom prst="rect">
                <a:avLst/>
              </a:prstGeom>
              <a:noFill/>
            </p:spPr>
            <p:txBody>
              <a:bodyPr wrap="none" lIns="36000" tIns="0" rIns="36000" bIns="0" rtlCol="0">
                <a:spAutoFit/>
              </a:bodyPr>
              <a:lstStyle/>
              <a:p>
                <a:pPr algn="ctr"/>
                <a:r>
                  <a:rPr lang="en-GB" sz="1400" dirty="0"/>
                  <a:t>5</a:t>
                </a:r>
                <a:endParaRPr lang="en-US" sz="1400" dirty="0"/>
              </a:p>
            </p:txBody>
          </p:sp>
          <p:sp>
            <p:nvSpPr>
              <p:cNvPr id="40" name="TextBox 39">
                <a:extLst>
                  <a:ext uri="{FF2B5EF4-FFF2-40B4-BE49-F238E27FC236}">
                    <a16:creationId xmlns:a16="http://schemas.microsoft.com/office/drawing/2014/main" id="{E7B6AFB9-EE2D-4B68-A3AC-7AF52AB87915}"/>
                  </a:ext>
                </a:extLst>
              </p:cNvPr>
              <p:cNvSpPr txBox="1"/>
              <p:nvPr/>
            </p:nvSpPr>
            <p:spPr>
              <a:xfrm>
                <a:off x="6100603" y="4403321"/>
                <a:ext cx="996812" cy="215444"/>
              </a:xfrm>
              <a:prstGeom prst="rect">
                <a:avLst/>
              </a:prstGeom>
              <a:noFill/>
            </p:spPr>
            <p:txBody>
              <a:bodyPr wrap="none" lIns="0" tIns="0" rIns="0" bIns="0" rtlCol="0">
                <a:spAutoFit/>
              </a:bodyPr>
              <a:lstStyle/>
              <a:p>
                <a:pPr algn="ctr"/>
                <a:r>
                  <a:rPr lang="en-GB" sz="1400" dirty="0"/>
                  <a:t>Time (years)</a:t>
                </a:r>
                <a:endParaRPr lang="en-US" sz="1400" dirty="0"/>
              </a:p>
            </p:txBody>
          </p:sp>
          <p:sp>
            <p:nvSpPr>
              <p:cNvPr id="41" name="TextBox 40">
                <a:extLst>
                  <a:ext uri="{FF2B5EF4-FFF2-40B4-BE49-F238E27FC236}">
                    <a16:creationId xmlns:a16="http://schemas.microsoft.com/office/drawing/2014/main" id="{2412EFA4-0261-4337-A1B6-06AB8970BDB2}"/>
                  </a:ext>
                </a:extLst>
              </p:cNvPr>
              <p:cNvSpPr txBox="1"/>
              <p:nvPr/>
            </p:nvSpPr>
            <p:spPr>
              <a:xfrm rot="16200000">
                <a:off x="3699743" y="2871401"/>
                <a:ext cx="1553310" cy="215444"/>
              </a:xfrm>
              <a:prstGeom prst="rect">
                <a:avLst/>
              </a:prstGeom>
              <a:noFill/>
            </p:spPr>
            <p:txBody>
              <a:bodyPr wrap="none" lIns="0" tIns="0" rIns="0" bIns="0" rtlCol="0">
                <a:spAutoFit/>
              </a:bodyPr>
              <a:lstStyle/>
              <a:p>
                <a:pPr algn="ctr"/>
                <a:r>
                  <a:rPr lang="en-GB" sz="1400" dirty="0"/>
                  <a:t>Cumulative risk (%)</a:t>
                </a:r>
                <a:endParaRPr lang="en-US" sz="1400" dirty="0"/>
              </a:p>
            </p:txBody>
          </p:sp>
          <p:sp>
            <p:nvSpPr>
              <p:cNvPr id="42" name="TextBox 41">
                <a:extLst>
                  <a:ext uri="{FF2B5EF4-FFF2-40B4-BE49-F238E27FC236}">
                    <a16:creationId xmlns:a16="http://schemas.microsoft.com/office/drawing/2014/main" id="{077CBBF4-E134-41A7-BB06-0D85E3EF852A}"/>
                  </a:ext>
                </a:extLst>
              </p:cNvPr>
              <p:cNvSpPr txBox="1"/>
              <p:nvPr/>
            </p:nvSpPr>
            <p:spPr>
              <a:xfrm>
                <a:off x="5536347" y="1258848"/>
                <a:ext cx="2125326" cy="430887"/>
              </a:xfrm>
              <a:prstGeom prst="rect">
                <a:avLst/>
              </a:prstGeom>
              <a:noFill/>
            </p:spPr>
            <p:txBody>
              <a:bodyPr wrap="none" lIns="0" tIns="0" rIns="0" bIns="0" rtlCol="0">
                <a:spAutoFit/>
              </a:bodyPr>
              <a:lstStyle/>
              <a:p>
                <a:pPr algn="ctr"/>
                <a:r>
                  <a:rPr lang="en-GB" sz="1400" b="1" dirty="0"/>
                  <a:t>Cumulative risk of CRC</a:t>
                </a:r>
                <a:br>
                  <a:rPr lang="en-GB" sz="1400" b="1" dirty="0"/>
                </a:br>
                <a:r>
                  <a:rPr lang="en-GB" sz="1400" b="1" dirty="0"/>
                  <a:t>in 211 patients with PSC</a:t>
                </a:r>
                <a:r>
                  <a:rPr lang="en-GB" sz="1400" b="1" baseline="30000" dirty="0"/>
                  <a:t>1</a:t>
                </a:r>
              </a:p>
            </p:txBody>
          </p:sp>
          <p:sp>
            <p:nvSpPr>
              <p:cNvPr id="43" name="TextBox 42">
                <a:extLst>
                  <a:ext uri="{FF2B5EF4-FFF2-40B4-BE49-F238E27FC236}">
                    <a16:creationId xmlns:a16="http://schemas.microsoft.com/office/drawing/2014/main" id="{0A314FDA-5AEA-4C80-BA44-139B53998BFE}"/>
                  </a:ext>
                </a:extLst>
              </p:cNvPr>
              <p:cNvSpPr txBox="1"/>
              <p:nvPr/>
            </p:nvSpPr>
            <p:spPr>
              <a:xfrm>
                <a:off x="5520744" y="4875696"/>
                <a:ext cx="242621" cy="184666"/>
              </a:xfrm>
              <a:prstGeom prst="rect">
                <a:avLst/>
              </a:prstGeom>
              <a:noFill/>
            </p:spPr>
            <p:txBody>
              <a:bodyPr wrap="none" lIns="36000" tIns="0" rIns="36000" bIns="0" rtlCol="0">
                <a:spAutoFit/>
              </a:bodyPr>
              <a:lstStyle/>
              <a:p>
                <a:pPr algn="ctr"/>
                <a:r>
                  <a:rPr lang="en-GB" sz="1200" dirty="0"/>
                  <a:t>56</a:t>
                </a:r>
                <a:endParaRPr lang="en-US" sz="1200" dirty="0"/>
              </a:p>
            </p:txBody>
          </p:sp>
          <p:cxnSp>
            <p:nvCxnSpPr>
              <p:cNvPr id="48" name="Straight Connector 47">
                <a:extLst>
                  <a:ext uri="{FF2B5EF4-FFF2-40B4-BE49-F238E27FC236}">
                    <a16:creationId xmlns:a16="http://schemas.microsoft.com/office/drawing/2014/main" id="{7783085E-E6D4-4737-9E31-5D06E829D32F}"/>
                  </a:ext>
                </a:extLst>
              </p:cNvPr>
              <p:cNvCxnSpPr/>
              <p:nvPr/>
            </p:nvCxnSpPr>
            <p:spPr>
              <a:xfrm>
                <a:off x="4948400" y="366579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1E08C3-9816-4911-A899-FF3BF364967B}"/>
                  </a:ext>
                </a:extLst>
              </p:cNvPr>
              <p:cNvSpPr txBox="1"/>
              <p:nvPr/>
            </p:nvSpPr>
            <p:spPr>
              <a:xfrm>
                <a:off x="4674060" y="3559157"/>
                <a:ext cx="271476" cy="215444"/>
              </a:xfrm>
              <a:prstGeom prst="rect">
                <a:avLst/>
              </a:prstGeom>
              <a:noFill/>
            </p:spPr>
            <p:txBody>
              <a:bodyPr wrap="none" lIns="36000" tIns="0" rIns="36000" bIns="0" rtlCol="0" anchor="ctr">
                <a:spAutoFit/>
              </a:bodyPr>
              <a:lstStyle/>
              <a:p>
                <a:pPr algn="r"/>
                <a:r>
                  <a:rPr lang="en-GB" sz="1400" dirty="0"/>
                  <a:t>10</a:t>
                </a:r>
                <a:endParaRPr lang="en-US" sz="1400" dirty="0"/>
              </a:p>
            </p:txBody>
          </p:sp>
          <p:sp>
            <p:nvSpPr>
              <p:cNvPr id="60" name="TextBox 59">
                <a:extLst>
                  <a:ext uri="{FF2B5EF4-FFF2-40B4-BE49-F238E27FC236}">
                    <a16:creationId xmlns:a16="http://schemas.microsoft.com/office/drawing/2014/main" id="{DA330FF9-CF6A-4414-A346-DFF9521B4EFC}"/>
                  </a:ext>
                </a:extLst>
              </p:cNvPr>
              <p:cNvSpPr txBox="1"/>
              <p:nvPr/>
            </p:nvSpPr>
            <p:spPr>
              <a:xfrm>
                <a:off x="4589940" y="4654716"/>
                <a:ext cx="1199615" cy="184666"/>
              </a:xfrm>
              <a:prstGeom prst="rect">
                <a:avLst/>
              </a:prstGeom>
              <a:noFill/>
            </p:spPr>
            <p:txBody>
              <a:bodyPr wrap="none" lIns="36000" tIns="0" rIns="36000" bIns="0" rtlCol="0">
                <a:spAutoFit/>
              </a:bodyPr>
              <a:lstStyle/>
              <a:p>
                <a:r>
                  <a:rPr lang="en-GB" sz="1200" b="1" dirty="0"/>
                  <a:t>Number at risk:</a:t>
                </a:r>
                <a:endParaRPr lang="en-US" sz="1200" b="1" dirty="0"/>
              </a:p>
            </p:txBody>
          </p:sp>
          <p:sp>
            <p:nvSpPr>
              <p:cNvPr id="61" name="TextBox 60">
                <a:extLst>
                  <a:ext uri="{FF2B5EF4-FFF2-40B4-BE49-F238E27FC236}">
                    <a16:creationId xmlns:a16="http://schemas.microsoft.com/office/drawing/2014/main" id="{16BEE7FF-0E1F-440D-A33F-3B7559D937A4}"/>
                  </a:ext>
                </a:extLst>
              </p:cNvPr>
              <p:cNvSpPr txBox="1"/>
              <p:nvPr/>
            </p:nvSpPr>
            <p:spPr>
              <a:xfrm>
                <a:off x="5520744" y="5054766"/>
                <a:ext cx="242621" cy="184666"/>
              </a:xfrm>
              <a:prstGeom prst="rect">
                <a:avLst/>
              </a:prstGeom>
              <a:noFill/>
            </p:spPr>
            <p:txBody>
              <a:bodyPr wrap="none" lIns="36000" tIns="0" rIns="36000" bIns="0" rtlCol="0">
                <a:spAutoFit/>
              </a:bodyPr>
              <a:lstStyle/>
              <a:p>
                <a:pPr algn="ctr"/>
                <a:r>
                  <a:rPr lang="en-GB" sz="1200" dirty="0"/>
                  <a:t>75</a:t>
                </a:r>
                <a:endParaRPr lang="en-US" sz="1200" dirty="0"/>
              </a:p>
            </p:txBody>
          </p:sp>
          <p:cxnSp>
            <p:nvCxnSpPr>
              <p:cNvPr id="62" name="Straight Connector 61">
                <a:extLst>
                  <a:ext uri="{FF2B5EF4-FFF2-40B4-BE49-F238E27FC236}">
                    <a16:creationId xmlns:a16="http://schemas.microsoft.com/office/drawing/2014/main" id="{23AECD4A-0C91-47A1-845A-99BAC1468ADC}"/>
                  </a:ext>
                </a:extLst>
              </p:cNvPr>
              <p:cNvCxnSpPr/>
              <p:nvPr/>
            </p:nvCxnSpPr>
            <p:spPr>
              <a:xfrm>
                <a:off x="6279594" y="412394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8E0DCCFB-A88B-4E92-8E39-50072B2317DA}"/>
                  </a:ext>
                </a:extLst>
              </p:cNvPr>
              <p:cNvSpPr txBox="1"/>
              <p:nvPr/>
            </p:nvSpPr>
            <p:spPr>
              <a:xfrm>
                <a:off x="6143857" y="4178466"/>
                <a:ext cx="271475" cy="215444"/>
              </a:xfrm>
              <a:prstGeom prst="rect">
                <a:avLst/>
              </a:prstGeom>
              <a:noFill/>
            </p:spPr>
            <p:txBody>
              <a:bodyPr wrap="none" lIns="36000" tIns="0" rIns="36000" bIns="0" rtlCol="0">
                <a:spAutoFit/>
              </a:bodyPr>
              <a:lstStyle/>
              <a:p>
                <a:pPr algn="ctr"/>
                <a:r>
                  <a:rPr lang="en-GB" sz="1400" dirty="0"/>
                  <a:t>10</a:t>
                </a:r>
                <a:endParaRPr lang="en-US" sz="1400" dirty="0"/>
              </a:p>
            </p:txBody>
          </p:sp>
          <p:sp>
            <p:nvSpPr>
              <p:cNvPr id="64" name="TextBox 63">
                <a:extLst>
                  <a:ext uri="{FF2B5EF4-FFF2-40B4-BE49-F238E27FC236}">
                    <a16:creationId xmlns:a16="http://schemas.microsoft.com/office/drawing/2014/main" id="{166D38AD-9486-4D9B-942C-FA63D69C2944}"/>
                  </a:ext>
                </a:extLst>
              </p:cNvPr>
              <p:cNvSpPr txBox="1"/>
              <p:nvPr/>
            </p:nvSpPr>
            <p:spPr>
              <a:xfrm>
                <a:off x="6158284" y="4875696"/>
                <a:ext cx="242621" cy="184666"/>
              </a:xfrm>
              <a:prstGeom prst="rect">
                <a:avLst/>
              </a:prstGeom>
              <a:noFill/>
            </p:spPr>
            <p:txBody>
              <a:bodyPr wrap="none" lIns="36000" tIns="0" rIns="36000" bIns="0" rtlCol="0">
                <a:spAutoFit/>
              </a:bodyPr>
              <a:lstStyle/>
              <a:p>
                <a:pPr algn="ctr"/>
                <a:r>
                  <a:rPr lang="en-GB" sz="1200" dirty="0"/>
                  <a:t>33</a:t>
                </a:r>
                <a:endParaRPr lang="en-US" sz="1200" dirty="0"/>
              </a:p>
            </p:txBody>
          </p:sp>
          <p:sp>
            <p:nvSpPr>
              <p:cNvPr id="65" name="TextBox 64">
                <a:extLst>
                  <a:ext uri="{FF2B5EF4-FFF2-40B4-BE49-F238E27FC236}">
                    <a16:creationId xmlns:a16="http://schemas.microsoft.com/office/drawing/2014/main" id="{4A2470BC-87CF-4ABD-A7FB-8DB9024C38CF}"/>
                  </a:ext>
                </a:extLst>
              </p:cNvPr>
              <p:cNvSpPr txBox="1"/>
              <p:nvPr/>
            </p:nvSpPr>
            <p:spPr>
              <a:xfrm>
                <a:off x="6158284" y="5054766"/>
                <a:ext cx="242621" cy="184666"/>
              </a:xfrm>
              <a:prstGeom prst="rect">
                <a:avLst/>
              </a:prstGeom>
              <a:noFill/>
            </p:spPr>
            <p:txBody>
              <a:bodyPr wrap="none" lIns="36000" tIns="0" rIns="36000" bIns="0" rtlCol="0">
                <a:spAutoFit/>
              </a:bodyPr>
              <a:lstStyle/>
              <a:p>
                <a:pPr algn="ctr"/>
                <a:r>
                  <a:rPr lang="en-GB" sz="1200" dirty="0"/>
                  <a:t>43</a:t>
                </a:r>
                <a:endParaRPr lang="en-US" sz="1200" dirty="0"/>
              </a:p>
            </p:txBody>
          </p:sp>
          <p:cxnSp>
            <p:nvCxnSpPr>
              <p:cNvPr id="66" name="Straight Connector 65">
                <a:extLst>
                  <a:ext uri="{FF2B5EF4-FFF2-40B4-BE49-F238E27FC236}">
                    <a16:creationId xmlns:a16="http://schemas.microsoft.com/office/drawing/2014/main" id="{8D2F0881-8A79-4698-90A4-532B75B5F2C4}"/>
                  </a:ext>
                </a:extLst>
              </p:cNvPr>
              <p:cNvCxnSpPr/>
              <p:nvPr/>
            </p:nvCxnSpPr>
            <p:spPr>
              <a:xfrm>
                <a:off x="6919674" y="412394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FE83307D-A9EC-4CFC-8931-B5580E2CB5F4}"/>
                  </a:ext>
                </a:extLst>
              </p:cNvPr>
              <p:cNvSpPr txBox="1"/>
              <p:nvPr/>
            </p:nvSpPr>
            <p:spPr>
              <a:xfrm>
                <a:off x="6783937" y="4178466"/>
                <a:ext cx="271475" cy="215444"/>
              </a:xfrm>
              <a:prstGeom prst="rect">
                <a:avLst/>
              </a:prstGeom>
              <a:noFill/>
            </p:spPr>
            <p:txBody>
              <a:bodyPr wrap="none" lIns="36000" tIns="0" rIns="36000" bIns="0" rtlCol="0">
                <a:spAutoFit/>
              </a:bodyPr>
              <a:lstStyle/>
              <a:p>
                <a:pPr algn="ctr"/>
                <a:r>
                  <a:rPr lang="en-GB" sz="1400" dirty="0"/>
                  <a:t>15</a:t>
                </a:r>
                <a:endParaRPr lang="en-US" sz="1400" dirty="0"/>
              </a:p>
            </p:txBody>
          </p:sp>
          <p:sp>
            <p:nvSpPr>
              <p:cNvPr id="68" name="TextBox 67">
                <a:extLst>
                  <a:ext uri="{FF2B5EF4-FFF2-40B4-BE49-F238E27FC236}">
                    <a16:creationId xmlns:a16="http://schemas.microsoft.com/office/drawing/2014/main" id="{407FD106-80E0-438B-AC5A-45A2D2110B1D}"/>
                  </a:ext>
                </a:extLst>
              </p:cNvPr>
              <p:cNvSpPr txBox="1"/>
              <p:nvPr/>
            </p:nvSpPr>
            <p:spPr>
              <a:xfrm>
                <a:off x="6798364" y="4875696"/>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sp>
            <p:nvSpPr>
              <p:cNvPr id="69" name="TextBox 68">
                <a:extLst>
                  <a:ext uri="{FF2B5EF4-FFF2-40B4-BE49-F238E27FC236}">
                    <a16:creationId xmlns:a16="http://schemas.microsoft.com/office/drawing/2014/main" id="{43D63E37-621F-40FC-A87D-C69AD66942CA}"/>
                  </a:ext>
                </a:extLst>
              </p:cNvPr>
              <p:cNvSpPr txBox="1"/>
              <p:nvPr/>
            </p:nvSpPr>
            <p:spPr>
              <a:xfrm>
                <a:off x="6798364" y="5054766"/>
                <a:ext cx="242621" cy="184666"/>
              </a:xfrm>
              <a:prstGeom prst="rect">
                <a:avLst/>
              </a:prstGeom>
              <a:noFill/>
            </p:spPr>
            <p:txBody>
              <a:bodyPr wrap="none" lIns="36000" tIns="0" rIns="36000" bIns="0" rtlCol="0">
                <a:spAutoFit/>
              </a:bodyPr>
              <a:lstStyle/>
              <a:p>
                <a:pPr algn="ctr"/>
                <a:r>
                  <a:rPr lang="en-GB" sz="1200" dirty="0"/>
                  <a:t>23</a:t>
                </a:r>
                <a:endParaRPr lang="en-US" sz="1200" dirty="0"/>
              </a:p>
            </p:txBody>
          </p:sp>
          <p:cxnSp>
            <p:nvCxnSpPr>
              <p:cNvPr id="70" name="Straight Connector 69">
                <a:extLst>
                  <a:ext uri="{FF2B5EF4-FFF2-40B4-BE49-F238E27FC236}">
                    <a16:creationId xmlns:a16="http://schemas.microsoft.com/office/drawing/2014/main" id="{D592B23B-7FD1-4E1A-A63E-D89FA9D631E8}"/>
                  </a:ext>
                </a:extLst>
              </p:cNvPr>
              <p:cNvCxnSpPr/>
              <p:nvPr/>
            </p:nvCxnSpPr>
            <p:spPr>
              <a:xfrm>
                <a:off x="7557214" y="412394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3A829739-05D4-45AC-B40D-6AF8ADFFDDB5}"/>
                  </a:ext>
                </a:extLst>
              </p:cNvPr>
              <p:cNvSpPr txBox="1"/>
              <p:nvPr/>
            </p:nvSpPr>
            <p:spPr>
              <a:xfrm>
                <a:off x="7421477" y="4178466"/>
                <a:ext cx="271475" cy="215444"/>
              </a:xfrm>
              <a:prstGeom prst="rect">
                <a:avLst/>
              </a:prstGeom>
              <a:noFill/>
            </p:spPr>
            <p:txBody>
              <a:bodyPr wrap="none" lIns="36000" tIns="0" rIns="36000" bIns="0" rtlCol="0">
                <a:spAutoFit/>
              </a:bodyPr>
              <a:lstStyle/>
              <a:p>
                <a:pPr algn="ctr"/>
                <a:r>
                  <a:rPr lang="en-GB" sz="1400" dirty="0"/>
                  <a:t>20</a:t>
                </a:r>
                <a:endParaRPr lang="en-US" sz="1400" dirty="0"/>
              </a:p>
            </p:txBody>
          </p:sp>
          <p:sp>
            <p:nvSpPr>
              <p:cNvPr id="72" name="TextBox 71">
                <a:extLst>
                  <a:ext uri="{FF2B5EF4-FFF2-40B4-BE49-F238E27FC236}">
                    <a16:creationId xmlns:a16="http://schemas.microsoft.com/office/drawing/2014/main" id="{92E8214F-47A6-4EF8-8EA9-F2E0A858751F}"/>
                  </a:ext>
                </a:extLst>
              </p:cNvPr>
              <p:cNvSpPr txBox="1"/>
              <p:nvPr/>
            </p:nvSpPr>
            <p:spPr>
              <a:xfrm>
                <a:off x="7478383" y="4875696"/>
                <a:ext cx="157662" cy="184666"/>
              </a:xfrm>
              <a:prstGeom prst="rect">
                <a:avLst/>
              </a:prstGeom>
              <a:noFill/>
            </p:spPr>
            <p:txBody>
              <a:bodyPr wrap="none" lIns="36000" tIns="0" rIns="36000" bIns="0" rtlCol="0">
                <a:spAutoFit/>
              </a:bodyPr>
              <a:lstStyle/>
              <a:p>
                <a:pPr algn="ctr"/>
                <a:r>
                  <a:rPr lang="en-GB" sz="1200" dirty="0"/>
                  <a:t>3</a:t>
                </a:r>
                <a:endParaRPr lang="en-US" sz="1200" dirty="0"/>
              </a:p>
            </p:txBody>
          </p:sp>
          <p:sp>
            <p:nvSpPr>
              <p:cNvPr id="73" name="TextBox 72">
                <a:extLst>
                  <a:ext uri="{FF2B5EF4-FFF2-40B4-BE49-F238E27FC236}">
                    <a16:creationId xmlns:a16="http://schemas.microsoft.com/office/drawing/2014/main" id="{0028BA46-DBA9-43C9-8A88-8A043004832A}"/>
                  </a:ext>
                </a:extLst>
              </p:cNvPr>
              <p:cNvSpPr txBox="1"/>
              <p:nvPr/>
            </p:nvSpPr>
            <p:spPr>
              <a:xfrm>
                <a:off x="7478383" y="5054766"/>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74" name="Straight Connector 73">
                <a:extLst>
                  <a:ext uri="{FF2B5EF4-FFF2-40B4-BE49-F238E27FC236}">
                    <a16:creationId xmlns:a16="http://schemas.microsoft.com/office/drawing/2014/main" id="{90001C43-7B35-4657-8D9E-BF425AD5C72E}"/>
                  </a:ext>
                </a:extLst>
              </p:cNvPr>
              <p:cNvCxnSpPr/>
              <p:nvPr/>
            </p:nvCxnSpPr>
            <p:spPr>
              <a:xfrm>
                <a:off x="8194754" y="412394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E009D957-0A7C-4924-B482-F89BEC6C22DA}"/>
                  </a:ext>
                </a:extLst>
              </p:cNvPr>
              <p:cNvSpPr txBox="1"/>
              <p:nvPr/>
            </p:nvSpPr>
            <p:spPr>
              <a:xfrm>
                <a:off x="8059017" y="4178466"/>
                <a:ext cx="271475" cy="215444"/>
              </a:xfrm>
              <a:prstGeom prst="rect">
                <a:avLst/>
              </a:prstGeom>
              <a:noFill/>
            </p:spPr>
            <p:txBody>
              <a:bodyPr wrap="none" lIns="36000" tIns="0" rIns="36000" bIns="0" rtlCol="0">
                <a:spAutoFit/>
              </a:bodyPr>
              <a:lstStyle/>
              <a:p>
                <a:pPr algn="ctr"/>
                <a:r>
                  <a:rPr lang="en-GB" sz="1400" dirty="0"/>
                  <a:t>25</a:t>
                </a:r>
                <a:endParaRPr lang="en-US" sz="1400" dirty="0"/>
              </a:p>
            </p:txBody>
          </p:sp>
          <p:sp>
            <p:nvSpPr>
              <p:cNvPr id="76" name="TextBox 75">
                <a:extLst>
                  <a:ext uri="{FF2B5EF4-FFF2-40B4-BE49-F238E27FC236}">
                    <a16:creationId xmlns:a16="http://schemas.microsoft.com/office/drawing/2014/main" id="{D4D2FC55-F3AE-46C7-AE0C-0C6F7848A850}"/>
                  </a:ext>
                </a:extLst>
              </p:cNvPr>
              <p:cNvSpPr txBox="1"/>
              <p:nvPr/>
            </p:nvSpPr>
            <p:spPr>
              <a:xfrm>
                <a:off x="8115923" y="4875696"/>
                <a:ext cx="157662" cy="184666"/>
              </a:xfrm>
              <a:prstGeom prst="rect">
                <a:avLst/>
              </a:prstGeom>
              <a:noFill/>
            </p:spPr>
            <p:txBody>
              <a:bodyPr wrap="none" lIns="36000" tIns="0" rIns="36000" bIns="0" rtlCol="0">
                <a:spAutoFit/>
              </a:bodyPr>
              <a:lstStyle/>
              <a:p>
                <a:pPr algn="ctr"/>
                <a:r>
                  <a:rPr lang="en-GB" sz="1200" dirty="0"/>
                  <a:t>1</a:t>
                </a:r>
                <a:endParaRPr lang="en-US" sz="1200" dirty="0"/>
              </a:p>
            </p:txBody>
          </p:sp>
          <p:sp>
            <p:nvSpPr>
              <p:cNvPr id="77" name="TextBox 76">
                <a:extLst>
                  <a:ext uri="{FF2B5EF4-FFF2-40B4-BE49-F238E27FC236}">
                    <a16:creationId xmlns:a16="http://schemas.microsoft.com/office/drawing/2014/main" id="{9D86EB2C-04BC-42D9-AE2A-7F1D08774D23}"/>
                  </a:ext>
                </a:extLst>
              </p:cNvPr>
              <p:cNvSpPr txBox="1"/>
              <p:nvPr/>
            </p:nvSpPr>
            <p:spPr>
              <a:xfrm>
                <a:off x="8115923" y="5054766"/>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79" name="TextBox 78">
                <a:extLst>
                  <a:ext uri="{FF2B5EF4-FFF2-40B4-BE49-F238E27FC236}">
                    <a16:creationId xmlns:a16="http://schemas.microsoft.com/office/drawing/2014/main" id="{6541565F-218B-4088-A7D8-CBF3949E102C}"/>
                  </a:ext>
                </a:extLst>
              </p:cNvPr>
              <p:cNvSpPr txBox="1"/>
              <p:nvPr/>
            </p:nvSpPr>
            <p:spPr>
              <a:xfrm>
                <a:off x="4883204" y="4875696"/>
                <a:ext cx="242621" cy="184666"/>
              </a:xfrm>
              <a:prstGeom prst="rect">
                <a:avLst/>
              </a:prstGeom>
              <a:noFill/>
            </p:spPr>
            <p:txBody>
              <a:bodyPr wrap="none" lIns="36000" tIns="0" rIns="36000" bIns="0" rtlCol="0">
                <a:spAutoFit/>
              </a:bodyPr>
              <a:lstStyle/>
              <a:p>
                <a:pPr algn="ctr"/>
                <a:r>
                  <a:rPr lang="en-GB" sz="1200" dirty="0"/>
                  <a:t>85</a:t>
                </a:r>
                <a:endParaRPr lang="en-US" sz="1200" dirty="0"/>
              </a:p>
            </p:txBody>
          </p:sp>
          <p:sp>
            <p:nvSpPr>
              <p:cNvPr id="80" name="TextBox 79">
                <a:extLst>
                  <a:ext uri="{FF2B5EF4-FFF2-40B4-BE49-F238E27FC236}">
                    <a16:creationId xmlns:a16="http://schemas.microsoft.com/office/drawing/2014/main" id="{C2F9243B-2C70-481B-8334-ED8AB5EC317F}"/>
                  </a:ext>
                </a:extLst>
              </p:cNvPr>
              <p:cNvSpPr txBox="1"/>
              <p:nvPr/>
            </p:nvSpPr>
            <p:spPr>
              <a:xfrm>
                <a:off x="4846431" y="5054766"/>
                <a:ext cx="316168" cy="184666"/>
              </a:xfrm>
              <a:prstGeom prst="rect">
                <a:avLst/>
              </a:prstGeom>
              <a:noFill/>
            </p:spPr>
            <p:txBody>
              <a:bodyPr wrap="none" lIns="36000" tIns="0" rIns="36000" bIns="0" rtlCol="0">
                <a:spAutoFit/>
              </a:bodyPr>
              <a:lstStyle/>
              <a:p>
                <a:pPr algn="ctr"/>
                <a:r>
                  <a:rPr lang="en-GB" sz="1200" dirty="0"/>
                  <a:t>114</a:t>
                </a:r>
                <a:endParaRPr lang="en-US" sz="1200" dirty="0"/>
              </a:p>
            </p:txBody>
          </p:sp>
          <p:sp>
            <p:nvSpPr>
              <p:cNvPr id="86" name="TextBox 85">
                <a:extLst>
                  <a:ext uri="{FF2B5EF4-FFF2-40B4-BE49-F238E27FC236}">
                    <a16:creationId xmlns:a16="http://schemas.microsoft.com/office/drawing/2014/main" id="{DAFD2400-9666-4A45-91D1-FBA91A36E728}"/>
                  </a:ext>
                </a:extLst>
              </p:cNvPr>
              <p:cNvSpPr txBox="1"/>
              <p:nvPr/>
            </p:nvSpPr>
            <p:spPr>
              <a:xfrm>
                <a:off x="3850058" y="4875696"/>
                <a:ext cx="893441" cy="184666"/>
              </a:xfrm>
              <a:prstGeom prst="rect">
                <a:avLst/>
              </a:prstGeom>
              <a:noFill/>
            </p:spPr>
            <p:txBody>
              <a:bodyPr wrap="none" lIns="36000" tIns="0" rIns="36000" bIns="0" rtlCol="0">
                <a:spAutoFit/>
              </a:bodyPr>
              <a:lstStyle/>
              <a:p>
                <a:pPr algn="r"/>
                <a:r>
                  <a:rPr lang="en-GB" sz="1200" dirty="0"/>
                  <a:t>Without IBD</a:t>
                </a:r>
                <a:endParaRPr lang="en-US" sz="1200" dirty="0"/>
              </a:p>
            </p:txBody>
          </p:sp>
          <p:sp>
            <p:nvSpPr>
              <p:cNvPr id="87" name="TextBox 86">
                <a:extLst>
                  <a:ext uri="{FF2B5EF4-FFF2-40B4-BE49-F238E27FC236}">
                    <a16:creationId xmlns:a16="http://schemas.microsoft.com/office/drawing/2014/main" id="{DDDC3391-4E2C-478F-B101-23708240FCF6}"/>
                  </a:ext>
                </a:extLst>
              </p:cNvPr>
              <p:cNvSpPr txBox="1"/>
              <p:nvPr/>
            </p:nvSpPr>
            <p:spPr>
              <a:xfrm>
                <a:off x="4063258" y="5054766"/>
                <a:ext cx="680241" cy="184666"/>
              </a:xfrm>
              <a:prstGeom prst="rect">
                <a:avLst/>
              </a:prstGeom>
              <a:noFill/>
            </p:spPr>
            <p:txBody>
              <a:bodyPr wrap="none" lIns="36000" tIns="0" rIns="36000" bIns="0" rtlCol="0">
                <a:spAutoFit/>
              </a:bodyPr>
              <a:lstStyle/>
              <a:p>
                <a:pPr algn="r"/>
                <a:r>
                  <a:rPr lang="en-GB" sz="1200" dirty="0"/>
                  <a:t>With IBD</a:t>
                </a:r>
                <a:endParaRPr lang="en-US" sz="1200" dirty="0"/>
              </a:p>
            </p:txBody>
          </p:sp>
        </p:grpSp>
      </p:grpSp>
    </p:spTree>
    <p:extLst>
      <p:ext uri="{BB962C8B-B14F-4D97-AF65-F5344CB8AC3E}">
        <p14:creationId xmlns:p14="http://schemas.microsoft.com/office/powerpoint/2010/main" val="445197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140970"/>
            <a:ext cx="7853086" cy="769620"/>
          </a:xfrm>
        </p:spPr>
        <p:txBody>
          <a:bodyPr>
            <a:noAutofit/>
          </a:bodyPr>
          <a:lstStyle/>
          <a:p>
            <a:r>
              <a:rPr lang="en-GB" sz="2800" dirty="0"/>
              <a:t>Endoscopic surveillance of PSC-associated IBD</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Risk of CRC in PSC-associated IBD makes it crucial to perform</a:t>
            </a:r>
            <a:br>
              <a:rPr lang="en-GB" dirty="0"/>
            </a:br>
            <a:r>
              <a:rPr lang="en-GB" dirty="0"/>
              <a:t>a full ileocolonoscopy at the time of PSC diagnosis in all patients</a:t>
            </a:r>
          </a:p>
          <a:p>
            <a:pPr lvl="1"/>
            <a:r>
              <a:rPr lang="en-GB" dirty="0"/>
              <a:t>Follow-up based on findings</a:t>
            </a:r>
          </a:p>
          <a:p>
            <a:r>
              <a:rPr lang="en-GB" dirty="0"/>
              <a:t>Endoscopic surveillance of PSC-associated colitis is presumed to increase the chance of early detection of dysplasia or malignancy</a:t>
            </a:r>
          </a:p>
          <a:p>
            <a:endParaRPr lang="en-GB" dirty="0"/>
          </a:p>
        </p:txBody>
      </p:sp>
      <p:graphicFrame>
        <p:nvGraphicFramePr>
          <p:cNvPr id="7" name="Table 6">
            <a:extLst>
              <a:ext uri="{FF2B5EF4-FFF2-40B4-BE49-F238E27FC236}">
                <a16:creationId xmlns:a16="http://schemas.microsoft.com/office/drawing/2014/main" id="{5B526704-8079-43D3-82BA-CDBBEB3D8747}"/>
              </a:ext>
            </a:extLst>
          </p:cNvPr>
          <p:cNvGraphicFramePr>
            <a:graphicFrameLocks noGrp="1"/>
          </p:cNvGraphicFramePr>
          <p:nvPr>
            <p:extLst>
              <p:ext uri="{D42A27DB-BD31-4B8C-83A1-F6EECF244321}">
                <p14:modId xmlns:p14="http://schemas.microsoft.com/office/powerpoint/2010/main" val="344531802"/>
              </p:ext>
            </p:extLst>
          </p:nvPr>
        </p:nvGraphicFramePr>
        <p:xfrm>
          <a:off x="755649" y="3067568"/>
          <a:ext cx="7346007" cy="2895600"/>
        </p:xfrm>
        <a:graphic>
          <a:graphicData uri="http://schemas.openxmlformats.org/drawingml/2006/table">
            <a:tbl>
              <a:tblPr firstRow="1" bandRow="1">
                <a:tableStyleId>{5C22544A-7EE6-4342-B048-85BDC9FD1C3A}</a:tableStyleId>
              </a:tblPr>
              <a:tblGrid>
                <a:gridCol w="5370872">
                  <a:extLst>
                    <a:ext uri="{9D8B030D-6E8A-4147-A177-3AD203B41FA5}">
                      <a16:colId xmlns:a16="http://schemas.microsoft.com/office/drawing/2014/main" val="20001"/>
                    </a:ext>
                  </a:extLst>
                </a:gridCol>
                <a:gridCol w="931675">
                  <a:extLst>
                    <a:ext uri="{9D8B030D-6E8A-4147-A177-3AD203B41FA5}">
                      <a16:colId xmlns:a16="http://schemas.microsoft.com/office/drawing/2014/main" val="20002"/>
                    </a:ext>
                  </a:extLst>
                </a:gridCol>
                <a:gridCol w="1043460">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ileocolonoscopy at PSC diagnosis is recommended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High</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IBD is documented endoscopically or histologically, annual surveillance colonoscopies are warranted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no IBD is documented, consider next </a:t>
                      </a:r>
                      <a:r>
                        <a:rPr kumimoji="0" lang="en-GB"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ileocolonoscopy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5 years or whenever bowel complaints suggestive of IBD occur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Weak</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288469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Ileocolonoscopy with four-quadrant biopsies from all colonic segments and the terminal ileum is recommended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Ileocolonoscopy with dye-based chromoendoscopy with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targeted biopsies is recommended for dysplasia surveillance of </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PSC-associated IBD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6"/>
                  </a:ext>
                </a:extLst>
              </a:tr>
            </a:tbl>
          </a:graphicData>
        </a:graphic>
      </p:graphicFrame>
      <p:grpSp>
        <p:nvGrpSpPr>
          <p:cNvPr id="8" name="Group 7">
            <a:extLst>
              <a:ext uri="{FF2B5EF4-FFF2-40B4-BE49-F238E27FC236}">
                <a16:creationId xmlns:a16="http://schemas.microsoft.com/office/drawing/2014/main" id="{AD5757D2-CD02-4140-8CC1-5C45B573DC51}"/>
              </a:ext>
            </a:extLst>
          </p:cNvPr>
          <p:cNvGrpSpPr/>
          <p:nvPr/>
        </p:nvGrpSpPr>
        <p:grpSpPr>
          <a:xfrm>
            <a:off x="4199265" y="3071465"/>
            <a:ext cx="3901771" cy="276999"/>
            <a:chOff x="3576910" y="3212976"/>
            <a:chExt cx="3901771" cy="276999"/>
          </a:xfrm>
        </p:grpSpPr>
        <p:sp>
          <p:nvSpPr>
            <p:cNvPr id="9" name="Rectangle 8">
              <a:extLst>
                <a:ext uri="{FF2B5EF4-FFF2-40B4-BE49-F238E27FC236}">
                  <a16:creationId xmlns:a16="http://schemas.microsoft.com/office/drawing/2014/main" id="{CE574F07-F9FE-4CFA-BDBD-A15C9AF4FF54}"/>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9E85CCF4-8E32-47CC-8E33-28836A8D07F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F3969983-DC01-4CC7-8783-70C33181BD13}"/>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2" name="TextBox 11">
              <a:extLst>
                <a:ext uri="{FF2B5EF4-FFF2-40B4-BE49-F238E27FC236}">
                  <a16:creationId xmlns:a16="http://schemas.microsoft.com/office/drawing/2014/main" id="{91BEF605-00E4-4625-9333-67DFCFB0A2DB}"/>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pic>
        <p:nvPicPr>
          <p:cNvPr id="13" name="Picture 12">
            <a:hlinkClick r:id="rId3" action="ppaction://hlinksldjump"/>
            <a:extLst>
              <a:ext uri="{FF2B5EF4-FFF2-40B4-BE49-F238E27FC236}">
                <a16:creationId xmlns:a16="http://schemas.microsoft.com/office/drawing/2014/main" id="{04BA3A17-CC32-411C-AAA9-C6588A40CE8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310151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140970"/>
            <a:ext cx="7853086" cy="769620"/>
          </a:xfrm>
        </p:spPr>
        <p:txBody>
          <a:bodyPr>
            <a:noAutofit/>
          </a:bodyPr>
          <a:lstStyle/>
          <a:p>
            <a:r>
              <a:rPr lang="en-GB" sz="2800" dirty="0"/>
              <a:t>Endoscopic surveillance of PSC-associated IBD</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sp>
        <p:nvSpPr>
          <p:cNvPr id="3" name="Content Placeholder 2"/>
          <p:cNvSpPr>
            <a:spLocks noGrp="1"/>
          </p:cNvSpPr>
          <p:nvPr>
            <p:ph sz="half" idx="1"/>
          </p:nvPr>
        </p:nvSpPr>
        <p:spPr/>
        <p:txBody>
          <a:bodyPr>
            <a:normAutofit/>
          </a:bodyPr>
          <a:lstStyle/>
          <a:p>
            <a:r>
              <a:rPr lang="en-GB" dirty="0"/>
              <a:t>Most dysplasia is visible at colonoscopy</a:t>
            </a:r>
          </a:p>
          <a:p>
            <a:pPr lvl="1"/>
            <a:r>
              <a:rPr lang="en-GB" dirty="0"/>
              <a:t>Invisible dysplastic lesions be diagnosed by random biopsies during surveillance</a:t>
            </a:r>
          </a:p>
        </p:txBody>
      </p:sp>
      <p:pic>
        <p:nvPicPr>
          <p:cNvPr id="7" name="Picture 6">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8" name="Table 7">
            <a:extLst>
              <a:ext uri="{FF2B5EF4-FFF2-40B4-BE49-F238E27FC236}">
                <a16:creationId xmlns:a16="http://schemas.microsoft.com/office/drawing/2014/main" id="{AB05FF29-55A0-4928-9503-1401DBAD395E}"/>
              </a:ext>
            </a:extLst>
          </p:cNvPr>
          <p:cNvGraphicFramePr>
            <a:graphicFrameLocks noGrp="1"/>
          </p:cNvGraphicFramePr>
          <p:nvPr>
            <p:extLst>
              <p:ext uri="{D42A27DB-BD31-4B8C-83A1-F6EECF244321}">
                <p14:modId xmlns:p14="http://schemas.microsoft.com/office/powerpoint/2010/main" val="1326844673"/>
              </p:ext>
            </p:extLst>
          </p:nvPr>
        </p:nvGraphicFramePr>
        <p:xfrm>
          <a:off x="755649" y="2591152"/>
          <a:ext cx="7346653" cy="2926080"/>
        </p:xfrm>
        <a:graphic>
          <a:graphicData uri="http://schemas.openxmlformats.org/drawingml/2006/table">
            <a:tbl>
              <a:tblPr firstRow="1" bandRow="1">
                <a:tableStyleId>{5C22544A-7EE6-4342-B048-85BDC9FD1C3A}</a:tableStyleId>
              </a:tblPr>
              <a:tblGrid>
                <a:gridCol w="5371344">
                  <a:extLst>
                    <a:ext uri="{9D8B030D-6E8A-4147-A177-3AD203B41FA5}">
                      <a16:colId xmlns:a16="http://schemas.microsoft.com/office/drawing/2014/main" val="20001"/>
                    </a:ext>
                  </a:extLst>
                </a:gridCol>
                <a:gridCol w="931757">
                  <a:extLst>
                    <a:ext uri="{9D8B030D-6E8A-4147-A177-3AD203B41FA5}">
                      <a16:colId xmlns:a16="http://schemas.microsoft.com/office/drawing/2014/main" val="20002"/>
                    </a:ext>
                  </a:extLst>
                </a:gridCol>
                <a:gridCol w="104355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Endoscopic resection of any visible lesions and assessment of the surrounding mucosa is recommended. Proctocolectomy is recommended in the case of dysplasia in the surrounding mucosa, or when the lesion cannot be completely resected. Otherwise, repeat colonoscopy and close follow-up is warranted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case of invisible lesions with high-grade dysplasia confirmed by two expert pathologists, proctocolectomy should be advised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 the case of invisible lesions with low grade dysplasia confirmed by two expert pathologists, repeat colonoscopy after 3 months with chromoendoscopy is recommended</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Strong</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Low</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928846921"/>
                  </a:ext>
                </a:extLst>
              </a:tr>
            </a:tbl>
          </a:graphicData>
        </a:graphic>
      </p:graphicFrame>
      <p:grpSp>
        <p:nvGrpSpPr>
          <p:cNvPr id="9" name="Group 8">
            <a:extLst>
              <a:ext uri="{FF2B5EF4-FFF2-40B4-BE49-F238E27FC236}">
                <a16:creationId xmlns:a16="http://schemas.microsoft.com/office/drawing/2014/main" id="{DE2142FD-8871-49C5-9294-BD81ACDE0B27}"/>
              </a:ext>
            </a:extLst>
          </p:cNvPr>
          <p:cNvGrpSpPr/>
          <p:nvPr/>
        </p:nvGrpSpPr>
        <p:grpSpPr>
          <a:xfrm>
            <a:off x="4199910" y="2595049"/>
            <a:ext cx="3901771" cy="276999"/>
            <a:chOff x="3576910" y="3212976"/>
            <a:chExt cx="3901771" cy="276999"/>
          </a:xfrm>
        </p:grpSpPr>
        <p:sp>
          <p:nvSpPr>
            <p:cNvPr id="10" name="Rectangle 9">
              <a:extLst>
                <a:ext uri="{FF2B5EF4-FFF2-40B4-BE49-F238E27FC236}">
                  <a16:creationId xmlns:a16="http://schemas.microsoft.com/office/drawing/2014/main" id="{FD612AD6-686B-45AD-9817-B0437A67CFA9}"/>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D846DDB-5EA2-48E4-9F98-2393960EE5D0}"/>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50F34B4C-49C8-4AD3-9FC8-519CC901CAE1}"/>
                </a:ext>
              </a:extLst>
            </p:cNvPr>
            <p:cNvSpPr txBox="1"/>
            <p:nvPr/>
          </p:nvSpPr>
          <p:spPr>
            <a:xfrm>
              <a:off x="3720909"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3" name="TextBox 12">
              <a:extLst>
                <a:ext uri="{FF2B5EF4-FFF2-40B4-BE49-F238E27FC236}">
                  <a16:creationId xmlns:a16="http://schemas.microsoft.com/office/drawing/2014/main" id="{666C4BEA-28F8-4B46-8D85-1093172AD563}"/>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228422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90C223-52CB-4A73-8D34-22100169AFBD}"/>
              </a:ext>
            </a:extLst>
          </p:cNvPr>
          <p:cNvSpPr>
            <a:spLocks noGrp="1"/>
          </p:cNvSpPr>
          <p:nvPr>
            <p:ph type="title"/>
          </p:nvPr>
        </p:nvSpPr>
        <p:spPr/>
        <p:txBody>
          <a:bodyPr/>
          <a:lstStyle/>
          <a:p>
            <a:r>
              <a:rPr lang="en-GB"/>
              <a:t>Summary</a:t>
            </a:r>
            <a:endParaRPr lang="en-GB" dirty="0"/>
          </a:p>
        </p:txBody>
      </p:sp>
      <p:sp>
        <p:nvSpPr>
          <p:cNvPr id="2" name="Text Placeholder 1">
            <a:extLst>
              <a:ext uri="{FF2B5EF4-FFF2-40B4-BE49-F238E27FC236}">
                <a16:creationId xmlns:a16="http://schemas.microsoft.com/office/drawing/2014/main" id="{577B58B0-6828-46CF-9AD6-649AADB7E37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285348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D791-AC61-422D-84F3-D96C9B76BFB0}"/>
              </a:ext>
            </a:extLst>
          </p:cNvPr>
          <p:cNvSpPr>
            <a:spLocks noGrp="1"/>
          </p:cNvSpPr>
          <p:nvPr>
            <p:ph type="title"/>
          </p:nvPr>
        </p:nvSpPr>
        <p:spPr/>
        <p:txBody>
          <a:bodyPr/>
          <a:lstStyle/>
          <a:p>
            <a:r>
              <a:rPr lang="en-GB" dirty="0"/>
              <a:t>Main recommendations</a:t>
            </a:r>
          </a:p>
        </p:txBody>
      </p:sp>
      <p:sp>
        <p:nvSpPr>
          <p:cNvPr id="3" name="Text Placeholder 2">
            <a:extLst>
              <a:ext uri="{FF2B5EF4-FFF2-40B4-BE49-F238E27FC236}">
                <a16:creationId xmlns:a16="http://schemas.microsoft.com/office/drawing/2014/main" id="{15C09158-E1C0-488C-8F74-F2F1FA922D37}"/>
              </a:ext>
            </a:extLst>
          </p:cNvPr>
          <p:cNvSpPr>
            <a:spLocks noGrp="1"/>
          </p:cNvSpPr>
          <p:nvPr>
            <p:ph type="body" sz="quarter" idx="10"/>
          </p:nvPr>
        </p:nvSpPr>
        <p:spPr/>
        <p:txBody>
          <a:bodyPr/>
          <a:lstStyle/>
          <a:p>
            <a:r>
              <a:rPr lang="en-GB" dirty="0"/>
              <a:t>ESGE/EASL CPG Endoscopy in PSC. J </a:t>
            </a:r>
            <a:r>
              <a:rPr lang="en-GB" dirty="0" err="1"/>
              <a:t>Hepatol</a:t>
            </a:r>
            <a:r>
              <a:rPr lang="en-GB" dirty="0"/>
              <a:t> 2017;66:1265–81</a:t>
            </a:r>
          </a:p>
        </p:txBody>
      </p:sp>
      <p:pic>
        <p:nvPicPr>
          <p:cNvPr id="6" name="Picture 5">
            <a:hlinkClick r:id="rId3"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id="{E78190D0-3519-4105-A404-2968421A6530}"/>
              </a:ext>
            </a:extLst>
          </p:cNvPr>
          <p:cNvGraphicFramePr>
            <a:graphicFrameLocks noGrp="1"/>
          </p:cNvGraphicFramePr>
          <p:nvPr>
            <p:extLst>
              <p:ext uri="{D42A27DB-BD31-4B8C-83A1-F6EECF244321}">
                <p14:modId xmlns:p14="http://schemas.microsoft.com/office/powerpoint/2010/main" val="4238805572"/>
              </p:ext>
            </p:extLst>
          </p:nvPr>
        </p:nvGraphicFramePr>
        <p:xfrm>
          <a:off x="683259" y="1324537"/>
          <a:ext cx="7777483" cy="4552735"/>
        </p:xfrm>
        <a:graphic>
          <a:graphicData uri="http://schemas.openxmlformats.org/drawingml/2006/table">
            <a:tbl>
              <a:tblPr firstRow="1" bandRow="1">
                <a:tableStyleId>{5C22544A-7EE6-4342-B048-85BDC9FD1C3A}</a:tableStyleId>
              </a:tblPr>
              <a:tblGrid>
                <a:gridCol w="6195622">
                  <a:extLst>
                    <a:ext uri="{9D8B030D-6E8A-4147-A177-3AD203B41FA5}">
                      <a16:colId xmlns:a16="http://schemas.microsoft.com/office/drawing/2014/main" val="20001"/>
                    </a:ext>
                  </a:extLst>
                </a:gridCol>
                <a:gridCol w="692280">
                  <a:extLst>
                    <a:ext uri="{9D8B030D-6E8A-4147-A177-3AD203B41FA5}">
                      <a16:colId xmlns:a16="http://schemas.microsoft.com/office/drawing/2014/main" val="20002"/>
                    </a:ext>
                  </a:extLst>
                </a:gridCol>
                <a:gridCol w="889581">
                  <a:extLst>
                    <a:ext uri="{9D8B030D-6E8A-4147-A177-3AD203B41FA5}">
                      <a16:colId xmlns:a16="http://schemas.microsoft.com/office/drawing/2014/main" val="20003"/>
                    </a:ext>
                  </a:extLst>
                </a:gridCol>
              </a:tblGrid>
              <a:tr h="211549">
                <a:tc gridSpan="3">
                  <a:txBody>
                    <a:bodyPr/>
                    <a:lstStyle/>
                    <a:p>
                      <a:r>
                        <a:rPr lang="en-GB" sz="1300" dirty="0">
                          <a:solidFill>
                            <a:schemeClr val="bg1"/>
                          </a:solidFill>
                          <a:latin typeface="Arial" panose="020B0604020202020204" pitchFamily="34" charset="0"/>
                          <a:cs typeface="Arial" panose="020B0604020202020204" pitchFamily="34" charset="0"/>
                        </a:rPr>
                        <a:t>Recommendations</a:t>
                      </a:r>
                      <a:endParaRPr lang="en-GB" sz="1300" baseline="30000" dirty="0">
                        <a:solidFill>
                          <a:schemeClr val="bg1"/>
                        </a:solidFill>
                        <a:latin typeface="Arial" panose="020B0604020202020204" pitchFamily="34" charset="0"/>
                        <a:cs typeface="Arial" panose="020B0604020202020204" pitchFamily="34" charset="0"/>
                      </a:endParaRPr>
                    </a:p>
                  </a:txBody>
                  <a:tcPr marT="39600" marB="396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91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MRC should be preferred over ERCP as the primary diagnostic modality for PSC</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Moderate</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4"/>
                  </a:ext>
                </a:extLst>
              </a:tr>
              <a:tr h="613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can be considered if MRC plus liver biopsy is equivocal or contraindicated in patients with persisting clinical suspicion of PSC. The risks of ERCP have to be weighed against the potential benefit</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Weak</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62426295"/>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In patients with an established diagnosis of PSC, MRC should be considered before therapeutic ERCP</a:t>
                      </a: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Weak</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928846921"/>
                  </a:ext>
                </a:extLst>
              </a:tr>
              <a:tr h="613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Endoscopic treatment with concomitant ductal sampling (brush cytology, </a:t>
                      </a:r>
                      <a:r>
                        <a:rPr kumimoji="0" lang="en-GB" sz="13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endobiliary</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biopsies) of suspected dominant strictures identified at MRC is suggested in PSC patients who present with symptoms likely to improve following endoscopic treatment</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498164016"/>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Weigh anticipated benefits of biliary papillotomy/sphincterotomy against risks on a case-by-case basis</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Moderate</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453613730"/>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Biliary papillotomy/sphincterotomy should be considered, especially after difficult cannulation</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564115419"/>
                  </a:ext>
                </a:extLst>
              </a:tr>
              <a:tr h="338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Routine administration of prophylactic antibiotics before ERCP is suggested</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Low</a:t>
                      </a:r>
                    </a:p>
                  </a:txBody>
                  <a:tcPr marT="39600" marB="396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98515589"/>
                  </a:ext>
                </a:extLst>
              </a:tr>
              <a:tr h="4759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should be suspected in any patient with worsening cholestasis, weight loss, raised serum CA19-9, and/or new or progressive dominant stricture, particularly with an associated enhancing mass lesion</a:t>
                      </a:r>
                    </a:p>
                  </a:txBody>
                  <a:tcPr marT="39600" marB="396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Strong</a:t>
                      </a:r>
                    </a:p>
                  </a:txBody>
                  <a:tcPr marT="39600" marB="396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Moderate</a:t>
                      </a:r>
                    </a:p>
                  </a:txBody>
                  <a:tcPr marT="39600" marB="396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55248869"/>
                  </a:ext>
                </a:extLst>
              </a:tr>
            </a:tbl>
          </a:graphicData>
        </a:graphic>
      </p:graphicFrame>
      <p:grpSp>
        <p:nvGrpSpPr>
          <p:cNvPr id="13" name="Group 12">
            <a:extLst>
              <a:ext uri="{FF2B5EF4-FFF2-40B4-BE49-F238E27FC236}">
                <a16:creationId xmlns:a16="http://schemas.microsoft.com/office/drawing/2014/main" id="{A11BD3EB-708B-46BA-A1CE-7C05C494DE36}"/>
              </a:ext>
            </a:extLst>
          </p:cNvPr>
          <p:cNvGrpSpPr/>
          <p:nvPr/>
        </p:nvGrpSpPr>
        <p:grpSpPr>
          <a:xfrm>
            <a:off x="4539411" y="1309657"/>
            <a:ext cx="3901771" cy="276999"/>
            <a:chOff x="3576910" y="3212976"/>
            <a:chExt cx="3901771" cy="276999"/>
          </a:xfrm>
        </p:grpSpPr>
        <p:sp>
          <p:nvSpPr>
            <p:cNvPr id="14" name="Rectangle 13">
              <a:extLst>
                <a:ext uri="{FF2B5EF4-FFF2-40B4-BE49-F238E27FC236}">
                  <a16:creationId xmlns:a16="http://schemas.microsoft.com/office/drawing/2014/main" id="{6E9BFF62-82F5-43AC-839E-AB6865D60E60}"/>
                </a:ext>
              </a:extLst>
            </p:cNvPr>
            <p:cNvSpPr/>
            <p:nvPr/>
          </p:nvSpPr>
          <p:spPr>
            <a:xfrm>
              <a:off x="3576910"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6D422190-E5B7-4597-A7D1-B59BDE62E7BF}"/>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66A6FB58-5004-432B-8DB7-E81B288CB34A}"/>
                </a:ext>
              </a:extLst>
            </p:cNvPr>
            <p:cNvSpPr txBox="1"/>
            <p:nvPr/>
          </p:nvSpPr>
          <p:spPr>
            <a:xfrm>
              <a:off x="3734265" y="3212976"/>
              <a:ext cx="2121093" cy="276999"/>
            </a:xfrm>
            <a:prstGeom prst="rect">
              <a:avLst/>
            </a:prstGeom>
            <a:noFill/>
          </p:spPr>
          <p:txBody>
            <a:bodyPr wrap="none" rtlCol="0">
              <a:spAutoFit/>
            </a:bodyPr>
            <a:lstStyle/>
            <a:p>
              <a:r>
                <a:rPr lang="en-GB" sz="1200" dirty="0">
                  <a:solidFill>
                    <a:schemeClr val="bg1"/>
                  </a:solidFill>
                </a:rPr>
                <a:t>Strength of recommendation</a:t>
              </a:r>
            </a:p>
          </p:txBody>
        </p:sp>
        <p:sp>
          <p:nvSpPr>
            <p:cNvPr id="17" name="TextBox 16">
              <a:extLst>
                <a:ext uri="{FF2B5EF4-FFF2-40B4-BE49-F238E27FC236}">
                  <a16:creationId xmlns:a16="http://schemas.microsoft.com/office/drawing/2014/main" id="{3F6FCC50-6D01-4A91-A112-156F61002ECF}"/>
                </a:ext>
              </a:extLst>
            </p:cNvPr>
            <p:cNvSpPr txBox="1"/>
            <p:nvPr/>
          </p:nvSpPr>
          <p:spPr>
            <a:xfrm>
              <a:off x="5989171" y="3212976"/>
              <a:ext cx="1489510" cy="276999"/>
            </a:xfrm>
            <a:prstGeom prst="rect">
              <a:avLst/>
            </a:prstGeom>
            <a:noFill/>
          </p:spPr>
          <p:txBody>
            <a:bodyPr wrap="none" rtlCol="0">
              <a:spAutoFit/>
            </a:bodyPr>
            <a:lstStyle/>
            <a:p>
              <a:r>
                <a:rPr lang="en-GB" sz="1200" dirty="0">
                  <a:solidFill>
                    <a:schemeClr val="bg1"/>
                  </a:solidFill>
                </a:rPr>
                <a:t>Quality of evidence</a:t>
              </a:r>
            </a:p>
          </p:txBody>
        </p:sp>
      </p:grpSp>
    </p:spTree>
    <p:extLst>
      <p:ext uri="{BB962C8B-B14F-4D97-AF65-F5344CB8AC3E}">
        <p14:creationId xmlns:p14="http://schemas.microsoft.com/office/powerpoint/2010/main" val="360591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ESGE/EASL CPG Endoscopy in PSC. J </a:t>
            </a:r>
            <a:r>
              <a:rPr lang="en-GB" dirty="0" err="1"/>
              <a:t>Hepatol</a:t>
            </a:r>
            <a:r>
              <a:rPr lang="en-GB" dirty="0"/>
              <a:t> 2017;66:1265</a:t>
            </a:r>
            <a:r>
              <a:rPr lang="en-GB" dirty="0">
                <a:sym typeface="Symbol" panose="05050102010706020507" pitchFamily="18" charset="2"/>
              </a:rPr>
              <a:t></a:t>
            </a:r>
            <a:r>
              <a:rPr lang="en-GB" dirty="0"/>
              <a:t>81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54552641"/>
              </p:ext>
            </p:extLst>
          </p:nvPr>
        </p:nvGraphicFramePr>
        <p:xfrm>
          <a:off x="319088" y="1158252"/>
          <a:ext cx="850741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31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219719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1.</a:t>
            </a:r>
            <a:r>
              <a:rPr lang="en-GB" dirty="0"/>
              <a:t> Atkins D, et al. BMC Health </a:t>
            </a:r>
            <a:r>
              <a:rPr lang="en-GB" dirty="0" err="1"/>
              <a:t>Serv</a:t>
            </a:r>
            <a:r>
              <a:rPr lang="en-GB" dirty="0"/>
              <a:t> Res 2004;4:38; 2. </a:t>
            </a:r>
            <a:r>
              <a:rPr lang="en-GB" dirty="0" err="1"/>
              <a:t>Qaseem</a:t>
            </a:r>
            <a:r>
              <a:rPr lang="en-GB" dirty="0"/>
              <a:t> A, et al. Ann Intern Med 2010;153:194</a:t>
            </a:r>
            <a:r>
              <a:rPr lang="en-GB" dirty="0">
                <a:sym typeface="Symbol" panose="05050102010706020507" pitchFamily="18" charset="2"/>
              </a:rPr>
              <a:t></a:t>
            </a:r>
            <a:r>
              <a:rPr lang="en-GB" dirty="0"/>
              <a:t>9;</a:t>
            </a:r>
            <a:br>
              <a:rPr lang="en-GB" dirty="0"/>
            </a:br>
            <a:r>
              <a:rPr lang="en-GB" dirty="0"/>
              <a:t>ESGE/EASL CPG Endoscopy in PSC. J </a:t>
            </a:r>
            <a:r>
              <a:rPr lang="en-GB" dirty="0" err="1"/>
              <a:t>Hepatol</a:t>
            </a:r>
            <a:r>
              <a:rPr lang="en-GB" dirty="0"/>
              <a:t> 2017;66:1265</a:t>
            </a:r>
            <a:r>
              <a:rPr lang="en-GB" dirty="0">
                <a:sym typeface="Symbol" panose="05050102010706020507" pitchFamily="18" charset="2"/>
              </a:rPr>
              <a:t></a:t>
            </a:r>
            <a:r>
              <a:rPr lang="en-GB" dirty="0"/>
              <a:t>81</a:t>
            </a:r>
          </a:p>
        </p:txBody>
      </p:sp>
      <p:sp>
        <p:nvSpPr>
          <p:cNvPr id="3" name="Content Placeholder 2"/>
          <p:cNvSpPr>
            <a:spLocks noGrp="1"/>
          </p:cNvSpPr>
          <p:nvPr>
            <p:ph sz="half" idx="1"/>
          </p:nvPr>
        </p:nvSpPr>
        <p:spPr>
          <a:xfrm>
            <a:off x="319314" y="1340768"/>
            <a:ext cx="8506800" cy="4622400"/>
          </a:xfrm>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t>1 </a:t>
            </a:r>
            <a:r>
              <a:rPr lang="en-GB" dirty="0"/>
              <a:t>and is in line with</a:t>
            </a:r>
            <a:br>
              <a:rPr lang="en-GB" dirty="0"/>
            </a:br>
            <a:r>
              <a:rPr lang="en-GB" dirty="0"/>
              <a:t>that adopted by the American College of Physicians</a:t>
            </a:r>
            <a:r>
              <a:rPr lang="en-GB" baseline="30000" dirty="0"/>
              <a:t>2</a:t>
            </a:r>
          </a:p>
        </p:txBody>
      </p:sp>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9" name="Content Placeholder 6">
            <a:extLst>
              <a:ext uri="{FF2B5EF4-FFF2-40B4-BE49-F238E27FC236}">
                <a16:creationId xmlns:a16="http://schemas.microsoft.com/office/drawing/2014/main" id="{79E58B37-BF0C-41C1-A6CD-BDC4C0A81046}"/>
              </a:ext>
            </a:extLst>
          </p:cNvPr>
          <p:cNvGraphicFramePr>
            <a:graphicFrameLocks/>
          </p:cNvGraphicFramePr>
          <p:nvPr>
            <p:extLst>
              <p:ext uri="{D42A27DB-BD31-4B8C-83A1-F6EECF244321}">
                <p14:modId xmlns:p14="http://schemas.microsoft.com/office/powerpoint/2010/main" val="1276056362"/>
              </p:ext>
            </p:extLst>
          </p:nvPr>
        </p:nvGraphicFramePr>
        <p:xfrm>
          <a:off x="737329" y="2420888"/>
          <a:ext cx="7435070" cy="2042160"/>
        </p:xfrm>
        <a:graphic>
          <a:graphicData uri="http://schemas.openxmlformats.org/drawingml/2006/table">
            <a:tbl>
              <a:tblPr firstRow="1" bandRow="1">
                <a:tableStyleId>{5C22544A-7EE6-4342-B048-85BDC9FD1C3A}</a:tableStyleId>
              </a:tblPr>
              <a:tblGrid>
                <a:gridCol w="2759584">
                  <a:extLst>
                    <a:ext uri="{9D8B030D-6E8A-4147-A177-3AD203B41FA5}">
                      <a16:colId xmlns:a16="http://schemas.microsoft.com/office/drawing/2014/main" val="20001"/>
                    </a:ext>
                  </a:extLst>
                </a:gridCol>
                <a:gridCol w="2759584">
                  <a:extLst>
                    <a:ext uri="{9D8B030D-6E8A-4147-A177-3AD203B41FA5}">
                      <a16:colId xmlns:a16="http://schemas.microsoft.com/office/drawing/2014/main" val="2309572886"/>
                    </a:ext>
                  </a:extLst>
                </a:gridCol>
                <a:gridCol w="1915902">
                  <a:extLst>
                    <a:ext uri="{9D8B030D-6E8A-4147-A177-3AD203B41FA5}">
                      <a16:colId xmlns:a16="http://schemas.microsoft.com/office/drawing/2014/main" val="3214891092"/>
                    </a:ext>
                  </a:extLst>
                </a:gridCol>
              </a:tblGrid>
              <a:tr h="0">
                <a:tc gridSpan="2">
                  <a:txBody>
                    <a:bodyPr/>
                    <a:lstStyle/>
                    <a:p>
                      <a:pPr algn="ctr"/>
                      <a:r>
                        <a:rPr lang="en-GB" sz="1400" dirty="0"/>
                        <a:t>Strength of 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a:txBody>
                    <a:bodyPr/>
                    <a:lstStyle/>
                    <a:p>
                      <a:pPr algn="ctr"/>
                      <a:endParaRPr lang="en-GB" sz="1400" dirty="0"/>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18160">
                <a:tc>
                  <a:txBody>
                    <a:bodyPr/>
                    <a:lstStyle/>
                    <a:p>
                      <a:pPr algn="ctr"/>
                      <a:r>
                        <a:rPr lang="en-GB" sz="1400" b="1" dirty="0">
                          <a:solidFill>
                            <a:schemeClr val="bg1"/>
                          </a:solidFill>
                        </a:rPr>
                        <a:t>Benefits clearly outweigh risks and burden or vice versa</a:t>
                      </a:r>
                    </a:p>
                  </a:txBody>
                  <a:tcPr anchor="b">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400" b="1" dirty="0">
                          <a:solidFill>
                            <a:schemeClr val="bg1"/>
                          </a:solidFill>
                        </a:rPr>
                        <a:t>Benefits</a:t>
                      </a:r>
                      <a:r>
                        <a:rPr lang="en-GB" sz="1400" b="1" baseline="0" dirty="0">
                          <a:solidFill>
                            <a:schemeClr val="bg1"/>
                          </a:solidFill>
                        </a:rPr>
                        <a:t> finely balanced</a:t>
                      </a:r>
                      <a:br>
                        <a:rPr lang="en-GB" sz="1400" b="1" baseline="0" dirty="0">
                          <a:solidFill>
                            <a:schemeClr val="bg1"/>
                          </a:solidFill>
                        </a:rPr>
                      </a:br>
                      <a:r>
                        <a:rPr lang="en-GB" sz="1400" b="1" baseline="0" dirty="0">
                          <a:solidFill>
                            <a:schemeClr val="bg1"/>
                          </a:solidFill>
                        </a:rPr>
                        <a:t>with risks and burden</a:t>
                      </a:r>
                      <a:endParaRPr lang="en-GB" sz="1400" b="1" dirty="0">
                        <a:solidFill>
                          <a:schemeClr val="bg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400" b="1" dirty="0">
                          <a:solidFill>
                            <a:schemeClr val="bg1"/>
                          </a:solidFill>
                        </a:rPr>
                        <a:t>Quality of evidence</a:t>
                      </a:r>
                    </a:p>
                  </a:txBody>
                  <a:tcPr anchor="b">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71048">
                <a:tc>
                  <a:txBody>
                    <a:bodyPr/>
                    <a:lstStyle/>
                    <a:p>
                      <a:pPr algn="ctr"/>
                      <a:r>
                        <a:rPr lang="en-GB" sz="1400" dirty="0"/>
                        <a:t>Strong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t>Weak</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latin typeface="Arial" panose="020B0604020202020204" pitchFamily="34" charset="0"/>
                          <a:cs typeface="Arial" panose="020B0604020202020204" pitchFamily="34" charset="0"/>
                        </a:rPr>
                        <a:t>High</a:t>
                      </a: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3784103878"/>
                  </a:ext>
                </a:extLst>
              </a:tr>
              <a:tr h="0">
                <a:tc>
                  <a:txBody>
                    <a:bodyPr/>
                    <a:lstStyle/>
                    <a:p>
                      <a:pPr algn="ctr"/>
                      <a:r>
                        <a:rPr lang="en-GB" sz="1400" dirty="0"/>
                        <a:t>Strong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t>Weak</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latin typeface="Arial" panose="020B0604020202020204" pitchFamily="34" charset="0"/>
                          <a:cs typeface="Arial" panose="020B0604020202020204" pitchFamily="34" charset="0"/>
                        </a:rPr>
                        <a:t>Moderate</a:t>
                      </a: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3545372616"/>
                  </a:ext>
                </a:extLst>
              </a:tr>
              <a:tr h="0">
                <a:tc>
                  <a:txBody>
                    <a:bodyPr/>
                    <a:lstStyle/>
                    <a:p>
                      <a:pPr algn="ctr"/>
                      <a:r>
                        <a:rPr lang="en-GB" sz="1400" dirty="0"/>
                        <a:t>Strong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t>Weak</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ctr"/>
                      <a:r>
                        <a:rPr lang="en-GB" sz="1400" dirty="0">
                          <a:latin typeface="Arial" panose="020B0604020202020204" pitchFamily="34" charset="0"/>
                          <a:cs typeface="Arial" panose="020B0604020202020204" pitchFamily="34" charset="0"/>
                        </a:rPr>
                        <a:t>Low</a:t>
                      </a: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2098310090"/>
                  </a:ext>
                </a:extLst>
              </a:tr>
              <a:tr h="0">
                <a:tc gridSpan="3">
                  <a:txBody>
                    <a:bodyPr/>
                    <a:lstStyle/>
                    <a:p>
                      <a:pPr algn="ctr"/>
                      <a:r>
                        <a:rPr lang="en-GB" sz="1400" dirty="0"/>
                        <a:t>Insufficient evidence to determine net benefit or risk</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40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hMerge="1">
                  <a:txBody>
                    <a:bodyPr/>
                    <a:lstStyle/>
                    <a:p>
                      <a:pPr algn="ctr"/>
                      <a:endParaRPr lang="en-GB" sz="1400" dirty="0">
                        <a:latin typeface="Arial" panose="020B0604020202020204" pitchFamily="34" charset="0"/>
                        <a:cs typeface="Arial" panose="020B0604020202020204" pitchFamily="34" charset="0"/>
                      </a:endParaRPr>
                    </a:p>
                  </a:txBody>
                  <a:tcP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extLst>
                  <a:ext uri="{0D108BD9-81ED-4DB2-BD59-A6C34878D82A}">
                    <a16:rowId xmlns:a16="http://schemas.microsoft.com/office/drawing/2014/main" val="1752852145"/>
                  </a:ext>
                </a:extLst>
              </a:tr>
            </a:tbl>
          </a:graphicData>
        </a:graphic>
      </p:graphicFrame>
    </p:spTree>
    <p:extLst>
      <p:ext uri="{BB962C8B-B14F-4D97-AF65-F5344CB8AC3E}">
        <p14:creationId xmlns:p14="http://schemas.microsoft.com/office/powerpoint/2010/main" val="9097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normAutofit/>
          </a:bodyPr>
          <a:lstStyle/>
          <a:p>
            <a:r>
              <a:rPr lang="en-GB" dirty="0"/>
              <a:t>Definition, prevalence, pathophysiology</a:t>
            </a:r>
          </a:p>
          <a:p>
            <a:r>
              <a:rPr lang="en-GB" dirty="0"/>
              <a:t>Diagnosis</a:t>
            </a:r>
          </a:p>
          <a:p>
            <a:r>
              <a:rPr lang="en-GB" dirty="0"/>
              <a:t>ERCP and MRC in PSC</a:t>
            </a:r>
          </a:p>
        </p:txBody>
      </p:sp>
    </p:spTree>
    <p:extLst>
      <p:ext uri="{BB962C8B-B14F-4D97-AF65-F5344CB8AC3E}">
        <p14:creationId xmlns:p14="http://schemas.microsoft.com/office/powerpoint/2010/main" val="114285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61F0B-CE68-4772-8CC3-1836B3F023B1}"/>
              </a:ext>
            </a:extLst>
          </p:cNvPr>
          <p:cNvSpPr>
            <a:spLocks noGrp="1"/>
          </p:cNvSpPr>
          <p:nvPr>
            <p:ph type="title"/>
          </p:nvPr>
        </p:nvSpPr>
        <p:spPr/>
        <p:txBody>
          <a:bodyPr/>
          <a:lstStyle/>
          <a:p>
            <a:r>
              <a:rPr lang="en-GB" dirty="0"/>
              <a:t>Definition and prevalence</a:t>
            </a:r>
          </a:p>
        </p:txBody>
      </p:sp>
      <p:sp>
        <p:nvSpPr>
          <p:cNvPr id="6" name="Text Placeholder 5">
            <a:extLst>
              <a:ext uri="{FF2B5EF4-FFF2-40B4-BE49-F238E27FC236}">
                <a16:creationId xmlns:a16="http://schemas.microsoft.com/office/drawing/2014/main" id="{30444D1E-85D3-4239-8771-80B9F266EFEC}"/>
              </a:ext>
            </a:extLst>
          </p:cNvPr>
          <p:cNvSpPr>
            <a:spLocks noGrp="1"/>
          </p:cNvSpPr>
          <p:nvPr>
            <p:ph type="body" sz="quarter" idx="10"/>
          </p:nvPr>
        </p:nvSpPr>
        <p:spPr>
          <a:xfrm>
            <a:off x="4925" y="6093296"/>
            <a:ext cx="5143139" cy="763625"/>
          </a:xfrm>
        </p:spPr>
        <p:txBody>
          <a:bodyPr/>
          <a:lstStyle/>
          <a:p>
            <a:r>
              <a:rPr lang="en-GB" dirty="0"/>
              <a:t>*‘Backwash’ ileitis</a:t>
            </a:r>
          </a:p>
          <a:p>
            <a:r>
              <a:rPr lang="en-GB" dirty="0"/>
              <a:t>1. Karlsen TH, et al. J </a:t>
            </a:r>
            <a:r>
              <a:rPr lang="en-GB" dirty="0" err="1"/>
              <a:t>Hepatol</a:t>
            </a:r>
            <a:r>
              <a:rPr lang="en-GB" dirty="0"/>
              <a:t> 2017;67:1298–323;</a:t>
            </a:r>
            <a:br>
              <a:rPr lang="en-GB" dirty="0"/>
            </a:br>
            <a:r>
              <a:rPr lang="en-GB" dirty="0"/>
              <a:t>ESGE/EASL CPG Endoscopy in PSC. J </a:t>
            </a:r>
            <a:r>
              <a:rPr lang="en-GB" dirty="0" err="1"/>
              <a:t>Hepatol</a:t>
            </a:r>
            <a:r>
              <a:rPr lang="en-GB" dirty="0"/>
              <a:t> 2017;66:1265–81</a:t>
            </a:r>
            <a:br>
              <a:rPr lang="en-GB" dirty="0"/>
            </a:br>
            <a:r>
              <a:rPr lang="en-GB" dirty="0"/>
              <a:t>Image © Kari C </a:t>
            </a:r>
            <a:r>
              <a:rPr lang="en-GB" dirty="0" err="1"/>
              <a:t>Toverud</a:t>
            </a:r>
            <a:r>
              <a:rPr lang="en-GB" dirty="0"/>
              <a:t> CMI 2017. Please do not adapt or share without permission</a:t>
            </a:r>
          </a:p>
        </p:txBody>
      </p:sp>
      <p:sp>
        <p:nvSpPr>
          <p:cNvPr id="5" name="Content Placeholder 4">
            <a:extLst>
              <a:ext uri="{FF2B5EF4-FFF2-40B4-BE49-F238E27FC236}">
                <a16:creationId xmlns:a16="http://schemas.microsoft.com/office/drawing/2014/main" id="{BDCB123E-FBD7-4F09-A706-68D3F4C2E228}"/>
              </a:ext>
            </a:extLst>
          </p:cNvPr>
          <p:cNvSpPr>
            <a:spLocks noGrp="1"/>
          </p:cNvSpPr>
          <p:nvPr>
            <p:ph sz="half" idx="11"/>
          </p:nvPr>
        </p:nvSpPr>
        <p:spPr>
          <a:xfrm>
            <a:off x="319313" y="1340768"/>
            <a:ext cx="4243061" cy="4622400"/>
          </a:xfrm>
        </p:spPr>
        <p:txBody>
          <a:bodyPr>
            <a:noAutofit/>
          </a:bodyPr>
          <a:lstStyle/>
          <a:p>
            <a:r>
              <a:rPr lang="en-GB" sz="1800" dirty="0"/>
              <a:t>A rare chronic bile duct disease</a:t>
            </a:r>
          </a:p>
          <a:p>
            <a:pPr lvl="1"/>
            <a:r>
              <a:rPr lang="en-GB" sz="1600" dirty="0"/>
              <a:t>Multifocal bile duct strictures and progressive liver disease</a:t>
            </a:r>
            <a:r>
              <a:rPr lang="en-GB" sz="1600" baseline="30000" dirty="0"/>
              <a:t>1</a:t>
            </a:r>
          </a:p>
          <a:p>
            <a:pPr lvl="1"/>
            <a:r>
              <a:rPr lang="en-GB" sz="1600" dirty="0"/>
              <a:t>IBD coexists in most patients</a:t>
            </a:r>
            <a:r>
              <a:rPr lang="en-GB" sz="1600" baseline="30000" dirty="0"/>
              <a:t>1</a:t>
            </a:r>
          </a:p>
          <a:p>
            <a:r>
              <a:rPr lang="en-GB" sz="1800" dirty="0"/>
              <a:t>Prevalence is 1–16 per 100,000</a:t>
            </a:r>
          </a:p>
          <a:p>
            <a:pPr lvl="1"/>
            <a:r>
              <a:rPr lang="en-GB" sz="1600" dirty="0"/>
              <a:t>Regional differences across Europe</a:t>
            </a:r>
          </a:p>
          <a:p>
            <a:pPr lvl="1"/>
            <a:r>
              <a:rPr lang="en-GB" sz="1600" dirty="0"/>
              <a:t>More common in men </a:t>
            </a:r>
          </a:p>
          <a:p>
            <a:r>
              <a:rPr lang="en-GB" sz="1800" dirty="0"/>
              <a:t>Most patients present with pancolitis</a:t>
            </a:r>
          </a:p>
          <a:p>
            <a:pPr lvl="1"/>
            <a:r>
              <a:rPr lang="en-GB" sz="1600" dirty="0"/>
              <a:t>Right-sided predominance</a:t>
            </a:r>
          </a:p>
          <a:p>
            <a:pPr lvl="1"/>
            <a:r>
              <a:rPr lang="en-GB" sz="1600" dirty="0"/>
              <a:t>Subtle </a:t>
            </a:r>
            <a:r>
              <a:rPr lang="en-GB" sz="1600" dirty="0" err="1"/>
              <a:t>ileal</a:t>
            </a:r>
            <a:r>
              <a:rPr lang="en-GB" sz="1600" dirty="0"/>
              <a:t> inflammation* and</a:t>
            </a:r>
            <a:br>
              <a:rPr lang="en-GB" sz="1600" dirty="0"/>
            </a:br>
            <a:r>
              <a:rPr lang="en-GB" sz="1600" dirty="0"/>
              <a:t>rectal sparing are common</a:t>
            </a:r>
          </a:p>
          <a:p>
            <a:r>
              <a:rPr lang="en-GB" sz="1800" dirty="0"/>
              <a:t>Highly increased and unpredictable risk of biliary and colonic malignancy</a:t>
            </a:r>
          </a:p>
          <a:p>
            <a:pPr lvl="1"/>
            <a:r>
              <a:rPr lang="en-GB" sz="1600" dirty="0"/>
              <a:t>A major challenge in the clinical management of PSC</a:t>
            </a:r>
          </a:p>
        </p:txBody>
      </p:sp>
      <p:pic>
        <p:nvPicPr>
          <p:cNvPr id="8" name="Content Placeholder 7">
            <a:extLst>
              <a:ext uri="{FF2B5EF4-FFF2-40B4-BE49-F238E27FC236}">
                <a16:creationId xmlns:a16="http://schemas.microsoft.com/office/drawing/2014/main" id="{2A47E635-2CE5-4137-B6FA-EC0F18CFB5E0}"/>
              </a:ext>
            </a:extLst>
          </p:cNvPr>
          <p:cNvPicPr>
            <a:picLocks noGrp="1" noChangeAspect="1"/>
          </p:cNvPicPr>
          <p:nvPr>
            <p:ph sz="half" idx="1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0688" y="1822728"/>
            <a:ext cx="3529522" cy="4621212"/>
          </a:xfrm>
          <a:prstGeom prst="rect">
            <a:avLst/>
          </a:prstGeom>
        </p:spPr>
      </p:pic>
      <p:sp>
        <p:nvSpPr>
          <p:cNvPr id="9" name="TextBox 8">
            <a:extLst>
              <a:ext uri="{FF2B5EF4-FFF2-40B4-BE49-F238E27FC236}">
                <a16:creationId xmlns:a16="http://schemas.microsoft.com/office/drawing/2014/main" id="{1589E628-6B01-48A8-89C1-585ACFCAB8AD}"/>
              </a:ext>
            </a:extLst>
          </p:cNvPr>
          <p:cNvSpPr txBox="1"/>
          <p:nvPr/>
        </p:nvSpPr>
        <p:spPr>
          <a:xfrm>
            <a:off x="4505303" y="1381408"/>
            <a:ext cx="4615366" cy="307777"/>
          </a:xfrm>
          <a:prstGeom prst="rect">
            <a:avLst/>
          </a:prstGeom>
          <a:noFill/>
        </p:spPr>
        <p:txBody>
          <a:bodyPr wrap="none" rtlCol="0">
            <a:spAutoFit/>
          </a:bodyPr>
          <a:lstStyle/>
          <a:p>
            <a:r>
              <a:rPr lang="en-GB" sz="1400" b="1" dirty="0"/>
              <a:t>Macroscopic bowel and bile duct pathology in PSC</a:t>
            </a:r>
            <a:r>
              <a:rPr lang="en-GB" sz="1400" b="1" baseline="30000" dirty="0"/>
              <a:t>1</a:t>
            </a:r>
          </a:p>
        </p:txBody>
      </p:sp>
      <p:pic>
        <p:nvPicPr>
          <p:cNvPr id="7" name="Picture 6">
            <a:hlinkClick r:id="rId4" action="ppaction://hlinksldjump"/>
            <a:extLst>
              <a:ext uri="{FF2B5EF4-FFF2-40B4-BE49-F238E27FC236}">
                <a16:creationId xmlns:a16="http://schemas.microsoft.com/office/drawing/2014/main" id="{02166CDD-3794-44B5-8261-1CFBF2DC290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 name="TextBox 1">
            <a:extLst>
              <a:ext uri="{FF2B5EF4-FFF2-40B4-BE49-F238E27FC236}">
                <a16:creationId xmlns:a16="http://schemas.microsoft.com/office/drawing/2014/main" id="{98956064-05F1-45FB-8CD9-7BD6B3C4508D}"/>
              </a:ext>
            </a:extLst>
          </p:cNvPr>
          <p:cNvSpPr txBox="1"/>
          <p:nvPr/>
        </p:nvSpPr>
        <p:spPr>
          <a:xfrm>
            <a:off x="4602480" y="4206230"/>
            <a:ext cx="803810" cy="369332"/>
          </a:xfrm>
          <a:prstGeom prst="rect">
            <a:avLst/>
          </a:prstGeom>
          <a:solidFill>
            <a:schemeClr val="bg1"/>
          </a:solidFill>
        </p:spPr>
        <p:txBody>
          <a:bodyPr wrap="none" lIns="0" tIns="0" rIns="0" bIns="0" rtlCol="0">
            <a:spAutoFit/>
          </a:bodyPr>
          <a:lstStyle/>
          <a:p>
            <a:pPr algn="ctr"/>
            <a:r>
              <a:rPr lang="en-GB" sz="1200" dirty="0"/>
              <a:t>‘Backwash’ </a:t>
            </a:r>
            <a:br>
              <a:rPr lang="en-GB" sz="1200" dirty="0"/>
            </a:br>
            <a:r>
              <a:rPr lang="en-GB" sz="1200" dirty="0"/>
              <a:t>ileitis</a:t>
            </a:r>
          </a:p>
        </p:txBody>
      </p:sp>
      <p:sp>
        <p:nvSpPr>
          <p:cNvPr id="12" name="TextBox 11">
            <a:extLst>
              <a:ext uri="{FF2B5EF4-FFF2-40B4-BE49-F238E27FC236}">
                <a16:creationId xmlns:a16="http://schemas.microsoft.com/office/drawing/2014/main" id="{79B6FB09-A19D-4518-8244-F242B590FE81}"/>
              </a:ext>
            </a:extLst>
          </p:cNvPr>
          <p:cNvSpPr txBox="1"/>
          <p:nvPr/>
        </p:nvSpPr>
        <p:spPr>
          <a:xfrm>
            <a:off x="4839124" y="4725144"/>
            <a:ext cx="553037" cy="369332"/>
          </a:xfrm>
          <a:prstGeom prst="rect">
            <a:avLst/>
          </a:prstGeom>
          <a:solidFill>
            <a:schemeClr val="bg1"/>
          </a:solidFill>
        </p:spPr>
        <p:txBody>
          <a:bodyPr wrap="none" lIns="0" tIns="0" rIns="0" bIns="0" rtlCol="0">
            <a:spAutoFit/>
          </a:bodyPr>
          <a:lstStyle/>
          <a:p>
            <a:pPr algn="ctr"/>
            <a:r>
              <a:rPr lang="en-GB" sz="1200" dirty="0"/>
              <a:t>Colonic </a:t>
            </a:r>
            <a:br>
              <a:rPr lang="en-GB" sz="1200" dirty="0"/>
            </a:br>
            <a:r>
              <a:rPr lang="en-GB" sz="1200" dirty="0"/>
              <a:t>cancer</a:t>
            </a:r>
          </a:p>
        </p:txBody>
      </p:sp>
      <p:sp>
        <p:nvSpPr>
          <p:cNvPr id="13" name="TextBox 12">
            <a:extLst>
              <a:ext uri="{FF2B5EF4-FFF2-40B4-BE49-F238E27FC236}">
                <a16:creationId xmlns:a16="http://schemas.microsoft.com/office/drawing/2014/main" id="{7EA34979-D5CE-4391-8CCD-5C76FA97D7D5}"/>
              </a:ext>
            </a:extLst>
          </p:cNvPr>
          <p:cNvSpPr txBox="1"/>
          <p:nvPr/>
        </p:nvSpPr>
        <p:spPr>
          <a:xfrm>
            <a:off x="5389612" y="5748134"/>
            <a:ext cx="971420" cy="553998"/>
          </a:xfrm>
          <a:prstGeom prst="rect">
            <a:avLst/>
          </a:prstGeom>
          <a:solidFill>
            <a:schemeClr val="bg1"/>
          </a:solidFill>
        </p:spPr>
        <p:txBody>
          <a:bodyPr wrap="none" lIns="0" tIns="0" rIns="0" bIns="0" rtlCol="0">
            <a:spAutoFit/>
          </a:bodyPr>
          <a:lstStyle/>
          <a:p>
            <a:pPr algn="ctr"/>
            <a:r>
              <a:rPr lang="en-GB" sz="1200" dirty="0"/>
              <a:t>Pancolitis with</a:t>
            </a:r>
          </a:p>
          <a:p>
            <a:pPr algn="ctr"/>
            <a:r>
              <a:rPr lang="en-GB" sz="1200" dirty="0"/>
              <a:t>right-sided </a:t>
            </a:r>
            <a:br>
              <a:rPr lang="en-GB" sz="1200" dirty="0"/>
            </a:br>
            <a:r>
              <a:rPr lang="en-GB" sz="1200" dirty="0"/>
              <a:t>predominance</a:t>
            </a:r>
          </a:p>
        </p:txBody>
      </p:sp>
      <p:sp>
        <p:nvSpPr>
          <p:cNvPr id="14" name="TextBox 13">
            <a:extLst>
              <a:ext uri="{FF2B5EF4-FFF2-40B4-BE49-F238E27FC236}">
                <a16:creationId xmlns:a16="http://schemas.microsoft.com/office/drawing/2014/main" id="{F38F098C-E529-4433-BFBA-8244DFE3B469}"/>
              </a:ext>
            </a:extLst>
          </p:cNvPr>
          <p:cNvSpPr txBox="1"/>
          <p:nvPr/>
        </p:nvSpPr>
        <p:spPr>
          <a:xfrm>
            <a:off x="7202567" y="5749260"/>
            <a:ext cx="979435" cy="184666"/>
          </a:xfrm>
          <a:prstGeom prst="rect">
            <a:avLst/>
          </a:prstGeom>
          <a:solidFill>
            <a:schemeClr val="bg1"/>
          </a:solidFill>
        </p:spPr>
        <p:txBody>
          <a:bodyPr wrap="none" lIns="0" tIns="0" rIns="0" bIns="0" rtlCol="0">
            <a:spAutoFit/>
          </a:bodyPr>
          <a:lstStyle/>
          <a:p>
            <a:pPr algn="ctr"/>
            <a:r>
              <a:rPr lang="en-GB" sz="1200" dirty="0"/>
              <a:t>Rectal sparing</a:t>
            </a:r>
          </a:p>
        </p:txBody>
      </p:sp>
      <p:sp>
        <p:nvSpPr>
          <p:cNvPr id="15" name="TextBox 14">
            <a:extLst>
              <a:ext uri="{FF2B5EF4-FFF2-40B4-BE49-F238E27FC236}">
                <a16:creationId xmlns:a16="http://schemas.microsoft.com/office/drawing/2014/main" id="{A85F2E80-5A74-407E-AFC1-84E92378AA79}"/>
              </a:ext>
            </a:extLst>
          </p:cNvPr>
          <p:cNvSpPr txBox="1"/>
          <p:nvPr/>
        </p:nvSpPr>
        <p:spPr>
          <a:xfrm>
            <a:off x="7456696" y="1975123"/>
            <a:ext cx="1394614" cy="184666"/>
          </a:xfrm>
          <a:prstGeom prst="rect">
            <a:avLst/>
          </a:prstGeom>
          <a:solidFill>
            <a:schemeClr val="bg1"/>
          </a:solidFill>
        </p:spPr>
        <p:txBody>
          <a:bodyPr wrap="none" lIns="0" tIns="0" rIns="0" bIns="0" rtlCol="0">
            <a:spAutoFit/>
          </a:bodyPr>
          <a:lstStyle/>
          <a:p>
            <a:pPr algn="ctr"/>
            <a:r>
              <a:rPr lang="en-GB" sz="1200" dirty="0"/>
              <a:t>Cholangiocarcinoma</a:t>
            </a:r>
          </a:p>
        </p:txBody>
      </p:sp>
      <p:sp>
        <p:nvSpPr>
          <p:cNvPr id="16" name="TextBox 15">
            <a:extLst>
              <a:ext uri="{FF2B5EF4-FFF2-40B4-BE49-F238E27FC236}">
                <a16:creationId xmlns:a16="http://schemas.microsoft.com/office/drawing/2014/main" id="{4AE508CD-8B29-4F55-A3AA-C7594A8805C7}"/>
              </a:ext>
            </a:extLst>
          </p:cNvPr>
          <p:cNvSpPr txBox="1"/>
          <p:nvPr/>
        </p:nvSpPr>
        <p:spPr>
          <a:xfrm>
            <a:off x="5333470" y="1672228"/>
            <a:ext cx="1679948" cy="369332"/>
          </a:xfrm>
          <a:prstGeom prst="rect">
            <a:avLst/>
          </a:prstGeom>
          <a:solidFill>
            <a:schemeClr val="bg1"/>
          </a:solidFill>
        </p:spPr>
        <p:txBody>
          <a:bodyPr wrap="none" lIns="0" tIns="0" rIns="0" bIns="0" rtlCol="0">
            <a:spAutoFit/>
          </a:bodyPr>
          <a:lstStyle/>
          <a:p>
            <a:pPr algn="ctr"/>
            <a:r>
              <a:rPr lang="en-GB" sz="1200" dirty="0"/>
              <a:t>Multifocal bile duct</a:t>
            </a:r>
          </a:p>
          <a:p>
            <a:pPr algn="ctr"/>
            <a:r>
              <a:rPr lang="en-GB" sz="1200" dirty="0"/>
              <a:t>strictures and dilatations</a:t>
            </a:r>
          </a:p>
        </p:txBody>
      </p:sp>
    </p:spTree>
    <p:extLst>
      <p:ext uri="{BB962C8B-B14F-4D97-AF65-F5344CB8AC3E}">
        <p14:creationId xmlns:p14="http://schemas.microsoft.com/office/powerpoint/2010/main" val="3407205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d8acb00-632c-49e4-9c01-633becd24b59"/>
</p:tagLst>
</file>

<file path=ppt/theme/theme1.xml><?xml version="1.0" encoding="utf-8"?>
<a:theme xmlns:a="http://schemas.openxmlformats.org/drawingml/2006/main" name="1_blank">
  <a:themeElements>
    <a:clrScheme name="Custom 44">
      <a:dk1>
        <a:sysClr val="windowText" lastClr="000000"/>
      </a:dk1>
      <a:lt1>
        <a:srgbClr val="FFFFFF"/>
      </a:lt1>
      <a:dk2>
        <a:srgbClr val="004B87"/>
      </a:dk2>
      <a:lt2>
        <a:srgbClr val="FFFFFF"/>
      </a:lt2>
      <a:accent1>
        <a:srgbClr val="EB6018"/>
      </a:accent1>
      <a:accent2>
        <a:srgbClr val="F5AF8B"/>
      </a:accent2>
      <a:accent3>
        <a:srgbClr val="253746"/>
      </a:accent3>
      <a:accent4>
        <a:srgbClr val="976CA4"/>
      </a:accent4>
      <a:accent5>
        <a:srgbClr val="25AD4F"/>
      </a:accent5>
      <a:accent6>
        <a:srgbClr val="FFA01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1345FA-2C2F-4C90-AB99-C7BC526E2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70016C-2FDA-482A-A46F-BC7D7023AA4D}">
  <ds:schemaRefs>
    <ds:schemaRef ds:uri="http://schemas.microsoft.com/office/2006/documentManagement/types"/>
    <ds:schemaRef ds:uri="http://purl.org/dc/terms/"/>
    <ds:schemaRef ds:uri="8b4f0aa6-f811-4d6e-9450-92a67e22359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s>
</ds:datastoreItem>
</file>

<file path=customXml/itemProps3.xml><?xml version="1.0" encoding="utf-8"?>
<ds:datastoreItem xmlns:ds="http://schemas.openxmlformats.org/officeDocument/2006/customXml" ds:itemID="{037BA02E-0279-4B27-A6A6-80F0ACAA75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3983</TotalTime>
  <Words>6768</Words>
  <Application>Microsoft Office PowerPoint</Application>
  <PresentationFormat>On-screen Show (4:3)</PresentationFormat>
  <Paragraphs>1100</Paragraphs>
  <Slides>45</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ＭＳ Ｐゴシック</vt:lpstr>
      <vt:lpstr>Arial</vt:lpstr>
      <vt:lpstr>Calibri</vt:lpstr>
      <vt:lpstr>Symbol</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Definition and prevalence</vt:lpstr>
      <vt:lpstr>Overview of pathophysiology1</vt:lpstr>
      <vt:lpstr>Diagnosis of PSC</vt:lpstr>
      <vt:lpstr>ERCP and MRC in PSC</vt:lpstr>
      <vt:lpstr>Guidelines</vt:lpstr>
      <vt:lpstr>Topics</vt:lpstr>
      <vt:lpstr>Endoscopic diagnosis of PSC</vt:lpstr>
      <vt:lpstr>Endoscopic diagnosis of PSC:  MRC as standard</vt:lpstr>
      <vt:lpstr>Differential diagnosis of PSC</vt:lpstr>
      <vt:lpstr>Endoscopic diagnosis of PSC: Role of ERCP</vt:lpstr>
      <vt:lpstr>Ductographic criteria for PSC</vt:lpstr>
      <vt:lpstr>Ductographic criteria for PSC</vt:lpstr>
      <vt:lpstr>Endoscopic diagnosis with ERCP</vt:lpstr>
      <vt:lpstr>ERCP in confirmed PSC: Relevance of dominant strictures</vt:lpstr>
      <vt:lpstr>ERCP in confirmed PSC: Relevance of dominant strictures</vt:lpstr>
      <vt:lpstr>ERCP in confirmed PSC: Assessing risk of CCA</vt:lpstr>
      <vt:lpstr>ERCP in confirmed PSC: Assessing risk of CCA</vt:lpstr>
      <vt:lpstr>Therapeutic ERCP in selected patients</vt:lpstr>
      <vt:lpstr>Therapeutic ERCP: Overall outcomes</vt:lpstr>
      <vt:lpstr>Balloon dilation vs. balloon dilation + stenting</vt:lpstr>
      <vt:lpstr>Balloon dilation vs. balloon dilation + stenting</vt:lpstr>
      <vt:lpstr>Balloon dilation vs. balloon dilation + stenting</vt:lpstr>
      <vt:lpstr>Therapeutic ERCP: Role of sphincterotomy </vt:lpstr>
      <vt:lpstr>Therapeutic ERCP: Dilation schemes </vt:lpstr>
      <vt:lpstr>Therapeutic ERCP: Stent therapy </vt:lpstr>
      <vt:lpstr>Therapeutic ERCP: Complications </vt:lpstr>
      <vt:lpstr>Therapeutic ERCP: Risk of pancreatitis</vt:lpstr>
      <vt:lpstr>Therapeutic ERCP: Bacterial cholangitis</vt:lpstr>
      <vt:lpstr>ERCP in confirmed PSC: Assessing risk of CCA</vt:lpstr>
      <vt:lpstr>PSC and cholangiocarcinoma</vt:lpstr>
      <vt:lpstr>Brush cytology for identification of CCA</vt:lpstr>
      <vt:lpstr>ERCP findings alone cannot exclude CCA</vt:lpstr>
      <vt:lpstr>Endoscopic surveillance of PSC-associated IBD</vt:lpstr>
      <vt:lpstr>Endoscopic surveillance of PSC-associated IBD</vt:lpstr>
      <vt:lpstr>Endoscopic surveillance of PSC-associated IBD</vt:lpstr>
      <vt:lpstr>Summary</vt:lpstr>
      <vt:lpstr>Main recommendations</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Madeleine Watt</cp:lastModifiedBy>
  <cp:revision>249</cp:revision>
  <cp:lastPrinted>2018-03-28T12:58:53Z</cp:lastPrinted>
  <dcterms:created xsi:type="dcterms:W3CDTF">2016-10-10T16:35:57Z</dcterms:created>
  <dcterms:modified xsi:type="dcterms:W3CDTF">2018-05-03T11:33:29Z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