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1" r:id="rId5"/>
  </p:sldMasterIdLst>
  <p:notesMasterIdLst>
    <p:notesMasterId r:id="rId77"/>
  </p:notesMasterIdLst>
  <p:handoutMasterIdLst>
    <p:handoutMasterId r:id="rId78"/>
  </p:handoutMasterIdLst>
  <p:sldIdLst>
    <p:sldId id="409" r:id="rId6"/>
    <p:sldId id="263" r:id="rId7"/>
    <p:sldId id="410" r:id="rId8"/>
    <p:sldId id="411" r:id="rId9"/>
    <p:sldId id="311" r:id="rId10"/>
    <p:sldId id="312" r:id="rId11"/>
    <p:sldId id="262" r:id="rId12"/>
    <p:sldId id="313" r:id="rId13"/>
    <p:sldId id="353" r:id="rId14"/>
    <p:sldId id="314" r:id="rId15"/>
    <p:sldId id="315" r:id="rId16"/>
    <p:sldId id="366" r:id="rId17"/>
    <p:sldId id="365" r:id="rId18"/>
    <p:sldId id="412" r:id="rId19"/>
    <p:sldId id="369" r:id="rId20"/>
    <p:sldId id="370" r:id="rId21"/>
    <p:sldId id="413" r:id="rId22"/>
    <p:sldId id="371" r:id="rId23"/>
    <p:sldId id="270" r:id="rId24"/>
    <p:sldId id="352" r:id="rId25"/>
    <p:sldId id="354" r:id="rId26"/>
    <p:sldId id="436" r:id="rId27"/>
    <p:sldId id="417" r:id="rId28"/>
    <p:sldId id="418" r:id="rId29"/>
    <p:sldId id="419" r:id="rId30"/>
    <p:sldId id="420" r:id="rId31"/>
    <p:sldId id="421" r:id="rId32"/>
    <p:sldId id="317" r:id="rId33"/>
    <p:sldId id="376" r:id="rId34"/>
    <p:sldId id="355" r:id="rId35"/>
    <p:sldId id="377" r:id="rId36"/>
    <p:sldId id="356" r:id="rId37"/>
    <p:sldId id="379" r:id="rId38"/>
    <p:sldId id="380" r:id="rId39"/>
    <p:sldId id="381" r:id="rId40"/>
    <p:sldId id="431" r:id="rId41"/>
    <p:sldId id="386" r:id="rId42"/>
    <p:sldId id="388" r:id="rId43"/>
    <p:sldId id="435" r:id="rId44"/>
    <p:sldId id="434" r:id="rId45"/>
    <p:sldId id="384" r:id="rId46"/>
    <p:sldId id="363" r:id="rId47"/>
    <p:sldId id="432" r:id="rId48"/>
    <p:sldId id="433" r:id="rId49"/>
    <p:sldId id="318" r:id="rId50"/>
    <p:sldId id="390" r:id="rId51"/>
    <p:sldId id="391" r:id="rId52"/>
    <p:sldId id="423" r:id="rId53"/>
    <p:sldId id="424" r:id="rId54"/>
    <p:sldId id="425" r:id="rId55"/>
    <p:sldId id="426" r:id="rId56"/>
    <p:sldId id="427" r:id="rId57"/>
    <p:sldId id="392" r:id="rId58"/>
    <p:sldId id="393" r:id="rId59"/>
    <p:sldId id="394" r:id="rId60"/>
    <p:sldId id="395" r:id="rId61"/>
    <p:sldId id="342" r:id="rId62"/>
    <p:sldId id="358" r:id="rId63"/>
    <p:sldId id="359" r:id="rId64"/>
    <p:sldId id="360" r:id="rId65"/>
    <p:sldId id="402" r:id="rId66"/>
    <p:sldId id="428" r:id="rId67"/>
    <p:sldId id="429" r:id="rId68"/>
    <p:sldId id="430" r:id="rId69"/>
    <p:sldId id="361" r:id="rId70"/>
    <p:sldId id="404" r:id="rId71"/>
    <p:sldId id="362" r:id="rId72"/>
    <p:sldId id="316" r:id="rId73"/>
    <p:sldId id="291" r:id="rId74"/>
    <p:sldId id="407" r:id="rId75"/>
    <p:sldId id="408" r:id="rId76"/>
  </p:sldIdLst>
  <p:sldSz cx="9144000" cy="6858000" type="screen4x3"/>
  <p:notesSz cx="6797675" cy="9928225"/>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5125" userDrawn="1">
          <p15:clr>
            <a:srgbClr val="A4A3A4"/>
          </p15:clr>
        </p15:guide>
        <p15:guide id="3" pos="476" userDrawn="1">
          <p15:clr>
            <a:srgbClr val="A4A3A4"/>
          </p15:clr>
        </p15:guide>
        <p15:guide id="5" pos="181" userDrawn="1">
          <p15:clr>
            <a:srgbClr val="A4A3A4"/>
          </p15:clr>
        </p15:guide>
        <p15:guide id="6" pos="567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BEE5F5"/>
    <a:srgbClr val="7DCBEC"/>
    <a:srgbClr val="E7EFEE"/>
    <a:srgbClr val="009900"/>
    <a:srgbClr val="CCDCDB"/>
    <a:srgbClr val="004B87"/>
    <a:srgbClr val="0DC5E8"/>
    <a:srgbClr val="6693B7"/>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88557" autoAdjust="0"/>
  </p:normalViewPr>
  <p:slideViewPr>
    <p:cSldViewPr snapToGrid="0">
      <p:cViewPr varScale="1">
        <p:scale>
          <a:sx n="91" d="100"/>
          <a:sy n="91" d="100"/>
        </p:scale>
        <p:origin x="1565" y="82"/>
      </p:cViewPr>
      <p:guideLst>
        <p:guide orient="horz" pos="1026"/>
        <p:guide pos="5125"/>
        <p:guide pos="476"/>
        <p:guide pos="181"/>
        <p:guide pos="567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222"/>
    </p:cViewPr>
  </p:sorterViewPr>
  <p:notesViewPr>
    <p:cSldViewPr snapToGrid="0">
      <p:cViewPr varScale="1">
        <p:scale>
          <a:sx n="58" d="100"/>
          <a:sy n="58" d="100"/>
        </p:scale>
        <p:origin x="32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6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solidFill>
          <a:schemeClr val="bg1"/>
        </a:solidFill>
        <a:ln>
          <a:solidFill>
            <a:schemeClr val="tx2"/>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a:solidFill>
          <a:schemeClr val="tx2"/>
        </a:solidFill>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solidFill>
          <a:schemeClr val="bg1"/>
        </a:solidFill>
        <a:ln>
          <a:solidFill>
            <a:schemeClr val="tx2"/>
          </a:solidFill>
        </a:ln>
      </dgm:spPr>
      <dgm:t>
        <a:bodyPr/>
        <a:lstStyle/>
        <a:p>
          <a:r>
            <a:rPr lang="en-GB" sz="2000" dirty="0"/>
            <a:t>Terminology</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solidFill>
          <a:schemeClr val="bg1"/>
        </a:solidFill>
        <a:ln>
          <a:solidFill>
            <a:schemeClr val="tx2"/>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a:solidFill>
          <a:schemeClr val="tx2"/>
        </a:solidFill>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a:solidFill>
          <a:schemeClr val="tx2"/>
        </a:solidFill>
      </dgm:spPr>
      <dgm:t>
        <a:bodyPr/>
        <a:lstStyle/>
        <a:p>
          <a:r>
            <a:rPr lang="en-GB" sz="2800" dirty="0"/>
            <a:t>Conclusions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solidFill>
          <a:schemeClr val="bg1"/>
        </a:solidFill>
        <a:ln>
          <a:solidFill>
            <a:schemeClr val="tx2"/>
          </a:solidFill>
        </a:ln>
      </dgm:spPr>
      <dgm:t>
        <a:bodyPr/>
        <a:lstStyle/>
        <a:p>
          <a:r>
            <a:rPr lang="en-GB" sz="2000" dirty="0"/>
            <a:t>Suggestions for future studies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360794F-9125-4C1D-AF43-26F0910C4757}" type="presOf" srcId="{89F0AF2C-9BF5-4CF3-9103-6667E274E04F}" destId="{CCB8CD55-3C3D-4583-82FB-52AAD531040C}" srcOrd="0" destOrd="0" presId="urn:microsoft.com/office/officeart/2005/8/layout/vList5"/>
    <dgm:cxn modelId="{26B13072-601C-4EA8-9891-BEEB84B3A95C}" srcId="{BCC1537F-DE71-481A-A200-9F4C77EF14FE}" destId="{8AF71301-04C9-4317-A812-527F2B91A2AD}" srcOrd="3" destOrd="0" parTransId="{AF25F95D-CD51-4301-8433-A974F9EAE288}" sibTransId="{79F7C556-8BF9-44EC-94D5-DC035D66EB22}"/>
    <dgm:cxn modelId="{0EFFB387-FD7B-4B36-A268-C77A7AEC7B63}" type="presOf" srcId="{16177A9B-C279-4BF7-B1E1-927F2E24C8AD}" destId="{D21E8413-FAB2-4011-AEFD-713AF5902E56}"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A760BEB5-3405-4908-9EE7-BF863D679DEA}" type="presOf" srcId="{8AF71301-04C9-4317-A812-527F2B91A2AD}" destId="{130C8671-EBD0-4193-93F9-65C6D3CFC47F}"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0F2819F5-58D8-4B1F-AA09-0E93737DF354}" srcId="{8AF71301-04C9-4317-A812-527F2B91A2AD}" destId="{16177A9B-C279-4BF7-B1E1-927F2E24C8AD}" srcOrd="0" destOrd="0" parTransId="{3128C90E-2752-4793-9EEB-0D9957452339}" sibTransId="{C830F3D8-DE4B-4572-9F73-A3D9A7D99F1E}"/>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 modelId="{33E668B5-CDF6-4C5C-B56E-310F7B4CB4E3}" type="presParOf" srcId="{859B37CA-7D63-43BD-8E6E-4935AEEB1BDC}" destId="{904EF42F-017B-4FCC-83B3-68DE93FCD53E}" srcOrd="5" destOrd="0" presId="urn:microsoft.com/office/officeart/2005/8/layout/vList5"/>
    <dgm:cxn modelId="{8A0F787D-F595-414E-B7C5-934141BB02CF}" type="presParOf" srcId="{859B37CA-7D63-43BD-8E6E-4935AEEB1BDC}" destId="{88ECCEC1-20D6-4E1D-957D-07591F31B569}" srcOrd="6" destOrd="0" presId="urn:microsoft.com/office/officeart/2005/8/layout/vList5"/>
    <dgm:cxn modelId="{DE245F75-9C9E-4A57-BF89-95DB29360BE4}" type="presParOf" srcId="{88ECCEC1-20D6-4E1D-957D-07591F31B569}" destId="{130C8671-EBD0-4193-93F9-65C6D3CFC47F}" srcOrd="0" destOrd="0" presId="urn:microsoft.com/office/officeart/2005/8/layout/vList5"/>
    <dgm:cxn modelId="{0A5B74E5-4474-4A4E-800E-27FF4E726902}"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5340067" y="-2163843"/>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3062668" y="156999"/>
        <a:ext cx="5401300" cy="803058"/>
      </dsp:txXfrm>
    </dsp:sp>
    <dsp:sp modelId="{558480F4-FAA4-434B-AD99-028C17C687B3}">
      <dsp:nvSpPr>
        <dsp:cNvPr id="0" name=""/>
        <dsp:cNvSpPr/>
      </dsp:nvSpPr>
      <dsp:spPr>
        <a:xfrm>
          <a:off x="0" y="2312"/>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2954060" cy="1003822"/>
      </dsp:txXfrm>
    </dsp:sp>
    <dsp:sp modelId="{32A41B45-68F6-4AC1-9583-5420FD4CFB41}">
      <dsp:nvSpPr>
        <dsp:cNvPr id="0" name=""/>
        <dsp:cNvSpPr/>
      </dsp:nvSpPr>
      <dsp:spPr>
        <a:xfrm rot="5400000">
          <a:off x="5340067" y="-995791"/>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Terminology</a:t>
          </a:r>
        </a:p>
      </dsp:txBody>
      <dsp:txXfrm rot="-5400000">
        <a:off x="3062668" y="1325051"/>
        <a:ext cx="5401300" cy="803058"/>
      </dsp:txXfrm>
    </dsp:sp>
    <dsp:sp modelId="{CCB8CD55-3C3D-4583-82FB-52AAD531040C}">
      <dsp:nvSpPr>
        <dsp:cNvPr id="0" name=""/>
        <dsp:cNvSpPr/>
      </dsp:nvSpPr>
      <dsp:spPr>
        <a:xfrm>
          <a:off x="0" y="1170364"/>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2954060" cy="1003822"/>
      </dsp:txXfrm>
    </dsp:sp>
    <dsp:sp modelId="{00385CE4-843E-44D2-9505-5E0E8F710E48}">
      <dsp:nvSpPr>
        <dsp:cNvPr id="0" name=""/>
        <dsp:cNvSpPr/>
      </dsp:nvSpPr>
      <dsp:spPr>
        <a:xfrm rot="5400000">
          <a:off x="5340067" y="172260"/>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3062668" y="2493103"/>
        <a:ext cx="5401300" cy="803058"/>
      </dsp:txXfrm>
    </dsp:sp>
    <dsp:sp modelId="{B75631AB-3EF3-4AB2-9679-609D9E2A97C3}">
      <dsp:nvSpPr>
        <dsp:cNvPr id="0" name=""/>
        <dsp:cNvSpPr/>
      </dsp:nvSpPr>
      <dsp:spPr>
        <a:xfrm>
          <a:off x="0" y="2338416"/>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2954060" cy="1003822"/>
      </dsp:txXfrm>
    </dsp:sp>
    <dsp:sp modelId="{D21E8413-FAB2-4011-AEFD-713AF5902E56}">
      <dsp:nvSpPr>
        <dsp:cNvPr id="0" name=""/>
        <dsp:cNvSpPr/>
      </dsp:nvSpPr>
      <dsp:spPr>
        <a:xfrm rot="5400000">
          <a:off x="5340067" y="1340312"/>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Suggestions for future studies</a:t>
          </a:r>
        </a:p>
      </dsp:txBody>
      <dsp:txXfrm rot="-5400000">
        <a:off x="3062668" y="3661155"/>
        <a:ext cx="5401300" cy="803058"/>
      </dsp:txXfrm>
    </dsp:sp>
    <dsp:sp modelId="{130C8671-EBD0-4193-93F9-65C6D3CFC47F}">
      <dsp:nvSpPr>
        <dsp:cNvPr id="0" name=""/>
        <dsp:cNvSpPr/>
      </dsp:nvSpPr>
      <dsp:spPr>
        <a:xfrm>
          <a:off x="0" y="3506468"/>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Conclusions</a:t>
          </a:r>
        </a:p>
      </dsp:txBody>
      <dsp:txXfrm>
        <a:off x="54304" y="3560772"/>
        <a:ext cx="2954060"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38" tIns="45719" rIns="91438" bIns="45719"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135"/>
          </a:xfrm>
          <a:prstGeom prst="rect">
            <a:avLst/>
          </a:prstGeom>
        </p:spPr>
        <p:txBody>
          <a:bodyPr vert="horz" lIns="91438" tIns="45719" rIns="91438" bIns="45719" rtlCol="0"/>
          <a:lstStyle>
            <a:lvl1pPr algn="r">
              <a:defRPr sz="1200"/>
            </a:lvl1pPr>
          </a:lstStyle>
          <a:p>
            <a:fld id="{0BDBC659-70FB-4E10-BD23-FBB7E02C67C5}" type="datetimeFigureOut">
              <a:rPr lang="en-GB" smtClean="0"/>
              <a:pPr/>
              <a:t>29/08/2018</a:t>
            </a:fld>
            <a:endParaRPr lang="en-GB"/>
          </a:p>
        </p:txBody>
      </p:sp>
      <p:sp>
        <p:nvSpPr>
          <p:cNvPr id="4" name="Footer Placeholder 3"/>
          <p:cNvSpPr>
            <a:spLocks noGrp="1"/>
          </p:cNvSpPr>
          <p:nvPr>
            <p:ph type="ftr" sz="quarter" idx="2"/>
          </p:nvPr>
        </p:nvSpPr>
        <p:spPr>
          <a:xfrm>
            <a:off x="1" y="9430092"/>
            <a:ext cx="2945659" cy="498134"/>
          </a:xfrm>
          <a:prstGeom prst="rect">
            <a:avLst/>
          </a:prstGeom>
        </p:spPr>
        <p:txBody>
          <a:bodyPr vert="horz" lIns="91438" tIns="45719" rIns="91438" bIns="45719"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2"/>
            <a:ext cx="2945659" cy="498134"/>
          </a:xfrm>
          <a:prstGeom prst="rect">
            <a:avLst/>
          </a:prstGeom>
        </p:spPr>
        <p:txBody>
          <a:bodyPr vert="horz" lIns="91438" tIns="45719" rIns="91438" bIns="45719" rtlCol="0" anchor="b"/>
          <a:lstStyle>
            <a:lvl1pPr algn="r">
              <a:defRPr sz="1200"/>
            </a:lvl1pPr>
          </a:lstStyle>
          <a:p>
            <a:fld id="{C372BA9D-6F88-471B-AE7A-E073A50E52E1}" type="slidenum">
              <a:rPr lang="en-GB" smtClean="0"/>
              <a:pPr/>
              <a:t>‹#›</a:t>
            </a:fld>
            <a:endParaRPr lang="en-GB"/>
          </a:p>
        </p:txBody>
      </p:sp>
    </p:spTree>
    <p:extLst>
      <p:ext uri="{BB962C8B-B14F-4D97-AF65-F5344CB8AC3E}">
        <p14:creationId xmlns:p14="http://schemas.microsoft.com/office/powerpoint/2010/main" val="3707700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38" tIns="45719" rIns="91438" bIns="45719"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1"/>
            <a:ext cx="2945659" cy="498135"/>
          </a:xfrm>
          <a:prstGeom prst="rect">
            <a:avLst/>
          </a:prstGeom>
        </p:spPr>
        <p:txBody>
          <a:bodyPr vert="horz" lIns="91438" tIns="45719" rIns="91438" bIns="45719"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29/08/2018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8" tIns="45719" rIns="91438" bIns="45719" rtlCol="0" anchor="ctr"/>
          <a:lstStyle/>
          <a:p>
            <a:endParaRPr lang="en-GB"/>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38" tIns="45719" rIns="91438" bIns="4571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30092"/>
            <a:ext cx="2945659" cy="498134"/>
          </a:xfrm>
          <a:prstGeom prst="rect">
            <a:avLst/>
          </a:prstGeom>
        </p:spPr>
        <p:txBody>
          <a:bodyPr vert="horz" lIns="91438" tIns="45719" rIns="91438" bIns="45719"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38" tIns="45719" rIns="91438" bIns="45719"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1241183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CPI, consumer price index</a:t>
            </a:r>
          </a:p>
          <a:p>
            <a:pPr marL="0" inden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Sheron N. Alcohol and liver disease in Europe--Simple measures have the potential to prevent tens of thousands of premature deaths. J </a:t>
            </a:r>
            <a:r>
              <a:rPr lang="en-GB" i="1" dirty="0" err="1"/>
              <a:t>Hepatol</a:t>
            </a:r>
            <a:r>
              <a:rPr lang="en-GB" i="1" dirty="0"/>
              <a:t> 2016;64:957</a:t>
            </a:r>
            <a:r>
              <a:rPr lang="en-GB" altLang="ja-JP" i="1" dirty="0"/>
              <a:t>–</a:t>
            </a:r>
            <a:r>
              <a:rPr lang="en-GB" i="1" dirty="0"/>
              <a:t>67</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285329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GP, general practitioner</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416755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AUD, alcohol use disorder; GP, general practitioner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372290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AUD, alcohol use disorder; DSM-V, </a:t>
            </a:r>
            <a:r>
              <a:rPr lang="en-GB" i="1" dirty="0"/>
              <a:t>Diagnostic and Statistical Manual of Mental Disorders, Fifth Edition; WHO, World Health Organization</a:t>
            </a:r>
            <a:endParaRPr lang="en-US"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697621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DSM-V, </a:t>
            </a:r>
            <a:r>
              <a:rPr lang="en-GB" i="1" dirty="0"/>
              <a:t>Diagnostic and Statistical Manual of Mental Disorders, Fifth Edition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974250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DSM-V, </a:t>
            </a:r>
            <a:r>
              <a:rPr lang="en-GB" i="1" dirty="0"/>
              <a:t>Diagnostic and Statistical Manual of Mental Disorders, Fifth Edition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3702260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dirty="0"/>
              <a:t>AUDIT, Alcohol Use Disorders Identification Test; WHO, World Health Organization</a:t>
            </a:r>
          </a:p>
          <a:p>
            <a:pPr marL="0" indent="0" defTabSz="904342">
              <a:buNone/>
              <a:defRPr/>
            </a:pPr>
            <a:endParaRPr lang="en-GB" dirty="0"/>
          </a:p>
          <a:p>
            <a:pPr marL="0" indent="0" defTabSz="904342">
              <a:buNone/>
              <a:defRPr/>
            </a:pPr>
            <a:r>
              <a:rPr lang="en-GB" dirty="0"/>
              <a:t>World Health Organization. AUDIT: The Alcohol Use Disorders Identification Test. Guidelines for Use in Primary Care. Second Edition. http://apps.who.int/iris/handle/10665/67205. Accessed August 2018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3534351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dirty="0"/>
              <a:t>AUDIT, Alcohol Use Disorders Identification Test; WHO, World Health Organization</a:t>
            </a:r>
          </a:p>
          <a:p>
            <a:pPr marL="0" indent="0" defTabSz="904342">
              <a:buNone/>
              <a:defRPr/>
            </a:pPr>
            <a:endParaRPr lang="en-GB" dirty="0"/>
          </a:p>
          <a:p>
            <a:pPr marL="0" indent="0" defTabSz="904342">
              <a:buNone/>
              <a:defRPr/>
            </a:pPr>
            <a:r>
              <a:rPr lang="en-GB" dirty="0"/>
              <a:t>World Health Organization. AUDIT: The Alcohol Use Disorders Identification Test. Guidelines for Use in Primary Care. Second Edition. http://apps.who.int/iris/handle/10665/67205. Accessed August 2018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132469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dirty="0"/>
              <a:t>AUDIT, Alcohol Use Disorders Identification Test; WHO, World Health Organization</a:t>
            </a:r>
          </a:p>
          <a:p>
            <a:pPr marL="0" indent="0" defTabSz="904342">
              <a:buNone/>
              <a:defRPr/>
            </a:pPr>
            <a:endParaRPr lang="en-GB" dirty="0"/>
          </a:p>
          <a:p>
            <a:pPr marL="0" indent="0" defTabSz="904342">
              <a:buNone/>
              <a:defRPr/>
            </a:pPr>
            <a:r>
              <a:rPr lang="en-GB" dirty="0"/>
              <a:t>World Health Organization. AUDIT: The Alcohol Use Disorders Identification Test. Guidelines for Use in Primary Care. Second Edition. http://apps.who.int/iris/handle/10665/67205. Accessed August 2018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2663188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dirty="0"/>
              <a:t>AUDIT, Alcohol Use Disorders Identification Test; WHO, World Health Organization</a:t>
            </a:r>
          </a:p>
          <a:p>
            <a:pPr marL="0" indent="0" defTabSz="904342">
              <a:buNone/>
              <a:defRPr/>
            </a:pPr>
            <a:endParaRPr lang="en-GB" dirty="0"/>
          </a:p>
          <a:p>
            <a:pPr marL="0" indent="0" defTabSz="904342">
              <a:buNone/>
              <a:defRPr/>
            </a:pPr>
            <a:r>
              <a:rPr lang="en-GB" dirty="0"/>
              <a:t>World Health Organization. AUDIT: The Alcohol Use Disorders Identification Test. Guidelines for Use in Primary Care. Second Edition. http://apps.who.int/iris/handle/10665/67205. Accessed August 2018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371603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a:t>
            </a:fld>
            <a:endParaRPr lang="en-GB"/>
          </a:p>
        </p:txBody>
      </p:sp>
    </p:spTree>
    <p:extLst>
      <p:ext uri="{BB962C8B-B14F-4D97-AF65-F5344CB8AC3E}">
        <p14:creationId xmlns:p14="http://schemas.microsoft.com/office/powerpoint/2010/main" val="2223764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dirty="0"/>
              <a:t>AUDIT, Alcohol Use Disorders Identification Test; WHO, World Health Organization</a:t>
            </a:r>
          </a:p>
          <a:p>
            <a:pPr marL="0" indent="0" defTabSz="904342">
              <a:buNone/>
              <a:defRPr/>
            </a:pPr>
            <a:endParaRPr lang="en-GB" dirty="0"/>
          </a:p>
          <a:p>
            <a:pPr marL="0" indent="0" defTabSz="904342">
              <a:buNone/>
              <a:defRPr/>
            </a:pPr>
            <a:r>
              <a:rPr lang="en-GB" dirty="0"/>
              <a:t>World Health Organization. AUDIT: The Alcohol Use Disorders Identification Test. Guidelines for Use in Primary Care. Second Edition. http://apps.who.int/iris/handle/10665/67205. Accessed August 2018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521341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80">
              <a:buNone/>
              <a:defRPr/>
            </a:pPr>
            <a:r>
              <a:rPr lang="en-GB" i="1" dirty="0"/>
              <a:t>AUD, alcohol use disorder; </a:t>
            </a:r>
            <a:r>
              <a:rPr lang="en-GB" dirty="0"/>
              <a:t>AUDIT, Alcohol Use Disorders Identification Test; </a:t>
            </a:r>
            <a:endParaRPr lang="en-GB" i="1" dirty="0"/>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4249606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AWS, alcohol withdrawal syndrome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3564641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80">
              <a:buNone/>
              <a:defRPr/>
            </a:pPr>
            <a:r>
              <a:rPr lang="en-GB" i="1" dirty="0"/>
              <a:t>AWS, alcohol withdrawal syndrome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2384884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AUD, alcohol use disorder</a:t>
            </a:r>
          </a:p>
          <a:p>
            <a:pPr marL="0" indent="0">
              <a:buNone/>
            </a:pPr>
            <a:endParaRPr lang="en-GB" i="1" dirty="0"/>
          </a:p>
          <a:p>
            <a:pPr marL="0" indent="0">
              <a:buNone/>
            </a:pPr>
            <a:r>
              <a:rPr lang="en-GB" i="1" dirty="0"/>
              <a:t>1. Lackner C, </a:t>
            </a:r>
            <a:r>
              <a:rPr lang="en-GB" i="1" dirty="0" err="1"/>
              <a:t>Spindelboeck</a:t>
            </a:r>
            <a:r>
              <a:rPr lang="en-GB" i="1" dirty="0"/>
              <a:t> W, </a:t>
            </a:r>
            <a:r>
              <a:rPr lang="en-GB" i="1" dirty="0" err="1"/>
              <a:t>Haybaeck</a:t>
            </a:r>
            <a:r>
              <a:rPr lang="en-GB" i="1" dirty="0"/>
              <a:t> J, </a:t>
            </a:r>
            <a:r>
              <a:rPr lang="en-GB" i="1" dirty="0" err="1"/>
              <a:t>Douschan</a:t>
            </a:r>
            <a:r>
              <a:rPr lang="en-GB" i="1" dirty="0"/>
              <a:t> P, Rainer F, </a:t>
            </a:r>
            <a:r>
              <a:rPr lang="en-GB" i="1" dirty="0" err="1"/>
              <a:t>Terracciano</a:t>
            </a:r>
            <a:r>
              <a:rPr lang="en-GB" i="1" dirty="0"/>
              <a:t> L, Haas J, </a:t>
            </a:r>
            <a:r>
              <a:rPr lang="en-GB" i="1" dirty="0" err="1"/>
              <a:t>Berghold</a:t>
            </a:r>
            <a:r>
              <a:rPr lang="en-GB" i="1" dirty="0"/>
              <a:t> A, </a:t>
            </a:r>
            <a:r>
              <a:rPr lang="en-GB" i="1" dirty="0" err="1"/>
              <a:t>Bataller</a:t>
            </a:r>
            <a:r>
              <a:rPr lang="en-GB" i="1" dirty="0"/>
              <a:t> R, </a:t>
            </a:r>
            <a:r>
              <a:rPr lang="en-GB" i="1" dirty="0" err="1"/>
              <a:t>Stauber</a:t>
            </a:r>
            <a:r>
              <a:rPr lang="en-GB" i="1" dirty="0"/>
              <a:t> RE. Histological parameters and alcohol abstinence determine long-term prognosis in patients with alcoholic liver disease. J </a:t>
            </a:r>
            <a:r>
              <a:rPr lang="en-GB" i="1" dirty="0" err="1"/>
              <a:t>Hepatol</a:t>
            </a:r>
            <a:r>
              <a:rPr lang="en-GB" i="1" dirty="0"/>
              <a:t> 2017;66:610–8.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843951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AUD, alcohol use disorder</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3265495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ALD, alcohol-related liver disease; AUD, alcohol use disorder</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43822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ALD, alcohol-related liver disease; ALT, alanine aminotransferase; AST, aspartate aminotransferase; GGT, gamma glutamyl transferase; GI, gastrointestinal; HBV, hepatitis B virus; HCV, hepatitis C virus; INR, international normalized ratio; TE, transient elastography; WBC, white blood cell</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1225868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3391955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ALD, alcohol-related liver disease; ASH, steatohepatitis due to alcohol-related liver disease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215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3298224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ASH, steatohepatitis due to alcohol-related liver disease; HCC, hepatocellular carcinoma; NAFLD, non-alcoholic fatty liver disease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2506749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ALD, alcohol-related liver disease; AUROC, area under receiver operating characteristic; ELF, enhanced liver fibrosis; GGT, gamma glutamyl transferase; NA, not available; NPV, negative predictive value; PPV, positive predictive value</a:t>
            </a:r>
            <a:endParaRPr lang="en-GB"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530177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alcoholic hepatitis; ALD, alcohol-related liver disease; AST, aspartate aminotransferase</a:t>
            </a:r>
            <a:r>
              <a:rPr lang="en-GB" i="1"/>
              <a:t>; kPa, kilopascals; LSM</a:t>
            </a:r>
            <a:r>
              <a:rPr lang="en-GB" i="1" dirty="0"/>
              <a:t>, liver stiffness measurement; TE, transient elastography</a:t>
            </a:r>
          </a:p>
          <a:p>
            <a:pPr marL="0" indent="0">
              <a:buNone/>
            </a:pPr>
            <a:endParaRPr lang="en-GB" i="1" dirty="0"/>
          </a:p>
          <a:p>
            <a:pPr marL="0" indent="0">
              <a:buNone/>
            </a:pPr>
            <a:r>
              <a:rPr lang="en-US" i="1" dirty="0"/>
              <a:t>Figure reproduced from </a:t>
            </a:r>
            <a:r>
              <a:rPr lang="nl-NL" i="1" dirty="0"/>
              <a:t>Mueller S, et al. World J Gastroenterol 2014;20:14626–41. </a:t>
            </a:r>
            <a:r>
              <a:rPr lang="en-US" i="1" dirty="0"/>
              <a:t>Copyright © The author(s) 1995-2018. Published by </a:t>
            </a:r>
            <a:r>
              <a:rPr lang="en-US" i="1" dirty="0" err="1"/>
              <a:t>Baishideng</a:t>
            </a:r>
            <a:r>
              <a:rPr lang="en-US" i="1" dirty="0"/>
              <a:t> Publishing Group Inc. All rights reserved. Articles published by this open-access journal are distributed under the terms of the Creative Commons Attribution-Noncommercial (CC BY-NC 4.0) License, which permits use, distribution, and reproduction in any medium, provided the original work is properly cited, the use is non commercial and is otherwise in compliance with the license.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18484761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CT, computed tomography; MRI, magnetic resonance imaging</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2180582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ALT, alanine aminotransferase; AST, aspartate aminotransferase; EtG, ethyl glucuronide; </a:t>
            </a:r>
            <a:r>
              <a:rPr lang="en-GB" i="1" dirty="0" err="1"/>
              <a:t>EtS</a:t>
            </a:r>
            <a:r>
              <a:rPr lang="en-GB" i="1" dirty="0"/>
              <a:t>, ethyl </a:t>
            </a:r>
            <a:r>
              <a:rPr lang="en-GB" i="1" dirty="0" err="1"/>
              <a:t>sulfate</a:t>
            </a:r>
            <a:r>
              <a:rPr lang="en-GB" i="1" dirty="0"/>
              <a:t>; FAEE, fatty acid ethyl ester; GGT, gamma glutamyl transferase; MCV, mean corpuscular volume; PEth, </a:t>
            </a:r>
            <a:r>
              <a:rPr lang="en-GB" i="1" dirty="0" err="1"/>
              <a:t>phosphatidylethanol</a:t>
            </a:r>
            <a:r>
              <a:rPr lang="en-GB" i="1" dirty="0"/>
              <a:t>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1480213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ALT, alanine aminotransferase; AST, aspartate aminotransferase; BMI, body mass index; CDT, carbohydrate deficient transferrin; EtG, ethyl glucuronide; EtOH, ethanol; GGT, gamma glutamyl transferase; MCV, mean corpuscular volume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2724183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t>
            </a:r>
            <a:r>
              <a:rPr lang="en-GB" i="1" dirty="0" err="1"/>
              <a:t>EtG</a:t>
            </a:r>
            <a:r>
              <a:rPr lang="en-GB" i="1" dirty="0"/>
              <a:t>, ethyl glucuronide; EtOH, ethanol; UTI, urinary tract infection.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2298118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t>
            </a:r>
            <a:r>
              <a:rPr lang="en-GB" i="1" dirty="0" err="1"/>
              <a:t>EtG</a:t>
            </a:r>
            <a:r>
              <a:rPr lang="en-GB" i="1" dirty="0"/>
              <a:t>, ethyl glucuronide; EtOH, ethanol; LT, liver transplantation; UTI, urinary tract infection.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3152835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AUD, alcohol use disorder; </a:t>
            </a:r>
            <a:r>
              <a:rPr lang="en-GB" i="1" dirty="0" err="1"/>
              <a:t>EtG</a:t>
            </a:r>
            <a:r>
              <a:rPr lang="en-GB" i="1" dirty="0"/>
              <a:t>, ethyl glucuronide; LFT, liver function test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1245566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alcoholic hepatitis; ALT, alanine aminotransferase; AST, aspartate aminotransferase; PT, prothrombin time; ULN, upper limit of normal</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412678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GRADE, Grading of Recommendations Assessment, Development and Evaluation; RCT, randomized controlled trial</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1259326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Maddrey discriminant function; MELD, Model for End-Stage Liver Disease; PT, prothrombin time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a:p>
        </p:txBody>
      </p:sp>
    </p:spTree>
    <p:extLst>
      <p:ext uri="{BB962C8B-B14F-4D97-AF65-F5344CB8AC3E}">
        <p14:creationId xmlns:p14="http://schemas.microsoft.com/office/powerpoint/2010/main" val="25596736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a:t>
            </a:r>
            <a:r>
              <a:rPr lang="en-GB" i="1" dirty="0" err="1"/>
              <a:t>Maddrey</a:t>
            </a:r>
            <a:r>
              <a:rPr lang="en-GB" i="1" dirty="0"/>
              <a:t> discriminant function; MELD, Model for End-Stage Liver Disease; PT, prothrombin time</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550882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a:t>
            </a:r>
            <a:r>
              <a:rPr lang="en-GB" i="1" dirty="0" err="1"/>
              <a:t>Maddrey</a:t>
            </a:r>
            <a:r>
              <a:rPr lang="en-GB" i="1" dirty="0"/>
              <a:t> discriminant function; MELD, Model for End-Stage Liver Disease; PT, prothrombin time</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49</a:t>
            </a:fld>
            <a:endParaRPr lang="en-GB"/>
          </a:p>
        </p:txBody>
      </p:sp>
    </p:spTree>
    <p:extLst>
      <p:ext uri="{BB962C8B-B14F-4D97-AF65-F5344CB8AC3E}">
        <p14:creationId xmlns:p14="http://schemas.microsoft.com/office/powerpoint/2010/main" val="4251300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a:t>
            </a:r>
            <a:r>
              <a:rPr lang="en-GB" i="1" dirty="0" err="1"/>
              <a:t>Maddrey</a:t>
            </a:r>
            <a:r>
              <a:rPr lang="en-GB" i="1" dirty="0"/>
              <a:t> discriminant function; MELD, Model for End-Stage Liver Disease; PT, prothrombin time</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1581138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a:t>
            </a:r>
            <a:r>
              <a:rPr lang="en-GB" i="1" dirty="0" err="1"/>
              <a:t>Maddrey</a:t>
            </a:r>
            <a:r>
              <a:rPr lang="en-GB" i="1" dirty="0"/>
              <a:t> discriminant function; MELD, Model for End-Stage Liver Disease; PT, prothrombin time</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a:p>
        </p:txBody>
      </p:sp>
    </p:spTree>
    <p:extLst>
      <p:ext uri="{BB962C8B-B14F-4D97-AF65-F5344CB8AC3E}">
        <p14:creationId xmlns:p14="http://schemas.microsoft.com/office/powerpoint/2010/main" val="1145053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8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ABIC, age, serum bilirubin, INR, and serum creatinine score; AH, alcoholic hepatitis; GAHS, Glasgow Alcoholic Hepatitis Score; INR, international normalized ratio; </a:t>
            </a:r>
            <a:r>
              <a:rPr lang="en-GB" i="1" dirty="0" err="1"/>
              <a:t>Maddrey</a:t>
            </a:r>
            <a:r>
              <a:rPr lang="en-GB" i="1" dirty="0"/>
              <a:t> DF, </a:t>
            </a:r>
            <a:r>
              <a:rPr lang="en-GB" i="1" dirty="0" err="1"/>
              <a:t>Maddrey</a:t>
            </a:r>
            <a:r>
              <a:rPr lang="en-GB" i="1" dirty="0"/>
              <a:t> discriminant function; MELD, Model for End-Stage Liver Disease; PT, prothrombin time</a:t>
            </a: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317573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alcoholic hepatitis; AKI, acute kidney injury; AUD, alcohol use disorder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a:p>
        </p:txBody>
      </p:sp>
    </p:spTree>
    <p:extLst>
      <p:ext uri="{BB962C8B-B14F-4D97-AF65-F5344CB8AC3E}">
        <p14:creationId xmlns:p14="http://schemas.microsoft.com/office/powerpoint/2010/main" val="859565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alcoholic hepatitis; BW, body weight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a:p>
        </p:txBody>
      </p:sp>
    </p:spTree>
    <p:extLst>
      <p:ext uri="{BB962C8B-B14F-4D97-AF65-F5344CB8AC3E}">
        <p14:creationId xmlns:p14="http://schemas.microsoft.com/office/powerpoint/2010/main" val="2095737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t>
            </a:r>
            <a:r>
              <a:rPr lang="en-GB" i="1"/>
              <a:t>alcoholic 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a:p>
        </p:txBody>
      </p:sp>
    </p:spTree>
    <p:extLst>
      <p:ext uri="{BB962C8B-B14F-4D97-AF65-F5344CB8AC3E}">
        <p14:creationId xmlns:p14="http://schemas.microsoft.com/office/powerpoint/2010/main" val="7329544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t>
            </a:r>
            <a:r>
              <a:rPr lang="en-GB" i="1"/>
              <a:t>alcoholic hepatitis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a:p>
        </p:txBody>
      </p:sp>
    </p:spTree>
    <p:extLst>
      <p:ext uri="{BB962C8B-B14F-4D97-AF65-F5344CB8AC3E}">
        <p14:creationId xmlns:p14="http://schemas.microsoft.com/office/powerpoint/2010/main" val="64805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a:t>
            </a:r>
          </a:p>
        </p:txBody>
      </p:sp>
      <p:sp>
        <p:nvSpPr>
          <p:cNvPr id="4" name="Slide Number Placeholder 3"/>
          <p:cNvSpPr>
            <a:spLocks noGrp="1"/>
          </p:cNvSpPr>
          <p:nvPr>
            <p:ph type="sldNum" sz="quarter" idx="10"/>
          </p:nvPr>
        </p:nvSpPr>
        <p:spPr/>
        <p:txBody>
          <a:bodyPr/>
          <a:lstStyle/>
          <a:p>
            <a:fld id="{AFBBAD97-B6EA-450E-B34E-10D8644E9459}" type="slidenum">
              <a:rPr lang="en-GB" smtClean="0"/>
              <a:pPr/>
              <a:t>11</a:t>
            </a:fld>
            <a:endParaRPr lang="en-GB"/>
          </a:p>
        </p:txBody>
      </p:sp>
    </p:spTree>
    <p:extLst>
      <p:ext uri="{BB962C8B-B14F-4D97-AF65-F5344CB8AC3E}">
        <p14:creationId xmlns:p14="http://schemas.microsoft.com/office/powerpoint/2010/main" val="5729983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80">
              <a:buNone/>
              <a:defRPr/>
            </a:pPr>
            <a:r>
              <a:rPr lang="en-GB" i="1" dirty="0"/>
              <a:t>AH, alcoholic hepatitis; BW, body weight; GAHS, Glasgow alcoholic hepatitis score; </a:t>
            </a:r>
            <a:r>
              <a:rPr lang="en-GB" i="1" dirty="0" err="1"/>
              <a:t>mDF</a:t>
            </a:r>
            <a:r>
              <a:rPr lang="en-GB" i="1" dirty="0"/>
              <a:t>, modified </a:t>
            </a:r>
            <a:r>
              <a:rPr lang="en-GB" i="1" dirty="0" err="1"/>
              <a:t>Maddrey</a:t>
            </a:r>
            <a:r>
              <a:rPr lang="en-GB" i="1" dirty="0"/>
              <a:t> discriminant function; NAC, N-acetylcysteine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a:p>
        </p:txBody>
      </p:sp>
    </p:spTree>
    <p:extLst>
      <p:ext uri="{BB962C8B-B14F-4D97-AF65-F5344CB8AC3E}">
        <p14:creationId xmlns:p14="http://schemas.microsoft.com/office/powerpoint/2010/main" val="27438834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HBV, hepatitis B virus; HCV, hepatitis C virus; HIV, human immunodeficiency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58</a:t>
            </a:fld>
            <a:endParaRPr lang="en-GB"/>
          </a:p>
        </p:txBody>
      </p:sp>
    </p:spTree>
    <p:extLst>
      <p:ext uri="{BB962C8B-B14F-4D97-AF65-F5344CB8AC3E}">
        <p14:creationId xmlns:p14="http://schemas.microsoft.com/office/powerpoint/2010/main" val="40835754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IR, insulin resistance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59</a:t>
            </a:fld>
            <a:endParaRPr lang="en-GB"/>
          </a:p>
        </p:txBody>
      </p:sp>
    </p:spTree>
    <p:extLst>
      <p:ext uri="{BB962C8B-B14F-4D97-AF65-F5344CB8AC3E}">
        <p14:creationId xmlns:p14="http://schemas.microsoft.com/office/powerpoint/2010/main" val="1584277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cirrhosis, cirrhosis due to alcohol-related liver disease; AUD, alcohol use disorder; ESLD, end-stage liver disease;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60</a:t>
            </a:fld>
            <a:endParaRPr lang="en-GB"/>
          </a:p>
        </p:txBody>
      </p:sp>
    </p:spTree>
    <p:extLst>
      <p:ext uri="{BB962C8B-B14F-4D97-AF65-F5344CB8AC3E}">
        <p14:creationId xmlns:p14="http://schemas.microsoft.com/office/powerpoint/2010/main" val="587596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GI, gastrointestinal; LT, liver transplantation; URT, upper respiratory tract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61</a:t>
            </a:fld>
            <a:endParaRPr lang="en-GB"/>
          </a:p>
        </p:txBody>
      </p:sp>
    </p:spTree>
    <p:extLst>
      <p:ext uri="{BB962C8B-B14F-4D97-AF65-F5344CB8AC3E}">
        <p14:creationId xmlns:p14="http://schemas.microsoft.com/office/powerpoint/2010/main" val="27490543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cirrhosis, cirrhosis due to alcohol-related liver disease; LT, liver transplantation; NS, non-significant</a:t>
            </a:r>
          </a:p>
          <a:p>
            <a:pPr marL="0" indent="0">
              <a:buNone/>
            </a:pPr>
            <a:endParaRPr lang="en-GB" i="1" dirty="0"/>
          </a:p>
          <a:p>
            <a:pPr marL="0" indent="0">
              <a:buNone/>
            </a:pPr>
            <a:r>
              <a:rPr lang="en-GB" i="1" dirty="0"/>
              <a:t>1. </a:t>
            </a:r>
            <a:r>
              <a:rPr lang="en-GB" i="1" dirty="0" err="1"/>
              <a:t>Poynard</a:t>
            </a:r>
            <a:r>
              <a:rPr lang="en-GB" i="1" dirty="0"/>
              <a:t> T, </a:t>
            </a:r>
            <a:r>
              <a:rPr lang="en-GB" i="1" dirty="0" err="1"/>
              <a:t>Naveau</a:t>
            </a:r>
            <a:r>
              <a:rPr lang="en-GB" i="1" dirty="0"/>
              <a:t> S, </a:t>
            </a:r>
            <a:r>
              <a:rPr lang="en-GB" i="1" dirty="0" err="1"/>
              <a:t>Doffoel</a:t>
            </a:r>
            <a:r>
              <a:rPr lang="en-GB" i="1" dirty="0"/>
              <a:t> M, </a:t>
            </a:r>
            <a:r>
              <a:rPr lang="en-GB" i="1" dirty="0" err="1"/>
              <a:t>Boudjema</a:t>
            </a:r>
            <a:r>
              <a:rPr lang="en-GB" i="1" dirty="0"/>
              <a:t> K, </a:t>
            </a:r>
            <a:r>
              <a:rPr lang="en-GB" i="1" dirty="0" err="1"/>
              <a:t>Vanlemmens</a:t>
            </a:r>
            <a:r>
              <a:rPr lang="en-GB" i="1" dirty="0"/>
              <a:t> C, </a:t>
            </a:r>
            <a:r>
              <a:rPr lang="en-GB" i="1" dirty="0" err="1"/>
              <a:t>Mantion</a:t>
            </a:r>
            <a:r>
              <a:rPr lang="en-GB" i="1" dirty="0"/>
              <a:t> G, Messner M, </a:t>
            </a:r>
            <a:r>
              <a:rPr lang="en-GB" i="1" dirty="0" err="1"/>
              <a:t>Launois</a:t>
            </a:r>
            <a:r>
              <a:rPr lang="en-GB" i="1" dirty="0"/>
              <a:t> B, Samuel D, </a:t>
            </a:r>
            <a:r>
              <a:rPr lang="en-GB" i="1" dirty="0" err="1"/>
              <a:t>Cherqui</a:t>
            </a:r>
            <a:r>
              <a:rPr lang="en-GB" i="1" dirty="0"/>
              <a:t> D, </a:t>
            </a:r>
            <a:r>
              <a:rPr lang="en-GB" i="1" dirty="0" err="1"/>
              <a:t>Pageaux</a:t>
            </a:r>
            <a:r>
              <a:rPr lang="en-GB" i="1" dirty="0"/>
              <a:t> G, Bernard PH, </a:t>
            </a:r>
            <a:r>
              <a:rPr lang="en-GB" i="1" dirty="0" err="1"/>
              <a:t>Calmus</a:t>
            </a:r>
            <a:r>
              <a:rPr lang="en-GB" i="1" dirty="0"/>
              <a:t> Y, </a:t>
            </a:r>
            <a:r>
              <a:rPr lang="en-GB" i="1" dirty="0" err="1"/>
              <a:t>Zarski</a:t>
            </a:r>
            <a:r>
              <a:rPr lang="en-GB" i="1" dirty="0"/>
              <a:t> JP, </a:t>
            </a:r>
            <a:r>
              <a:rPr lang="en-GB" i="1" dirty="0" err="1"/>
              <a:t>Miguet</a:t>
            </a:r>
            <a:r>
              <a:rPr lang="en-GB" i="1" dirty="0"/>
              <a:t> JP, </a:t>
            </a:r>
            <a:r>
              <a:rPr lang="en-GB" i="1" dirty="0" err="1"/>
              <a:t>Chaput</a:t>
            </a:r>
            <a:r>
              <a:rPr lang="en-GB" i="1" dirty="0"/>
              <a:t> JC. Evaluation of efficacy of liver transplantation in alcoholic cirrhosis using matched and simulated controls: 5-year survival. Multi-centre group. J </a:t>
            </a:r>
            <a:r>
              <a:rPr lang="en-GB" i="1" dirty="0" err="1"/>
              <a:t>Hepatol</a:t>
            </a:r>
            <a:r>
              <a:rPr lang="en-GB" i="1" dirty="0"/>
              <a:t> 1999;30:1130–7</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62</a:t>
            </a:fld>
            <a:endParaRPr lang="en-GB"/>
          </a:p>
        </p:txBody>
      </p:sp>
    </p:spTree>
    <p:extLst>
      <p:ext uri="{BB962C8B-B14F-4D97-AF65-F5344CB8AC3E}">
        <p14:creationId xmlns:p14="http://schemas.microsoft.com/office/powerpoint/2010/main" val="33431480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cirrhosis, cirrhosis due to alcohol-related liver disease; LT, liver transplantation; NS, non-significant</a:t>
            </a:r>
          </a:p>
          <a:p>
            <a:pPr marL="0" indent="0">
              <a:buNone/>
            </a:pPr>
            <a:endParaRPr lang="en-GB" i="1" dirty="0"/>
          </a:p>
          <a:p>
            <a:pPr marL="0" indent="0">
              <a:buNone/>
            </a:pPr>
            <a:r>
              <a:rPr lang="en-GB" i="1" dirty="0"/>
              <a:t>1. </a:t>
            </a:r>
            <a:r>
              <a:rPr lang="en-GB" i="1" dirty="0" err="1"/>
              <a:t>Poynard</a:t>
            </a:r>
            <a:r>
              <a:rPr lang="en-GB" i="1" dirty="0"/>
              <a:t> T, </a:t>
            </a:r>
            <a:r>
              <a:rPr lang="en-GB" i="1" dirty="0" err="1"/>
              <a:t>Naveau</a:t>
            </a:r>
            <a:r>
              <a:rPr lang="en-GB" i="1" dirty="0"/>
              <a:t> S, </a:t>
            </a:r>
            <a:r>
              <a:rPr lang="en-GB" i="1" dirty="0" err="1"/>
              <a:t>Doffoel</a:t>
            </a:r>
            <a:r>
              <a:rPr lang="en-GB" i="1" dirty="0"/>
              <a:t> M, </a:t>
            </a:r>
            <a:r>
              <a:rPr lang="en-GB" i="1" dirty="0" err="1"/>
              <a:t>Boudjema</a:t>
            </a:r>
            <a:r>
              <a:rPr lang="en-GB" i="1" dirty="0"/>
              <a:t> K, </a:t>
            </a:r>
            <a:r>
              <a:rPr lang="en-GB" i="1" dirty="0" err="1"/>
              <a:t>Vanlemmens</a:t>
            </a:r>
            <a:r>
              <a:rPr lang="en-GB" i="1" dirty="0"/>
              <a:t> C, </a:t>
            </a:r>
            <a:r>
              <a:rPr lang="en-GB" i="1" dirty="0" err="1"/>
              <a:t>Mantion</a:t>
            </a:r>
            <a:r>
              <a:rPr lang="en-GB" i="1" dirty="0"/>
              <a:t> G, Messner M, </a:t>
            </a:r>
            <a:r>
              <a:rPr lang="en-GB" i="1" dirty="0" err="1"/>
              <a:t>Launois</a:t>
            </a:r>
            <a:r>
              <a:rPr lang="en-GB" i="1" dirty="0"/>
              <a:t> B, Samuel D, </a:t>
            </a:r>
            <a:r>
              <a:rPr lang="en-GB" i="1" dirty="0" err="1"/>
              <a:t>Cherqui</a:t>
            </a:r>
            <a:r>
              <a:rPr lang="en-GB" i="1" dirty="0"/>
              <a:t> D, </a:t>
            </a:r>
            <a:r>
              <a:rPr lang="en-GB" i="1" dirty="0" err="1"/>
              <a:t>Pageaux</a:t>
            </a:r>
            <a:r>
              <a:rPr lang="en-GB" i="1" dirty="0"/>
              <a:t> G, Bernard PH, </a:t>
            </a:r>
            <a:r>
              <a:rPr lang="en-GB" i="1" dirty="0" err="1"/>
              <a:t>Calmus</a:t>
            </a:r>
            <a:r>
              <a:rPr lang="en-GB" i="1" dirty="0"/>
              <a:t> Y, </a:t>
            </a:r>
            <a:r>
              <a:rPr lang="en-GB" i="1" dirty="0" err="1"/>
              <a:t>Zarski</a:t>
            </a:r>
            <a:r>
              <a:rPr lang="en-GB" i="1" dirty="0"/>
              <a:t> JP, </a:t>
            </a:r>
            <a:r>
              <a:rPr lang="en-GB" i="1" dirty="0" err="1"/>
              <a:t>Miguet</a:t>
            </a:r>
            <a:r>
              <a:rPr lang="en-GB" i="1" dirty="0"/>
              <a:t> JP, </a:t>
            </a:r>
            <a:r>
              <a:rPr lang="en-GB" i="1" dirty="0" err="1"/>
              <a:t>Chaput</a:t>
            </a:r>
            <a:r>
              <a:rPr lang="en-GB" i="1" dirty="0"/>
              <a:t> JC. Evaluation of efficacy of liver transplantation in alcoholic cirrhosis using matched and simulated controls: 5-year survival. Multi-centre group. J </a:t>
            </a:r>
            <a:r>
              <a:rPr lang="en-GB" i="1" dirty="0" err="1"/>
              <a:t>Hepatol</a:t>
            </a:r>
            <a:r>
              <a:rPr lang="en-GB" i="1" dirty="0"/>
              <a:t> 1999;30:1130–7</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63</a:t>
            </a:fld>
            <a:endParaRPr lang="en-GB"/>
          </a:p>
        </p:txBody>
      </p:sp>
    </p:spTree>
    <p:extLst>
      <p:ext uri="{BB962C8B-B14F-4D97-AF65-F5344CB8AC3E}">
        <p14:creationId xmlns:p14="http://schemas.microsoft.com/office/powerpoint/2010/main" val="9625466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AH, alcoholic hepatitis; ALD cirrhosis, cirrhosis due to alcohol-related liver disease; LT, liver transplantation; MELD, Model for End-Stage Liver Disease; NS, non-significant</a:t>
            </a:r>
          </a:p>
          <a:p>
            <a:pPr marL="0" indent="0">
              <a:buNone/>
            </a:pPr>
            <a:endParaRPr lang="en-GB" i="1" dirty="0"/>
          </a:p>
          <a:p>
            <a:pPr marL="0" indent="0">
              <a:buNone/>
            </a:pPr>
            <a:r>
              <a:rPr lang="en-GB" i="1" dirty="0"/>
              <a:t>1. Poynard T, </a:t>
            </a:r>
            <a:r>
              <a:rPr lang="en-GB" i="1" dirty="0" err="1"/>
              <a:t>Naveau</a:t>
            </a:r>
            <a:r>
              <a:rPr lang="en-GB" i="1" dirty="0"/>
              <a:t> S, </a:t>
            </a:r>
            <a:r>
              <a:rPr lang="en-GB" i="1" dirty="0" err="1"/>
              <a:t>Doffoel</a:t>
            </a:r>
            <a:r>
              <a:rPr lang="en-GB" i="1" dirty="0"/>
              <a:t> M, </a:t>
            </a:r>
            <a:r>
              <a:rPr lang="en-GB" i="1" dirty="0" err="1"/>
              <a:t>Boudjema</a:t>
            </a:r>
            <a:r>
              <a:rPr lang="en-GB" i="1" dirty="0"/>
              <a:t> K, </a:t>
            </a:r>
            <a:r>
              <a:rPr lang="en-GB" i="1" dirty="0" err="1"/>
              <a:t>Vanlemmens</a:t>
            </a:r>
            <a:r>
              <a:rPr lang="en-GB" i="1" dirty="0"/>
              <a:t> C, </a:t>
            </a:r>
            <a:r>
              <a:rPr lang="en-GB" i="1" dirty="0" err="1"/>
              <a:t>Mantion</a:t>
            </a:r>
            <a:r>
              <a:rPr lang="en-GB" i="1" dirty="0"/>
              <a:t> G, Messner M, </a:t>
            </a:r>
            <a:r>
              <a:rPr lang="en-GB" i="1" dirty="0" err="1"/>
              <a:t>Launois</a:t>
            </a:r>
            <a:r>
              <a:rPr lang="en-GB" i="1" dirty="0"/>
              <a:t> B, Samuel D, </a:t>
            </a:r>
            <a:r>
              <a:rPr lang="en-GB" i="1" dirty="0" err="1"/>
              <a:t>Cherqui</a:t>
            </a:r>
            <a:r>
              <a:rPr lang="en-GB" i="1" dirty="0"/>
              <a:t> D, </a:t>
            </a:r>
            <a:r>
              <a:rPr lang="en-GB" i="1" dirty="0" err="1"/>
              <a:t>Pageaux</a:t>
            </a:r>
            <a:r>
              <a:rPr lang="en-GB" i="1" dirty="0"/>
              <a:t> G, Bernard PH, </a:t>
            </a:r>
            <a:r>
              <a:rPr lang="en-GB" i="1" dirty="0" err="1"/>
              <a:t>Calmus</a:t>
            </a:r>
            <a:r>
              <a:rPr lang="en-GB" i="1" dirty="0"/>
              <a:t> Y, </a:t>
            </a:r>
            <a:r>
              <a:rPr lang="en-GB" i="1" dirty="0" err="1"/>
              <a:t>Zarski</a:t>
            </a:r>
            <a:r>
              <a:rPr lang="en-GB" i="1" dirty="0"/>
              <a:t> JP, </a:t>
            </a:r>
            <a:r>
              <a:rPr lang="en-GB" i="1" dirty="0" err="1"/>
              <a:t>Miguet</a:t>
            </a:r>
            <a:r>
              <a:rPr lang="en-GB" i="1" dirty="0"/>
              <a:t> JP, </a:t>
            </a:r>
            <a:r>
              <a:rPr lang="en-GB" i="1" dirty="0" err="1"/>
              <a:t>Chaput</a:t>
            </a:r>
            <a:r>
              <a:rPr lang="en-GB" i="1" dirty="0"/>
              <a:t> JC. Evaluation of efficacy of liver transplantation in alcoholic cirrhosis using matched and simulated controls: 5-year survival. Multi-centre group. J </a:t>
            </a:r>
            <a:r>
              <a:rPr lang="en-GB" i="1" dirty="0" err="1"/>
              <a:t>Hepatol</a:t>
            </a:r>
            <a:r>
              <a:rPr lang="en-GB" i="1" dirty="0"/>
              <a:t> 1999;30:1130–7</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64</a:t>
            </a:fld>
            <a:endParaRPr lang="en-GB"/>
          </a:p>
        </p:txBody>
      </p:sp>
    </p:spTree>
    <p:extLst>
      <p:ext uri="{BB962C8B-B14F-4D97-AF65-F5344CB8AC3E}">
        <p14:creationId xmlns:p14="http://schemas.microsoft.com/office/powerpoint/2010/main" val="20401542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4342">
              <a:buNone/>
              <a:defRPr/>
            </a:pPr>
            <a:r>
              <a:rPr lang="en-GB" i="1" dirty="0"/>
              <a:t>AH, alcoholic hepatitis; ALD, alcohol-related liver disease; AUD, alcohol use disorder; LT, liver transplantation; MELD; Model for End-Stage Liver Disease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65</a:t>
            </a:fld>
            <a:endParaRPr lang="en-GB"/>
          </a:p>
        </p:txBody>
      </p:sp>
    </p:spTree>
    <p:extLst>
      <p:ext uri="{BB962C8B-B14F-4D97-AF65-F5344CB8AC3E}">
        <p14:creationId xmlns:p14="http://schemas.microsoft.com/office/powerpoint/2010/main" val="42477146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LT, liver transplantation</a:t>
            </a:r>
          </a:p>
          <a:p>
            <a:pPr marL="0" indent="0">
              <a:buNone/>
            </a:pPr>
            <a:endParaRPr lang="en-GB" i="1" dirty="0"/>
          </a:p>
          <a:p>
            <a:pPr marL="0" indent="0">
              <a:buNone/>
            </a:pPr>
            <a:r>
              <a:rPr lang="en-GB" i="1" dirty="0"/>
              <a:t>1. Faure S, Herrero A, Jung B, </a:t>
            </a:r>
            <a:r>
              <a:rPr lang="en-GB" i="1" dirty="0" err="1"/>
              <a:t>Duny</a:t>
            </a:r>
            <a:r>
              <a:rPr lang="en-GB" i="1" dirty="0"/>
              <a:t> Y, </a:t>
            </a:r>
            <a:r>
              <a:rPr lang="en-GB" i="1" dirty="0" err="1"/>
              <a:t>Daures</a:t>
            </a:r>
            <a:r>
              <a:rPr lang="en-GB" i="1" dirty="0"/>
              <a:t> JP, Mura T, </a:t>
            </a:r>
            <a:r>
              <a:rPr lang="en-GB" i="1" dirty="0" err="1"/>
              <a:t>Assenat</a:t>
            </a:r>
            <a:r>
              <a:rPr lang="en-GB" i="1" dirty="0"/>
              <a:t> E, Bismuth M, </a:t>
            </a:r>
            <a:r>
              <a:rPr lang="en-GB" i="1" dirty="0" err="1"/>
              <a:t>Bouyabrine</a:t>
            </a:r>
            <a:r>
              <a:rPr lang="en-GB" i="1" dirty="0"/>
              <a:t> H, </a:t>
            </a:r>
            <a:r>
              <a:rPr lang="en-GB" i="1" dirty="0" err="1"/>
              <a:t>Donnadieu-Rigole</a:t>
            </a:r>
            <a:r>
              <a:rPr lang="en-GB" i="1" dirty="0"/>
              <a:t> H, Navarro F, </a:t>
            </a:r>
            <a:r>
              <a:rPr lang="en-GB" i="1" dirty="0" err="1"/>
              <a:t>Jaber</a:t>
            </a:r>
            <a:r>
              <a:rPr lang="en-GB" i="1" dirty="0"/>
              <a:t> S, </a:t>
            </a:r>
            <a:r>
              <a:rPr lang="en-GB" i="1" dirty="0" err="1"/>
              <a:t>Larrey</a:t>
            </a:r>
            <a:r>
              <a:rPr lang="en-GB" i="1" dirty="0"/>
              <a:t> D, </a:t>
            </a:r>
            <a:r>
              <a:rPr lang="en-GB" i="1" dirty="0" err="1"/>
              <a:t>Pageaux</a:t>
            </a:r>
            <a:r>
              <a:rPr lang="en-GB" i="1" dirty="0"/>
              <a:t> GP. Excessive alcohol consumption after liver transplantation impacts on long-term survival, whatever the primary indication. J </a:t>
            </a:r>
            <a:r>
              <a:rPr lang="en-GB" i="1" dirty="0" err="1"/>
              <a:t>Hepatol</a:t>
            </a:r>
            <a:r>
              <a:rPr lang="en-GB" i="1" dirty="0"/>
              <a:t> 2012;57:306–12</a:t>
            </a:r>
          </a:p>
          <a:p>
            <a:pPr marL="0" indent="0">
              <a:buNone/>
            </a:pPr>
            <a:r>
              <a:rPr lang="en-GB" i="1" dirty="0"/>
              <a:t>2. </a:t>
            </a:r>
            <a:r>
              <a:rPr lang="en-GB" i="1" dirty="0" err="1"/>
              <a:t>Pfitzmann</a:t>
            </a:r>
            <a:r>
              <a:rPr lang="en-GB" i="1" dirty="0"/>
              <a:t> R, </a:t>
            </a:r>
            <a:r>
              <a:rPr lang="en-GB" i="1" dirty="0" err="1"/>
              <a:t>Schwenzer</a:t>
            </a:r>
            <a:r>
              <a:rPr lang="en-GB" i="1" dirty="0"/>
              <a:t> J, </a:t>
            </a:r>
            <a:r>
              <a:rPr lang="en-GB" i="1" dirty="0" err="1"/>
              <a:t>Rayes</a:t>
            </a:r>
            <a:r>
              <a:rPr lang="en-GB" i="1" dirty="0"/>
              <a:t> N, </a:t>
            </a:r>
            <a:r>
              <a:rPr lang="en-GB" i="1" dirty="0" err="1"/>
              <a:t>Seehofer</a:t>
            </a:r>
            <a:r>
              <a:rPr lang="en-GB" i="1" dirty="0"/>
              <a:t> D, Neuhaus R, </a:t>
            </a:r>
            <a:r>
              <a:rPr lang="en-GB" i="1" dirty="0" err="1"/>
              <a:t>Nüssler</a:t>
            </a:r>
            <a:r>
              <a:rPr lang="en-GB" i="1" dirty="0"/>
              <a:t> NC. Long-term survival and predictors of relapse after orthotopic liver transplantation for alcoholic liver disease. Liver </a:t>
            </a:r>
            <a:r>
              <a:rPr lang="en-GB" i="1" dirty="0" err="1"/>
              <a:t>Transpl</a:t>
            </a:r>
            <a:r>
              <a:rPr lang="en-GB" i="1" dirty="0"/>
              <a:t> 2007;13:197–205</a:t>
            </a:r>
          </a:p>
          <a:p>
            <a:pPr marL="0" indent="0">
              <a:buNone/>
            </a:pPr>
            <a:r>
              <a:rPr lang="en-GB" i="1" dirty="0"/>
              <a:t>3. </a:t>
            </a:r>
            <a:r>
              <a:rPr lang="en-GB" i="1" dirty="0" err="1"/>
              <a:t>Bravata</a:t>
            </a:r>
            <a:r>
              <a:rPr lang="en-GB" i="1" dirty="0"/>
              <a:t> DM, Olkin I, </a:t>
            </a:r>
            <a:r>
              <a:rPr lang="en-GB" i="1" dirty="0" err="1"/>
              <a:t>Barnato</a:t>
            </a:r>
            <a:r>
              <a:rPr lang="en-GB" i="1" dirty="0"/>
              <a:t> AE, </a:t>
            </a:r>
            <a:r>
              <a:rPr lang="en-GB" i="1" dirty="0" err="1"/>
              <a:t>Keeffe</a:t>
            </a:r>
            <a:r>
              <a:rPr lang="en-GB" i="1" dirty="0"/>
              <a:t> EB, Owens DK. Employment and alcohol use after liver transplantation for alcoholic and </a:t>
            </a:r>
            <a:r>
              <a:rPr lang="en-GB" i="1" dirty="0" err="1"/>
              <a:t>nonalcoholic</a:t>
            </a:r>
            <a:r>
              <a:rPr lang="en-GB" i="1" dirty="0"/>
              <a:t> liver disease: a systematic review. Liver </a:t>
            </a:r>
            <a:r>
              <a:rPr lang="en-GB" i="1" dirty="0" err="1"/>
              <a:t>Transpl</a:t>
            </a:r>
            <a:r>
              <a:rPr lang="en-GB" i="1" dirty="0"/>
              <a:t> 2001;7:191–203</a:t>
            </a:r>
          </a:p>
          <a:p>
            <a:pPr marL="0" indent="0">
              <a:buNone/>
            </a:pPr>
            <a:r>
              <a:rPr lang="en-GB" i="1" dirty="0"/>
              <a:t>4. Addolorato G, </a:t>
            </a:r>
            <a:r>
              <a:rPr lang="en-GB" i="1" dirty="0" err="1"/>
              <a:t>Mirijello</a:t>
            </a:r>
            <a:r>
              <a:rPr lang="en-GB" i="1" dirty="0"/>
              <a:t> A, </a:t>
            </a:r>
            <a:r>
              <a:rPr lang="en-GB" i="1" dirty="0" err="1"/>
              <a:t>Leggio</a:t>
            </a:r>
            <a:r>
              <a:rPr lang="en-GB" i="1" dirty="0"/>
              <a:t> L, </a:t>
            </a:r>
            <a:r>
              <a:rPr lang="en-GB" i="1" dirty="0" err="1"/>
              <a:t>Ferrulli</a:t>
            </a:r>
            <a:r>
              <a:rPr lang="en-GB" i="1" dirty="0"/>
              <a:t> A, D'Angelo C, Vassallo G, </a:t>
            </a:r>
            <a:r>
              <a:rPr lang="en-GB" i="1" dirty="0" err="1"/>
              <a:t>Cossari</a:t>
            </a:r>
            <a:r>
              <a:rPr lang="en-GB" i="1" dirty="0"/>
              <a:t> A, </a:t>
            </a:r>
            <a:r>
              <a:rPr lang="en-GB" i="1" dirty="0" err="1"/>
              <a:t>Gasbarrini</a:t>
            </a:r>
            <a:r>
              <a:rPr lang="en-GB" i="1" dirty="0"/>
              <a:t> G, </a:t>
            </a:r>
            <a:r>
              <a:rPr lang="en-GB" i="1" dirty="0" err="1"/>
              <a:t>Landolfi</a:t>
            </a:r>
            <a:r>
              <a:rPr lang="en-GB" i="1" dirty="0"/>
              <a:t> R, Agnes S, </a:t>
            </a:r>
            <a:r>
              <a:rPr lang="en-GB" i="1" dirty="0" err="1"/>
              <a:t>Gasbarrini</a:t>
            </a:r>
            <a:r>
              <a:rPr lang="en-GB" i="1" dirty="0"/>
              <a:t> A; </a:t>
            </a:r>
            <a:r>
              <a:rPr lang="en-GB" i="1" dirty="0" err="1"/>
              <a:t>Gemelli</a:t>
            </a:r>
            <a:r>
              <a:rPr lang="en-GB" i="1" dirty="0"/>
              <a:t> OLT Group.</a:t>
            </a:r>
          </a:p>
          <a:p>
            <a:pPr marL="0" indent="0">
              <a:buNone/>
            </a:pPr>
            <a:r>
              <a:rPr lang="en-GB" i="1" dirty="0"/>
              <a:t>Liver transplantation in alcoholic patients: impact of an alcohol addiction unit within a liver transplant </a:t>
            </a:r>
            <a:r>
              <a:rPr lang="en-GB" i="1" dirty="0" err="1"/>
              <a:t>center</a:t>
            </a:r>
            <a:r>
              <a:rPr lang="en-GB" i="1" dirty="0"/>
              <a:t>. Alcohol </a:t>
            </a:r>
            <a:r>
              <a:rPr lang="en-GB" i="1" dirty="0" err="1"/>
              <a:t>Clin</a:t>
            </a:r>
            <a:r>
              <a:rPr lang="en-GB" i="1" dirty="0"/>
              <a:t> </a:t>
            </a:r>
            <a:r>
              <a:rPr lang="en-GB" i="1" dirty="0" err="1"/>
              <a:t>Exp</a:t>
            </a:r>
            <a:r>
              <a:rPr lang="en-GB" i="1" dirty="0"/>
              <a:t> Res 2013;37:1601–8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66</a:t>
            </a:fld>
            <a:endParaRPr lang="en-GB"/>
          </a:p>
        </p:txBody>
      </p:sp>
    </p:spTree>
    <p:extLst>
      <p:ext uri="{BB962C8B-B14F-4D97-AF65-F5344CB8AC3E}">
        <p14:creationId xmlns:p14="http://schemas.microsoft.com/office/powerpoint/2010/main" val="130648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4" indent="-228594">
              <a:buAutoNum type="arabicPeriod"/>
            </a:pPr>
            <a:r>
              <a:rPr lang="en-GB" i="1" dirty="0"/>
              <a:t>World Health Organization. GLOBAL STATUS REPORT on noncommunicable diseases 2014. Available at: http://www.who.int/nmh/publications/ncd-status-report-2014/en/. </a:t>
            </a:r>
            <a:r>
              <a:rPr lang="en-GB" dirty="0"/>
              <a:t>Accessed August 2018</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2433814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67</a:t>
            </a:fld>
            <a:endParaRPr lang="en-GB"/>
          </a:p>
        </p:txBody>
      </p:sp>
    </p:spTree>
    <p:extLst>
      <p:ext uri="{BB962C8B-B14F-4D97-AF65-F5344CB8AC3E}">
        <p14:creationId xmlns:p14="http://schemas.microsoft.com/office/powerpoint/2010/main" val="844257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69</a:t>
            </a:fld>
            <a:endParaRPr lang="en-GB"/>
          </a:p>
        </p:txBody>
      </p:sp>
    </p:spTree>
    <p:extLst>
      <p:ext uri="{BB962C8B-B14F-4D97-AF65-F5344CB8AC3E}">
        <p14:creationId xmlns:p14="http://schemas.microsoft.com/office/powerpoint/2010/main" val="19131104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HCC, hepatocellular carcinoma</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70</a:t>
            </a:fld>
            <a:endParaRPr lang="en-GB"/>
          </a:p>
        </p:txBody>
      </p:sp>
    </p:spTree>
    <p:extLst>
      <p:ext uri="{BB962C8B-B14F-4D97-AF65-F5344CB8AC3E}">
        <p14:creationId xmlns:p14="http://schemas.microsoft.com/office/powerpoint/2010/main" val="7753153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ASH, steatohepatitis due to alcohol-related liver disease; LT, liver transplantation</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71</a:t>
            </a:fld>
            <a:endParaRPr lang="en-GB"/>
          </a:p>
        </p:txBody>
      </p:sp>
    </p:spTree>
    <p:extLst>
      <p:ext uri="{BB962C8B-B14F-4D97-AF65-F5344CB8AC3E}">
        <p14:creationId xmlns:p14="http://schemas.microsoft.com/office/powerpoint/2010/main" val="247086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alcohol-related liver disease; WHO, World Health Organization</a:t>
            </a:r>
          </a:p>
          <a:p>
            <a:pPr marL="0" indent="0">
              <a:buNone/>
            </a:pPr>
            <a:endParaRPr lang="en-GB" i="1" dirty="0"/>
          </a:p>
          <a:p>
            <a:pPr marL="228594" indent="-228594">
              <a:buAutoNum type="arabicPeriod"/>
            </a:pPr>
            <a:r>
              <a:rPr lang="en-GB" i="1" dirty="0"/>
              <a:t>World Health Organization. GLOBAL STATUS REPORT on noncommunicable diseases 2014. Available at: http://www.who.int/nmh/publications/ncd-status-report-2014/en/. </a:t>
            </a:r>
            <a:r>
              <a:rPr lang="en-GB" dirty="0"/>
              <a:t>Accessed August 2018</a:t>
            </a:r>
            <a:endParaRPr lang="en-GB" i="1" dirty="0"/>
          </a:p>
          <a:p>
            <a:pPr marL="228594" indent="-228594">
              <a:buAutoNum type="arabicPeriod"/>
            </a:pPr>
            <a:r>
              <a:rPr lang="en-GB" i="1" dirty="0"/>
              <a:t>Sheron N. Alcohol and liver disease in Europe--Simple measures have the potential to prevent tens of thousands of premature deaths. J </a:t>
            </a:r>
            <a:r>
              <a:rPr lang="en-GB" i="1" dirty="0" err="1"/>
              <a:t>Hepatol</a:t>
            </a:r>
            <a:r>
              <a:rPr lang="en-GB" i="1" dirty="0"/>
              <a:t> 2016;64:957</a:t>
            </a:r>
            <a:r>
              <a:rPr lang="en-GB" altLang="ja-JP" i="1" dirty="0"/>
              <a:t>–</a:t>
            </a:r>
            <a:r>
              <a:rPr lang="en-GB" i="1" dirty="0"/>
              <a:t>67</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102126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201290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ALD, alcohol-related liver disease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2482921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ubtitle 2">
            <a:extLst>
              <a:ext uri="{FF2B5EF4-FFF2-40B4-BE49-F238E27FC236}">
                <a16:creationId xmlns:a16="http://schemas.microsoft.com/office/drawing/2014/main" id="{B537A10E-A309-4C24-989A-3472EB529877}"/>
              </a:ext>
            </a:extLst>
          </p:cNvPr>
          <p:cNvSpPr>
            <a:spLocks noGrp="1"/>
          </p:cNvSpPr>
          <p:nvPr>
            <p:ph type="subTitle" idx="1" hasCustomPrompt="1"/>
          </p:nvPr>
        </p:nvSpPr>
        <p:spPr>
          <a:xfrm>
            <a:off x="323528" y="1268760"/>
            <a:ext cx="8489328" cy="794373"/>
          </a:xfrm>
        </p:spPr>
        <p:txBody>
          <a:bodyPr anchor="t"/>
          <a:lstStyle>
            <a:lvl1pPr marL="0" indent="0" algn="r">
              <a:buNone/>
              <a:defRPr b="1">
                <a:solidFill>
                  <a:schemeClr val="tx2"/>
                </a:solidFill>
              </a:defRPr>
            </a:lvl1pPr>
          </a:lstStyle>
          <a:p>
            <a:r>
              <a:rPr lang="en-GB" dirty="0"/>
              <a:t>Speaker name</a:t>
            </a:r>
          </a:p>
          <a:p>
            <a:r>
              <a:rPr lang="en-US" dirty="0"/>
              <a:t>I</a:t>
            </a:r>
            <a:r>
              <a:rPr lang="en-GB" dirty="0" err="1"/>
              <a:t>nstitution</a:t>
            </a:r>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2933"/>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38146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319314"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4645086" y="1340768"/>
            <a:ext cx="41796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871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824634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23658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314" y="1340769"/>
            <a:ext cx="4180678" cy="4622400"/>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5086" y="1340769"/>
            <a:ext cx="4179600" cy="4622400"/>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242F5-33D5-46AE-8F99-DC80DDEFDA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277043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97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0620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3DAAFF-0135-412B-BA64-D98C3F12FE1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 y="138043"/>
            <a:ext cx="9014218" cy="1042269"/>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5677EF-CF78-4B9B-8ADE-2B3C0E502A9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 y="138043"/>
            <a:ext cx="9014227" cy="1042270"/>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11190595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5.xml"/><Relationship Id="rId7" Type="http://schemas.openxmlformats.org/officeDocument/2006/relationships/slide" Target="slide3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slide" Target="slide20.xml"/><Relationship Id="rId5" Type="http://schemas.openxmlformats.org/officeDocument/2006/relationships/slide" Target="slide12.xml"/><Relationship Id="rId10" Type="http://schemas.openxmlformats.org/officeDocument/2006/relationships/slide" Target="slide60.xml"/><Relationship Id="rId4" Type="http://schemas.openxmlformats.org/officeDocument/2006/relationships/image" Target="../media/image7.png"/><Relationship Id="rId9" Type="http://schemas.openxmlformats.org/officeDocument/2006/relationships/slide" Target="slide58.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mailto:slidedeck_feedback@easloffice.eu"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11.xml"/><Relationship Id="rId7"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10.jpeg"/><Relationship Id="rId10" Type="http://schemas.microsoft.com/office/2007/relationships/hdphoto" Target="../media/hdphoto3.wdp"/><Relationship Id="rId4" Type="http://schemas.openxmlformats.org/officeDocument/2006/relationships/image" Target="../media/image7.png"/><Relationship Id="rId9"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8.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9.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0.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2.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91B33EC-B0CA-4303-A37A-1D53D74DFD9E}"/>
              </a:ext>
            </a:extLst>
          </p:cNvPr>
          <p:cNvSpPr>
            <a:spLocks noGrp="1"/>
          </p:cNvSpPr>
          <p:nvPr>
            <p:ph type="subTitle" idx="1"/>
          </p:nvPr>
        </p:nvSpPr>
        <p:spPr/>
        <p:txBody>
          <a:bodyPr/>
          <a:lstStyle/>
          <a:p>
            <a:r>
              <a:rPr lang="en-US" dirty="0"/>
              <a:t>Alcohol-related</a:t>
            </a:r>
            <a:br>
              <a:rPr lang="en-US" dirty="0"/>
            </a:br>
            <a:r>
              <a:rPr lang="en-US" dirty="0"/>
              <a:t>liver disease</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dirty="0"/>
              <a:t>Clinical Practice Guidelines</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2"/>
                </a:solidFill>
              </a:rPr>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solidFill>
                  <a:schemeClr val="tx2"/>
                </a:solidFill>
              </a:rPr>
              <a:t>Key recommendations</a:t>
            </a:r>
            <a:endParaRPr lang="en-GB" dirty="0">
              <a:solidFill>
                <a:schemeClr val="tx2"/>
              </a:solidFill>
            </a:endParaRPr>
          </a:p>
        </p:txBody>
      </p:sp>
    </p:spTree>
    <p:extLst>
      <p:ext uri="{BB962C8B-B14F-4D97-AF65-F5344CB8AC3E}">
        <p14:creationId xmlns:p14="http://schemas.microsoft.com/office/powerpoint/2010/main" val="371942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Autofit/>
          </a:bodyPr>
          <a:lstStyle/>
          <a:p>
            <a:pPr marL="457200" indent="-457200">
              <a:spcBef>
                <a:spcPts val="600"/>
              </a:spcBef>
              <a:buFont typeface="+mj-lt"/>
              <a:buAutoNum type="arabicPeriod"/>
            </a:pPr>
            <a:r>
              <a:rPr lang="en-US" dirty="0"/>
              <a:t>Public health aspects</a:t>
            </a:r>
          </a:p>
          <a:p>
            <a:pPr marL="457200" indent="-457200">
              <a:spcBef>
                <a:spcPts val="600"/>
              </a:spcBef>
              <a:buFont typeface="+mj-lt"/>
              <a:buAutoNum type="arabicPeriod"/>
            </a:pPr>
            <a:r>
              <a:rPr lang="it-IT" dirty="0"/>
              <a:t>Alcohol use disorders</a:t>
            </a:r>
          </a:p>
          <a:p>
            <a:pPr marL="457200" indent="-457200">
              <a:spcBef>
                <a:spcPts val="600"/>
              </a:spcBef>
              <a:buFont typeface="+mj-lt"/>
              <a:buAutoNum type="arabicPeriod"/>
            </a:pPr>
            <a:r>
              <a:rPr lang="en-GB" dirty="0"/>
              <a:t>Diagnostic tests in the management of ALD</a:t>
            </a:r>
            <a:endParaRPr lang="it-IT" dirty="0"/>
          </a:p>
          <a:p>
            <a:pPr marL="457200" indent="-457200">
              <a:spcBef>
                <a:spcPts val="600"/>
              </a:spcBef>
              <a:buFont typeface="+mj-lt"/>
              <a:buAutoNum type="arabicPeriod"/>
            </a:pPr>
            <a:r>
              <a:rPr lang="it-IT" dirty="0"/>
              <a:t>Management of alcoholic hepatitis </a:t>
            </a:r>
          </a:p>
          <a:p>
            <a:pPr marL="457200" indent="-457200">
              <a:spcBef>
                <a:spcPts val="600"/>
              </a:spcBef>
              <a:buFont typeface="+mj-lt"/>
              <a:buAutoNum type="arabicPeriod"/>
            </a:pPr>
            <a:r>
              <a:rPr lang="it-IT" dirty="0"/>
              <a:t>Alcohol-related fibrosis and cirrhosis </a:t>
            </a:r>
          </a:p>
          <a:p>
            <a:pPr marL="457200" indent="-457200">
              <a:spcBef>
                <a:spcPts val="600"/>
              </a:spcBef>
              <a:buFont typeface="+mj-lt"/>
              <a:buAutoNum type="arabicPeriod"/>
            </a:pPr>
            <a:r>
              <a:rPr lang="it-IT" dirty="0"/>
              <a:t>Liver transplantation</a:t>
            </a:r>
          </a:p>
        </p:txBody>
      </p:sp>
      <p:pic>
        <p:nvPicPr>
          <p:cNvPr id="8" name="Picture 7">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2" name="TextBox 1"/>
          <p:cNvSpPr txBox="1"/>
          <p:nvPr/>
        </p:nvSpPr>
        <p:spPr>
          <a:xfrm>
            <a:off x="6079512" y="1433532"/>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3" name="Rectangle 2">
            <a:hlinkClick r:id="rId5" action="ppaction://hlinksldjump"/>
            <a:extLst>
              <a:ext uri="{FF2B5EF4-FFF2-40B4-BE49-F238E27FC236}">
                <a16:creationId xmlns:a16="http://schemas.microsoft.com/office/drawing/2014/main" id="{09187C9E-280F-47F3-9BAA-8CF2D019B95D}"/>
              </a:ext>
            </a:extLst>
          </p:cNvPr>
          <p:cNvSpPr/>
          <p:nvPr/>
        </p:nvSpPr>
        <p:spPr>
          <a:xfrm>
            <a:off x="755650" y="1374635"/>
            <a:ext cx="3397956"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hlinkClick r:id="rId6" action="ppaction://hlinksldjump"/>
            <a:extLst>
              <a:ext uri="{FF2B5EF4-FFF2-40B4-BE49-F238E27FC236}">
                <a16:creationId xmlns:a16="http://schemas.microsoft.com/office/drawing/2014/main" id="{8080C4FD-FE95-4EE4-9197-7566F653AD2B}"/>
              </a:ext>
            </a:extLst>
          </p:cNvPr>
          <p:cNvSpPr/>
          <p:nvPr/>
        </p:nvSpPr>
        <p:spPr>
          <a:xfrm>
            <a:off x="755650" y="1755098"/>
            <a:ext cx="3397956"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7" action="ppaction://hlinksldjump"/>
            <a:extLst>
              <a:ext uri="{FF2B5EF4-FFF2-40B4-BE49-F238E27FC236}">
                <a16:creationId xmlns:a16="http://schemas.microsoft.com/office/drawing/2014/main" id="{F2ADF46F-0B16-4942-B011-055D2BAD2364}"/>
              </a:ext>
            </a:extLst>
          </p:cNvPr>
          <p:cNvSpPr/>
          <p:nvPr/>
        </p:nvSpPr>
        <p:spPr>
          <a:xfrm>
            <a:off x="755650" y="2135561"/>
            <a:ext cx="5091994" cy="37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8" action="ppaction://hlinksldjump"/>
            <a:extLst>
              <a:ext uri="{FF2B5EF4-FFF2-40B4-BE49-F238E27FC236}">
                <a16:creationId xmlns:a16="http://schemas.microsoft.com/office/drawing/2014/main" id="{8C1E1061-DBB5-420C-85EB-5ACC42BB7843}"/>
              </a:ext>
            </a:extLst>
          </p:cNvPr>
          <p:cNvSpPr/>
          <p:nvPr/>
        </p:nvSpPr>
        <p:spPr>
          <a:xfrm>
            <a:off x="755650" y="2527934"/>
            <a:ext cx="427919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9" action="ppaction://hlinksldjump"/>
            <a:extLst>
              <a:ext uri="{FF2B5EF4-FFF2-40B4-BE49-F238E27FC236}">
                <a16:creationId xmlns:a16="http://schemas.microsoft.com/office/drawing/2014/main" id="{1D3139D0-5812-4D12-8632-606EFEF3011D}"/>
              </a:ext>
            </a:extLst>
          </p:cNvPr>
          <p:cNvSpPr/>
          <p:nvPr/>
        </p:nvSpPr>
        <p:spPr>
          <a:xfrm>
            <a:off x="755650" y="2908397"/>
            <a:ext cx="427919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10" action="ppaction://hlinksldjump"/>
            <a:extLst>
              <a:ext uri="{FF2B5EF4-FFF2-40B4-BE49-F238E27FC236}">
                <a16:creationId xmlns:a16="http://schemas.microsoft.com/office/drawing/2014/main" id="{CF25A906-2217-470C-BC7F-D5AC0653C800}"/>
              </a:ext>
            </a:extLst>
          </p:cNvPr>
          <p:cNvSpPr/>
          <p:nvPr/>
        </p:nvSpPr>
        <p:spPr>
          <a:xfrm>
            <a:off x="755650" y="3288862"/>
            <a:ext cx="2551994"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201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9668-2307-4997-9657-40051BF8E3A0}"/>
              </a:ext>
            </a:extLst>
          </p:cNvPr>
          <p:cNvSpPr>
            <a:spLocks noGrp="1"/>
          </p:cNvSpPr>
          <p:nvPr>
            <p:ph type="title"/>
          </p:nvPr>
        </p:nvSpPr>
        <p:spPr/>
        <p:txBody>
          <a:bodyPr>
            <a:normAutofit fontScale="90000"/>
          </a:bodyPr>
          <a:lstStyle/>
          <a:p>
            <a:r>
              <a:rPr lang="en-GB" dirty="0"/>
              <a:t>Public health aspects:</a:t>
            </a:r>
            <a:br>
              <a:rPr lang="en-GB" dirty="0"/>
            </a:br>
            <a:r>
              <a:rPr lang="en-GB" dirty="0"/>
              <a:t>Alcohol-related morbidity and mortality</a:t>
            </a:r>
          </a:p>
        </p:txBody>
      </p:sp>
      <p:sp>
        <p:nvSpPr>
          <p:cNvPr id="3" name="Text Placeholder 2">
            <a:extLst>
              <a:ext uri="{FF2B5EF4-FFF2-40B4-BE49-F238E27FC236}">
                <a16:creationId xmlns:a16="http://schemas.microsoft.com/office/drawing/2014/main" id="{EFBBF195-11D8-4ECD-B30D-064C3863CDBF}"/>
              </a:ext>
            </a:extLst>
          </p:cNvPr>
          <p:cNvSpPr>
            <a:spLocks noGrp="1"/>
          </p:cNvSpPr>
          <p:nvPr>
            <p:ph type="body" sz="quarter" idx="10"/>
          </p:nvPr>
        </p:nvSpPr>
        <p:spPr>
          <a:xfrm>
            <a:off x="4925" y="6138153"/>
            <a:ext cx="7519403" cy="718768"/>
          </a:xfrm>
        </p:spPr>
        <p:txBody>
          <a:bodyPr/>
          <a:lstStyle/>
          <a:p>
            <a:r>
              <a:rPr lang="en-GB" dirty="0"/>
              <a:t>1. WHO. Global status report on noncommunicable diseases 2014. </a:t>
            </a:r>
            <a:br>
              <a:rPr lang="en-GB" dirty="0"/>
            </a:br>
            <a:r>
              <a:rPr lang="en-GB" dirty="0"/>
              <a:t>Available at: http://www.who.int/nmh/publications/ncd-status-report-2014/en/.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DAE25DFA-6006-46C7-A01E-16FA91E18E69}"/>
              </a:ext>
            </a:extLst>
          </p:cNvPr>
          <p:cNvSpPr>
            <a:spLocks noGrp="1"/>
          </p:cNvSpPr>
          <p:nvPr>
            <p:ph sz="half" idx="1"/>
          </p:nvPr>
        </p:nvSpPr>
        <p:spPr/>
        <p:txBody>
          <a:bodyPr>
            <a:normAutofit lnSpcReduction="10000"/>
          </a:bodyPr>
          <a:lstStyle/>
          <a:p>
            <a:r>
              <a:rPr lang="en-GB" dirty="0"/>
              <a:t>Worldwide, harmful use of alcohol is associated with:</a:t>
            </a:r>
          </a:p>
          <a:p>
            <a:pPr lvl="1"/>
            <a:r>
              <a:rPr lang="en-GB" dirty="0"/>
              <a:t>~3.3 million deaths every year</a:t>
            </a:r>
            <a:r>
              <a:rPr lang="en-GB" baseline="30000" dirty="0"/>
              <a:t> 1</a:t>
            </a:r>
            <a:endParaRPr lang="en-GB" dirty="0"/>
          </a:p>
          <a:p>
            <a:pPr lvl="2"/>
            <a:r>
              <a:rPr lang="en-GB" dirty="0"/>
              <a:t>5.9% of all deaths overall</a:t>
            </a:r>
            <a:r>
              <a:rPr lang="en-GB" baseline="30000" dirty="0"/>
              <a:t> </a:t>
            </a:r>
            <a:r>
              <a:rPr lang="en-GB" dirty="0"/>
              <a:t>(7.6% in men, 4.0% in women)</a:t>
            </a:r>
            <a:r>
              <a:rPr lang="en-GB" baseline="30000" dirty="0"/>
              <a:t>1</a:t>
            </a:r>
          </a:p>
          <a:p>
            <a:pPr lvl="1"/>
            <a:r>
              <a:rPr lang="en-GB" dirty="0"/>
              <a:t>~139 million disability-adjusted life years</a:t>
            </a:r>
          </a:p>
          <a:p>
            <a:pPr lvl="2"/>
            <a:r>
              <a:rPr lang="en-GB" dirty="0"/>
              <a:t>5.1% of the global burden of disease and injury</a:t>
            </a:r>
          </a:p>
          <a:p>
            <a:r>
              <a:rPr lang="en-GB" dirty="0"/>
              <a:t>Alcohol has an impact on over 200 diseases and types of injuries</a:t>
            </a:r>
          </a:p>
          <a:p>
            <a:r>
              <a:rPr lang="en-GB" dirty="0"/>
              <a:t>Most deaths attributable to alcohol consumption from:</a:t>
            </a:r>
          </a:p>
          <a:p>
            <a:pPr lvl="1"/>
            <a:r>
              <a:rPr lang="en-GB" dirty="0"/>
              <a:t>Cardiovascular diseases</a:t>
            </a:r>
          </a:p>
          <a:p>
            <a:pPr lvl="1"/>
            <a:r>
              <a:rPr lang="en-GB" dirty="0"/>
              <a:t>Injuries</a:t>
            </a:r>
          </a:p>
          <a:p>
            <a:pPr lvl="1"/>
            <a:r>
              <a:rPr lang="en-GB" dirty="0"/>
              <a:t>Gastrointestinal diseases</a:t>
            </a:r>
          </a:p>
          <a:p>
            <a:pPr lvl="2"/>
            <a:r>
              <a:rPr lang="en-GB" dirty="0"/>
              <a:t>Mainly cirrhosis</a:t>
            </a:r>
          </a:p>
          <a:p>
            <a:pPr lvl="1"/>
            <a:r>
              <a:rPr lang="en-GB" dirty="0"/>
              <a:t>Cancers</a:t>
            </a:r>
          </a:p>
          <a:p>
            <a:r>
              <a:rPr lang="en-GB" dirty="0"/>
              <a:t>Alcohol-attributable fraction is highest for liver diseases and foetal alcohol syndrome</a:t>
            </a:r>
          </a:p>
        </p:txBody>
      </p:sp>
      <p:pic>
        <p:nvPicPr>
          <p:cNvPr id="5" name="Picture 4">
            <a:hlinkClick r:id="rId3" action="ppaction://hlinksldjump"/>
            <a:extLst>
              <a:ext uri="{FF2B5EF4-FFF2-40B4-BE49-F238E27FC236}">
                <a16:creationId xmlns:a16="http://schemas.microsoft.com/office/drawing/2014/main" id="{11186AC9-D4E6-4541-B68D-A0C722E0B1A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469828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9668-2307-4997-9657-40051BF8E3A0}"/>
              </a:ext>
            </a:extLst>
          </p:cNvPr>
          <p:cNvSpPr>
            <a:spLocks noGrp="1"/>
          </p:cNvSpPr>
          <p:nvPr>
            <p:ph type="title"/>
          </p:nvPr>
        </p:nvSpPr>
        <p:spPr/>
        <p:txBody>
          <a:bodyPr>
            <a:normAutofit fontScale="90000"/>
          </a:bodyPr>
          <a:lstStyle/>
          <a:p>
            <a:r>
              <a:rPr lang="en-GB" dirty="0"/>
              <a:t>Public health aspects:</a:t>
            </a:r>
            <a:br>
              <a:rPr lang="en-GB" dirty="0"/>
            </a:br>
            <a:r>
              <a:rPr lang="en-GB" dirty="0"/>
              <a:t>Alcohol-related morbidity and mortality</a:t>
            </a:r>
          </a:p>
        </p:txBody>
      </p:sp>
      <p:sp>
        <p:nvSpPr>
          <p:cNvPr id="3" name="Text Placeholder 2">
            <a:extLst>
              <a:ext uri="{FF2B5EF4-FFF2-40B4-BE49-F238E27FC236}">
                <a16:creationId xmlns:a16="http://schemas.microsoft.com/office/drawing/2014/main" id="{EFBBF195-11D8-4ECD-B30D-064C3863CDBF}"/>
              </a:ext>
            </a:extLst>
          </p:cNvPr>
          <p:cNvSpPr>
            <a:spLocks noGrp="1"/>
          </p:cNvSpPr>
          <p:nvPr>
            <p:ph type="body" sz="quarter" idx="10"/>
          </p:nvPr>
        </p:nvSpPr>
        <p:spPr/>
        <p:txBody>
          <a:bodyPr/>
          <a:lstStyle/>
          <a:p>
            <a:r>
              <a:rPr lang="en-GB" dirty="0"/>
              <a:t>1. WHO. Global status report on noncommunicable diseases 2014. </a:t>
            </a:r>
            <a:br>
              <a:rPr lang="en-GB" dirty="0"/>
            </a:br>
            <a:r>
              <a:rPr lang="en-GB" dirty="0"/>
              <a:t>Available at: http://www.who.int/nmh/publications/ncd-status-report-2014/en/. Accessed August 2018; </a:t>
            </a:r>
            <a:br>
              <a:rPr lang="en-GB" dirty="0"/>
            </a:br>
            <a:r>
              <a:rPr lang="en-GB" dirty="0"/>
              <a:t>2. Sheron N. J </a:t>
            </a:r>
            <a:r>
              <a:rPr lang="en-GB" dirty="0" err="1"/>
              <a:t>Hepatol</a:t>
            </a:r>
            <a:r>
              <a:rPr lang="en-GB" dirty="0"/>
              <a:t> 2016;64:957</a:t>
            </a:r>
            <a:r>
              <a:rPr lang="en-GB" dirty="0">
                <a:sym typeface="Symbol" panose="05050102010706020507" pitchFamily="18" charset="2"/>
              </a:rPr>
              <a:t></a:t>
            </a:r>
            <a:r>
              <a:rPr lang="en-GB" dirty="0"/>
              <a:t>67; 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DAE25DFA-6006-46C7-A01E-16FA91E18E69}"/>
              </a:ext>
            </a:extLst>
          </p:cNvPr>
          <p:cNvSpPr>
            <a:spLocks noGrp="1"/>
          </p:cNvSpPr>
          <p:nvPr>
            <p:ph sz="half" idx="1"/>
          </p:nvPr>
        </p:nvSpPr>
        <p:spPr/>
        <p:txBody>
          <a:bodyPr>
            <a:normAutofit/>
          </a:bodyPr>
          <a:lstStyle/>
          <a:p>
            <a:r>
              <a:rPr lang="en-GB" sz="1800" dirty="0"/>
              <a:t>WHO European Region has the highest adult per capita alcohol consumption</a:t>
            </a:r>
            <a:r>
              <a:rPr lang="en-GB" sz="1800" baseline="30000" dirty="0"/>
              <a:t>1</a:t>
            </a:r>
          </a:p>
          <a:p>
            <a:r>
              <a:rPr lang="en-GB" sz="1800" dirty="0"/>
              <a:t>In the EU, 41% of liver deaths are attributed to alcohol</a:t>
            </a:r>
            <a:r>
              <a:rPr lang="en-GB" sz="1800" baseline="30000" dirty="0"/>
              <a:t>2</a:t>
            </a:r>
          </a:p>
          <a:p>
            <a:pPr lvl="1"/>
            <a:r>
              <a:rPr lang="en-GB" sz="1600" dirty="0"/>
              <a:t>Likely to be an under-representation due to inaccuracies in coding data</a:t>
            </a:r>
          </a:p>
          <a:p>
            <a:pPr lvl="1"/>
            <a:r>
              <a:rPr lang="en-GB" sz="1600" dirty="0"/>
              <a:t>Attribution of alcohol is likely in around 60–80% of cases in larger EU </a:t>
            </a:r>
            <a:br>
              <a:rPr lang="en-GB" sz="1600" dirty="0"/>
            </a:br>
            <a:r>
              <a:rPr lang="en-GB" sz="1600" dirty="0"/>
              <a:t>member states</a:t>
            </a:r>
            <a:r>
              <a:rPr lang="en-GB" sz="1600" baseline="30000" dirty="0"/>
              <a:t>2</a:t>
            </a:r>
          </a:p>
        </p:txBody>
      </p:sp>
      <p:sp>
        <p:nvSpPr>
          <p:cNvPr id="10" name="TextBox 9">
            <a:extLst>
              <a:ext uri="{FF2B5EF4-FFF2-40B4-BE49-F238E27FC236}">
                <a16:creationId xmlns:a16="http://schemas.microsoft.com/office/drawing/2014/main" id="{1B090829-0B4D-4761-9CF2-6EAFA8E2D11E}"/>
              </a:ext>
            </a:extLst>
          </p:cNvPr>
          <p:cNvSpPr txBox="1"/>
          <p:nvPr/>
        </p:nvSpPr>
        <p:spPr>
          <a:xfrm>
            <a:off x="5886624" y="3893091"/>
            <a:ext cx="3114501" cy="1600438"/>
          </a:xfrm>
          <a:prstGeom prst="rect">
            <a:avLst/>
          </a:prstGeom>
          <a:noFill/>
        </p:spPr>
        <p:txBody>
          <a:bodyPr wrap="square" rtlCol="0">
            <a:spAutoFit/>
          </a:bodyPr>
          <a:lstStyle/>
          <a:p>
            <a:r>
              <a:rPr lang="en-GB" sz="1400" dirty="0"/>
              <a:t>Data from the WHO mortality database categorized into three groups (definite ALD, another defined diagnosis or unknown aetiology). The wide variation in % mortality from ALD is strongly related to inaccuracies in coding the data</a:t>
            </a:r>
            <a:r>
              <a:rPr lang="en-GB" sz="1400" baseline="30000" dirty="0"/>
              <a:t>2</a:t>
            </a:r>
          </a:p>
        </p:txBody>
      </p:sp>
      <p:grpSp>
        <p:nvGrpSpPr>
          <p:cNvPr id="11" name="Legend">
            <a:extLst>
              <a:ext uri="{FF2B5EF4-FFF2-40B4-BE49-F238E27FC236}">
                <a16:creationId xmlns:a16="http://schemas.microsoft.com/office/drawing/2014/main" id="{61576965-CAD4-4752-964B-4CD15A3E6B03}"/>
              </a:ext>
            </a:extLst>
          </p:cNvPr>
          <p:cNvGrpSpPr/>
          <p:nvPr/>
        </p:nvGrpSpPr>
        <p:grpSpPr>
          <a:xfrm>
            <a:off x="5977832" y="3291007"/>
            <a:ext cx="1791799" cy="553998"/>
            <a:chOff x="6709063" y="3698632"/>
            <a:chExt cx="1791799" cy="553998"/>
          </a:xfrm>
        </p:grpSpPr>
        <p:sp>
          <p:nvSpPr>
            <p:cNvPr id="12" name="TextBox 11">
              <a:extLst>
                <a:ext uri="{FF2B5EF4-FFF2-40B4-BE49-F238E27FC236}">
                  <a16:creationId xmlns:a16="http://schemas.microsoft.com/office/drawing/2014/main" id="{6BC967DE-C4B7-4944-8DDC-6C2CACDFB4DB}"/>
                </a:ext>
              </a:extLst>
            </p:cNvPr>
            <p:cNvSpPr txBox="1"/>
            <p:nvPr/>
          </p:nvSpPr>
          <p:spPr>
            <a:xfrm>
              <a:off x="6895688" y="3698632"/>
              <a:ext cx="1605174" cy="553998"/>
            </a:xfrm>
            <a:prstGeom prst="rect">
              <a:avLst/>
            </a:prstGeom>
            <a:noFill/>
          </p:spPr>
          <p:txBody>
            <a:bodyPr wrap="none" lIns="36000" tIns="0" rIns="36000" bIns="0" rtlCol="0" anchor="ctr">
              <a:spAutoFit/>
            </a:bodyPr>
            <a:lstStyle/>
            <a:p>
              <a:r>
                <a:rPr lang="en-GB" sz="1200" dirty="0"/>
                <a:t>ALD</a:t>
              </a:r>
            </a:p>
            <a:p>
              <a:r>
                <a:rPr lang="en-US" sz="1200" dirty="0"/>
                <a:t>U</a:t>
              </a:r>
              <a:r>
                <a:rPr lang="en-GB" sz="1200" dirty="0" err="1"/>
                <a:t>nknown</a:t>
              </a:r>
              <a:r>
                <a:rPr lang="en-GB" sz="1200" dirty="0"/>
                <a:t> liver disease</a:t>
              </a:r>
            </a:p>
            <a:p>
              <a:r>
                <a:rPr lang="en-US" sz="1200" dirty="0"/>
                <a:t>D</a:t>
              </a:r>
              <a:r>
                <a:rPr lang="en-GB" sz="1200" dirty="0" err="1"/>
                <a:t>efinitely</a:t>
              </a:r>
              <a:r>
                <a:rPr lang="en-GB" sz="1200" dirty="0"/>
                <a:t> not ALD</a:t>
              </a:r>
              <a:endParaRPr lang="en-US" sz="1200" dirty="0"/>
            </a:p>
          </p:txBody>
        </p:sp>
        <p:sp>
          <p:nvSpPr>
            <p:cNvPr id="13" name="Rectangle 12">
              <a:extLst>
                <a:ext uri="{FF2B5EF4-FFF2-40B4-BE49-F238E27FC236}">
                  <a16:creationId xmlns:a16="http://schemas.microsoft.com/office/drawing/2014/main" id="{8E2360DA-06CF-4B21-9497-215FE2BD825D}"/>
                </a:ext>
              </a:extLst>
            </p:cNvPr>
            <p:cNvSpPr/>
            <p:nvPr/>
          </p:nvSpPr>
          <p:spPr>
            <a:xfrm>
              <a:off x="6709063" y="3738650"/>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D5D376B-72F3-49C8-99E0-10D7A838894D}"/>
                </a:ext>
              </a:extLst>
            </p:cNvPr>
            <p:cNvSpPr/>
            <p:nvPr/>
          </p:nvSpPr>
          <p:spPr>
            <a:xfrm>
              <a:off x="6709063" y="3923483"/>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0F49D05-811F-4CAC-8A38-740D61F0184A}"/>
                </a:ext>
              </a:extLst>
            </p:cNvPr>
            <p:cNvSpPr/>
            <p:nvPr/>
          </p:nvSpPr>
          <p:spPr>
            <a:xfrm>
              <a:off x="6709063" y="4108316"/>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Data">
            <a:extLst>
              <a:ext uri="{FF2B5EF4-FFF2-40B4-BE49-F238E27FC236}">
                <a16:creationId xmlns:a16="http://schemas.microsoft.com/office/drawing/2014/main" id="{EDBF2303-5610-4270-A5D8-55EB105878B8}"/>
              </a:ext>
            </a:extLst>
          </p:cNvPr>
          <p:cNvGrpSpPr/>
          <p:nvPr/>
        </p:nvGrpSpPr>
        <p:grpSpPr>
          <a:xfrm>
            <a:off x="817753" y="3369100"/>
            <a:ext cx="4733594" cy="2005088"/>
            <a:chOff x="749173" y="3544684"/>
            <a:chExt cx="4733594" cy="2005088"/>
          </a:xfrm>
        </p:grpSpPr>
        <p:grpSp>
          <p:nvGrpSpPr>
            <p:cNvPr id="17" name="Group 16">
              <a:extLst>
                <a:ext uri="{FF2B5EF4-FFF2-40B4-BE49-F238E27FC236}">
                  <a16:creationId xmlns:a16="http://schemas.microsoft.com/office/drawing/2014/main" id="{B2E346E0-18FA-414C-94CF-4753E7DB5CD3}"/>
                </a:ext>
              </a:extLst>
            </p:cNvPr>
            <p:cNvGrpSpPr/>
            <p:nvPr/>
          </p:nvGrpSpPr>
          <p:grpSpPr>
            <a:xfrm>
              <a:off x="749173" y="3544684"/>
              <a:ext cx="109347" cy="1992388"/>
              <a:chOff x="721233" y="3544684"/>
              <a:chExt cx="109347" cy="1992388"/>
            </a:xfrm>
          </p:grpSpPr>
          <p:sp>
            <p:nvSpPr>
              <p:cNvPr id="94" name="Rectangle 93">
                <a:extLst>
                  <a:ext uri="{FF2B5EF4-FFF2-40B4-BE49-F238E27FC236}">
                    <a16:creationId xmlns:a16="http://schemas.microsoft.com/office/drawing/2014/main" id="{811F70EE-930C-46F5-9FEB-270482D7BA05}"/>
                  </a:ext>
                </a:extLst>
              </p:cNvPr>
              <p:cNvSpPr/>
              <p:nvPr/>
            </p:nvSpPr>
            <p:spPr>
              <a:xfrm>
                <a:off x="721233" y="3792220"/>
                <a:ext cx="109347" cy="17448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D94BC876-D48B-49C6-8BE7-92F201CE2999}"/>
                  </a:ext>
                </a:extLst>
              </p:cNvPr>
              <p:cNvSpPr/>
              <p:nvPr/>
            </p:nvSpPr>
            <p:spPr>
              <a:xfrm>
                <a:off x="721233" y="3637281"/>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916A9FEE-37D7-4AEE-9E89-DE3DEB705EBD}"/>
                  </a:ext>
                </a:extLst>
              </p:cNvPr>
              <p:cNvSpPr/>
              <p:nvPr/>
            </p:nvSpPr>
            <p:spPr>
              <a:xfrm>
                <a:off x="721233" y="3544684"/>
                <a:ext cx="109347" cy="1103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FB50B956-CCE3-4BB4-9085-10E85C62A682}"/>
                </a:ext>
              </a:extLst>
            </p:cNvPr>
            <p:cNvGrpSpPr/>
            <p:nvPr/>
          </p:nvGrpSpPr>
          <p:grpSpPr>
            <a:xfrm>
              <a:off x="992554" y="3544684"/>
              <a:ext cx="109347" cy="1992388"/>
              <a:chOff x="721233" y="3544684"/>
              <a:chExt cx="109347" cy="1992388"/>
            </a:xfrm>
          </p:grpSpPr>
          <p:sp>
            <p:nvSpPr>
              <p:cNvPr id="91" name="Rectangle 90">
                <a:extLst>
                  <a:ext uri="{FF2B5EF4-FFF2-40B4-BE49-F238E27FC236}">
                    <a16:creationId xmlns:a16="http://schemas.microsoft.com/office/drawing/2014/main" id="{D229840F-FEC1-4B9A-8DE1-B84EBEFBE653}"/>
                  </a:ext>
                </a:extLst>
              </p:cNvPr>
              <p:cNvSpPr/>
              <p:nvPr/>
            </p:nvSpPr>
            <p:spPr>
              <a:xfrm>
                <a:off x="721233" y="3919220"/>
                <a:ext cx="109347" cy="16178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1B9A942B-95E6-4629-AF48-C19E36126717}"/>
                  </a:ext>
                </a:extLst>
              </p:cNvPr>
              <p:cNvSpPr/>
              <p:nvPr/>
            </p:nvSpPr>
            <p:spPr>
              <a:xfrm>
                <a:off x="721233" y="3703320"/>
                <a:ext cx="109347" cy="226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F48E49B7-967F-4373-A43B-D99673E27F54}"/>
                  </a:ext>
                </a:extLst>
              </p:cNvPr>
              <p:cNvSpPr/>
              <p:nvPr/>
            </p:nvSpPr>
            <p:spPr>
              <a:xfrm>
                <a:off x="721233" y="3544684"/>
                <a:ext cx="109347" cy="171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3BAC0243-8960-4A07-AEA6-7F5D64C37290}"/>
                </a:ext>
              </a:extLst>
            </p:cNvPr>
            <p:cNvGrpSpPr/>
            <p:nvPr/>
          </p:nvGrpSpPr>
          <p:grpSpPr>
            <a:xfrm>
              <a:off x="1235935" y="3544684"/>
              <a:ext cx="109347" cy="1992388"/>
              <a:chOff x="721233" y="3544684"/>
              <a:chExt cx="109347" cy="1992388"/>
            </a:xfrm>
          </p:grpSpPr>
          <p:sp>
            <p:nvSpPr>
              <p:cNvPr id="88" name="Rectangle 87">
                <a:extLst>
                  <a:ext uri="{FF2B5EF4-FFF2-40B4-BE49-F238E27FC236}">
                    <a16:creationId xmlns:a16="http://schemas.microsoft.com/office/drawing/2014/main" id="{48EE9FDA-11E7-409D-9FBF-84EB3478FF60}"/>
                  </a:ext>
                </a:extLst>
              </p:cNvPr>
              <p:cNvSpPr/>
              <p:nvPr/>
            </p:nvSpPr>
            <p:spPr>
              <a:xfrm>
                <a:off x="721233" y="4020820"/>
                <a:ext cx="109347" cy="15162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660A7384-D9ED-4358-8FCF-094A1E8AD3C4}"/>
                  </a:ext>
                </a:extLst>
              </p:cNvPr>
              <p:cNvSpPr/>
              <p:nvPr/>
            </p:nvSpPr>
            <p:spPr>
              <a:xfrm>
                <a:off x="721233" y="3665220"/>
                <a:ext cx="109347" cy="41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6552147E-6C3D-41B6-8305-66AC14CF5760}"/>
                  </a:ext>
                </a:extLst>
              </p:cNvPr>
              <p:cNvSpPr/>
              <p:nvPr/>
            </p:nvSpPr>
            <p:spPr>
              <a:xfrm>
                <a:off x="721233" y="3544684"/>
                <a:ext cx="109347" cy="1357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CF05C136-3A89-462F-B49D-1A3B7FA2C162}"/>
                </a:ext>
              </a:extLst>
            </p:cNvPr>
            <p:cNvGrpSpPr/>
            <p:nvPr/>
          </p:nvGrpSpPr>
          <p:grpSpPr>
            <a:xfrm>
              <a:off x="1479316" y="3544684"/>
              <a:ext cx="109347" cy="1992388"/>
              <a:chOff x="721233" y="3544684"/>
              <a:chExt cx="109347" cy="1992388"/>
            </a:xfrm>
          </p:grpSpPr>
          <p:sp>
            <p:nvSpPr>
              <p:cNvPr id="85" name="Rectangle 84">
                <a:extLst>
                  <a:ext uri="{FF2B5EF4-FFF2-40B4-BE49-F238E27FC236}">
                    <a16:creationId xmlns:a16="http://schemas.microsoft.com/office/drawing/2014/main" id="{CC185EF1-DEFA-4001-B676-813DBDBA13FC}"/>
                  </a:ext>
                </a:extLst>
              </p:cNvPr>
              <p:cNvSpPr/>
              <p:nvPr/>
            </p:nvSpPr>
            <p:spPr>
              <a:xfrm>
                <a:off x="721233" y="4328160"/>
                <a:ext cx="109347" cy="1208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5AEAB043-2B17-4442-AF86-C9122F51A262}"/>
                  </a:ext>
                </a:extLst>
              </p:cNvPr>
              <p:cNvSpPr/>
              <p:nvPr/>
            </p:nvSpPr>
            <p:spPr>
              <a:xfrm>
                <a:off x="721233" y="3873500"/>
                <a:ext cx="109347" cy="477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FF85CF45-15C1-4329-969C-002F7B6BAE42}"/>
                  </a:ext>
                </a:extLst>
              </p:cNvPr>
              <p:cNvSpPr/>
              <p:nvPr/>
            </p:nvSpPr>
            <p:spPr>
              <a:xfrm>
                <a:off x="721233" y="3544684"/>
                <a:ext cx="109347" cy="3364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9867C35F-6FB2-4626-B999-EF93345C25A5}"/>
                </a:ext>
              </a:extLst>
            </p:cNvPr>
            <p:cNvGrpSpPr/>
            <p:nvPr/>
          </p:nvGrpSpPr>
          <p:grpSpPr>
            <a:xfrm>
              <a:off x="1722697" y="3544684"/>
              <a:ext cx="109347" cy="1992388"/>
              <a:chOff x="721233" y="3544684"/>
              <a:chExt cx="109347" cy="1992388"/>
            </a:xfrm>
          </p:grpSpPr>
          <p:sp>
            <p:nvSpPr>
              <p:cNvPr id="82" name="Rectangle 81">
                <a:extLst>
                  <a:ext uri="{FF2B5EF4-FFF2-40B4-BE49-F238E27FC236}">
                    <a16:creationId xmlns:a16="http://schemas.microsoft.com/office/drawing/2014/main" id="{A631395E-3FD2-49C3-A84C-49EFF1859A5D}"/>
                  </a:ext>
                </a:extLst>
              </p:cNvPr>
              <p:cNvSpPr/>
              <p:nvPr/>
            </p:nvSpPr>
            <p:spPr>
              <a:xfrm>
                <a:off x="721233" y="4391660"/>
                <a:ext cx="109347" cy="1145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81BEE52-E3EA-4336-8CFA-9F0B2B52FBEB}"/>
                  </a:ext>
                </a:extLst>
              </p:cNvPr>
              <p:cNvSpPr/>
              <p:nvPr/>
            </p:nvSpPr>
            <p:spPr>
              <a:xfrm>
                <a:off x="721233" y="3815080"/>
                <a:ext cx="109347" cy="612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D818F55A-8ADF-452D-A156-A885C7BCA069}"/>
                  </a:ext>
                </a:extLst>
              </p:cNvPr>
              <p:cNvSpPr/>
              <p:nvPr/>
            </p:nvSpPr>
            <p:spPr>
              <a:xfrm>
                <a:off x="721233" y="3544684"/>
                <a:ext cx="109347" cy="278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BF0241F4-B556-4AE5-8913-F06DF6632B15}"/>
                </a:ext>
              </a:extLst>
            </p:cNvPr>
            <p:cNvGrpSpPr/>
            <p:nvPr/>
          </p:nvGrpSpPr>
          <p:grpSpPr>
            <a:xfrm>
              <a:off x="1966078" y="3544684"/>
              <a:ext cx="109347" cy="1992388"/>
              <a:chOff x="721233" y="3544684"/>
              <a:chExt cx="109347" cy="1992388"/>
            </a:xfrm>
          </p:grpSpPr>
          <p:sp>
            <p:nvSpPr>
              <p:cNvPr id="79" name="Rectangle 78">
                <a:extLst>
                  <a:ext uri="{FF2B5EF4-FFF2-40B4-BE49-F238E27FC236}">
                    <a16:creationId xmlns:a16="http://schemas.microsoft.com/office/drawing/2014/main" id="{AAAE0C8D-4DC5-418D-B6F4-5E7097FE746D}"/>
                  </a:ext>
                </a:extLst>
              </p:cNvPr>
              <p:cNvSpPr/>
              <p:nvPr/>
            </p:nvSpPr>
            <p:spPr>
              <a:xfrm>
                <a:off x="721233" y="4277360"/>
                <a:ext cx="109347" cy="1259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D0D0F0EE-5CEE-46E6-A803-35328F4181BB}"/>
                  </a:ext>
                </a:extLst>
              </p:cNvPr>
              <p:cNvSpPr/>
              <p:nvPr/>
            </p:nvSpPr>
            <p:spPr>
              <a:xfrm>
                <a:off x="721233" y="3865881"/>
                <a:ext cx="109347" cy="591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6041CD51-23EB-4DA4-9E50-1C1652D02956}"/>
                  </a:ext>
                </a:extLst>
              </p:cNvPr>
              <p:cNvSpPr/>
              <p:nvPr/>
            </p:nvSpPr>
            <p:spPr>
              <a:xfrm>
                <a:off x="721233" y="3544684"/>
                <a:ext cx="109347" cy="3643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4F0541E9-B98D-4633-9BF6-A76464803A7C}"/>
                </a:ext>
              </a:extLst>
            </p:cNvPr>
            <p:cNvGrpSpPr/>
            <p:nvPr/>
          </p:nvGrpSpPr>
          <p:grpSpPr>
            <a:xfrm>
              <a:off x="2209459" y="3544684"/>
              <a:ext cx="109347" cy="1992388"/>
              <a:chOff x="721233" y="3544684"/>
              <a:chExt cx="109347" cy="1992388"/>
            </a:xfrm>
          </p:grpSpPr>
          <p:sp>
            <p:nvSpPr>
              <p:cNvPr id="76" name="Rectangle 75">
                <a:extLst>
                  <a:ext uri="{FF2B5EF4-FFF2-40B4-BE49-F238E27FC236}">
                    <a16:creationId xmlns:a16="http://schemas.microsoft.com/office/drawing/2014/main" id="{24A9135F-8EAD-4BEE-8B6A-1DD4F6E59EC5}"/>
                  </a:ext>
                </a:extLst>
              </p:cNvPr>
              <p:cNvSpPr/>
              <p:nvPr/>
            </p:nvSpPr>
            <p:spPr>
              <a:xfrm>
                <a:off x="721233" y="4414520"/>
                <a:ext cx="109347" cy="112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6AB861F1-917F-450C-ABCD-ECD6895E748E}"/>
                  </a:ext>
                </a:extLst>
              </p:cNvPr>
              <p:cNvSpPr/>
              <p:nvPr/>
            </p:nvSpPr>
            <p:spPr>
              <a:xfrm>
                <a:off x="721233" y="3718561"/>
                <a:ext cx="109347" cy="746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414005C7-887B-41B9-BEAE-B29B93847F4C}"/>
                  </a:ext>
                </a:extLst>
              </p:cNvPr>
              <p:cNvSpPr/>
              <p:nvPr/>
            </p:nvSpPr>
            <p:spPr>
              <a:xfrm>
                <a:off x="721233" y="3544684"/>
                <a:ext cx="109347" cy="222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413D827C-238A-41FB-B8CF-1CF8DE477C60}"/>
                </a:ext>
              </a:extLst>
            </p:cNvPr>
            <p:cNvGrpSpPr/>
            <p:nvPr/>
          </p:nvGrpSpPr>
          <p:grpSpPr>
            <a:xfrm>
              <a:off x="2452840" y="3544684"/>
              <a:ext cx="109347" cy="1992388"/>
              <a:chOff x="721233" y="3544684"/>
              <a:chExt cx="109347" cy="1992388"/>
            </a:xfrm>
          </p:grpSpPr>
          <p:sp>
            <p:nvSpPr>
              <p:cNvPr id="73" name="Rectangle 72">
                <a:extLst>
                  <a:ext uri="{FF2B5EF4-FFF2-40B4-BE49-F238E27FC236}">
                    <a16:creationId xmlns:a16="http://schemas.microsoft.com/office/drawing/2014/main" id="{5399D108-0C24-4DCE-9D5A-DEF45A7A1351}"/>
                  </a:ext>
                </a:extLst>
              </p:cNvPr>
              <p:cNvSpPr/>
              <p:nvPr/>
            </p:nvSpPr>
            <p:spPr>
              <a:xfrm>
                <a:off x="721233" y="4544060"/>
                <a:ext cx="109347" cy="993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6188BF32-E173-4C86-B8E1-53470C9522FA}"/>
                  </a:ext>
                </a:extLst>
              </p:cNvPr>
              <p:cNvSpPr/>
              <p:nvPr/>
            </p:nvSpPr>
            <p:spPr>
              <a:xfrm>
                <a:off x="721233" y="3721101"/>
                <a:ext cx="109347" cy="8458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F847D5AC-812B-425D-81FC-97C23C250654}"/>
                  </a:ext>
                </a:extLst>
              </p:cNvPr>
              <p:cNvSpPr/>
              <p:nvPr/>
            </p:nvSpPr>
            <p:spPr>
              <a:xfrm>
                <a:off x="721233" y="3544684"/>
                <a:ext cx="109347" cy="2195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9147A54C-F95A-4B94-A969-5D844488E4B2}"/>
                </a:ext>
              </a:extLst>
            </p:cNvPr>
            <p:cNvGrpSpPr/>
            <p:nvPr/>
          </p:nvGrpSpPr>
          <p:grpSpPr>
            <a:xfrm>
              <a:off x="2696221" y="3544684"/>
              <a:ext cx="109347" cy="1992388"/>
              <a:chOff x="721233" y="3544684"/>
              <a:chExt cx="109347" cy="1992388"/>
            </a:xfrm>
          </p:grpSpPr>
          <p:sp>
            <p:nvSpPr>
              <p:cNvPr id="70" name="Rectangle 69">
                <a:extLst>
                  <a:ext uri="{FF2B5EF4-FFF2-40B4-BE49-F238E27FC236}">
                    <a16:creationId xmlns:a16="http://schemas.microsoft.com/office/drawing/2014/main" id="{5CD1C958-C5F8-4A5B-8DF2-684C4C654D45}"/>
                  </a:ext>
                </a:extLst>
              </p:cNvPr>
              <p:cNvSpPr/>
              <p:nvPr/>
            </p:nvSpPr>
            <p:spPr>
              <a:xfrm>
                <a:off x="721233" y="4389120"/>
                <a:ext cx="109347" cy="1147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9006AA5D-DBDE-4CA5-A251-E3923186A8EF}"/>
                  </a:ext>
                </a:extLst>
              </p:cNvPr>
              <p:cNvSpPr/>
              <p:nvPr/>
            </p:nvSpPr>
            <p:spPr>
              <a:xfrm>
                <a:off x="721233" y="3759201"/>
                <a:ext cx="109347" cy="833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F504C4F-D7E2-47F2-84DF-7D4A54821FED}"/>
                  </a:ext>
                </a:extLst>
              </p:cNvPr>
              <p:cNvSpPr/>
              <p:nvPr/>
            </p:nvSpPr>
            <p:spPr>
              <a:xfrm>
                <a:off x="721233" y="3544684"/>
                <a:ext cx="109347" cy="2576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0DB69E52-B46E-4F82-AB62-0381DCA014C5}"/>
                </a:ext>
              </a:extLst>
            </p:cNvPr>
            <p:cNvGrpSpPr/>
            <p:nvPr/>
          </p:nvGrpSpPr>
          <p:grpSpPr>
            <a:xfrm>
              <a:off x="2939602" y="3544684"/>
              <a:ext cx="109347" cy="1992388"/>
              <a:chOff x="721233" y="3544684"/>
              <a:chExt cx="109347" cy="1992388"/>
            </a:xfrm>
          </p:grpSpPr>
          <p:sp>
            <p:nvSpPr>
              <p:cNvPr id="67" name="Rectangle 66">
                <a:extLst>
                  <a:ext uri="{FF2B5EF4-FFF2-40B4-BE49-F238E27FC236}">
                    <a16:creationId xmlns:a16="http://schemas.microsoft.com/office/drawing/2014/main" id="{9C14C1D8-3F91-492A-8724-8359BC7919A9}"/>
                  </a:ext>
                </a:extLst>
              </p:cNvPr>
              <p:cNvSpPr/>
              <p:nvPr/>
            </p:nvSpPr>
            <p:spPr>
              <a:xfrm>
                <a:off x="721233" y="4587240"/>
                <a:ext cx="109347" cy="949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id="{194D1EF4-3A31-4A51-8459-F7765E3C0E1B}"/>
                  </a:ext>
                </a:extLst>
              </p:cNvPr>
              <p:cNvSpPr/>
              <p:nvPr/>
            </p:nvSpPr>
            <p:spPr>
              <a:xfrm>
                <a:off x="721233" y="3776981"/>
                <a:ext cx="109347" cy="8305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824034F5-9093-45F6-A814-83A722F7379B}"/>
                  </a:ext>
                </a:extLst>
              </p:cNvPr>
              <p:cNvSpPr/>
              <p:nvPr/>
            </p:nvSpPr>
            <p:spPr>
              <a:xfrm>
                <a:off x="721233" y="3544684"/>
                <a:ext cx="109347" cy="3084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01214CEE-5886-4591-AE71-84956DCD1C7E}"/>
                </a:ext>
              </a:extLst>
            </p:cNvPr>
            <p:cNvGrpSpPr/>
            <p:nvPr/>
          </p:nvGrpSpPr>
          <p:grpSpPr>
            <a:xfrm>
              <a:off x="3182983" y="3544684"/>
              <a:ext cx="109347" cy="1992388"/>
              <a:chOff x="721233" y="3544684"/>
              <a:chExt cx="109347" cy="1992388"/>
            </a:xfrm>
          </p:grpSpPr>
          <p:sp>
            <p:nvSpPr>
              <p:cNvPr id="64" name="Rectangle 63">
                <a:extLst>
                  <a:ext uri="{FF2B5EF4-FFF2-40B4-BE49-F238E27FC236}">
                    <a16:creationId xmlns:a16="http://schemas.microsoft.com/office/drawing/2014/main" id="{CD9F18AF-E8E0-4B81-BC37-FA05433016A2}"/>
                  </a:ext>
                </a:extLst>
              </p:cNvPr>
              <p:cNvSpPr/>
              <p:nvPr/>
            </p:nvSpPr>
            <p:spPr>
              <a:xfrm>
                <a:off x="721233" y="4470400"/>
                <a:ext cx="109347" cy="1066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3D56A0FA-B75F-43B9-A5DD-B5E10B8C279B}"/>
                  </a:ext>
                </a:extLst>
              </p:cNvPr>
              <p:cNvSpPr/>
              <p:nvPr/>
            </p:nvSpPr>
            <p:spPr>
              <a:xfrm>
                <a:off x="721233" y="3840481"/>
                <a:ext cx="109347" cy="777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430A1E3A-6921-43DA-97C8-FAC833177A51}"/>
                  </a:ext>
                </a:extLst>
              </p:cNvPr>
              <p:cNvSpPr/>
              <p:nvPr/>
            </p:nvSpPr>
            <p:spPr>
              <a:xfrm>
                <a:off x="721233" y="3544684"/>
                <a:ext cx="109347" cy="3110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F4982764-AB8C-400A-B12D-D1A8762E94AD}"/>
                </a:ext>
              </a:extLst>
            </p:cNvPr>
            <p:cNvGrpSpPr/>
            <p:nvPr/>
          </p:nvGrpSpPr>
          <p:grpSpPr>
            <a:xfrm>
              <a:off x="3426364" y="3544684"/>
              <a:ext cx="109347" cy="1992388"/>
              <a:chOff x="721233" y="3544684"/>
              <a:chExt cx="109347" cy="1992388"/>
            </a:xfrm>
          </p:grpSpPr>
          <p:sp>
            <p:nvSpPr>
              <p:cNvPr id="61" name="Rectangle 60">
                <a:extLst>
                  <a:ext uri="{FF2B5EF4-FFF2-40B4-BE49-F238E27FC236}">
                    <a16:creationId xmlns:a16="http://schemas.microsoft.com/office/drawing/2014/main" id="{0363F375-7216-40AD-BA54-92F907BBCED5}"/>
                  </a:ext>
                </a:extLst>
              </p:cNvPr>
              <p:cNvSpPr/>
              <p:nvPr/>
            </p:nvSpPr>
            <p:spPr>
              <a:xfrm>
                <a:off x="721233" y="4564380"/>
                <a:ext cx="109347" cy="972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65029519-E7E7-4FEC-A447-309BBE1069EC}"/>
                  </a:ext>
                </a:extLst>
              </p:cNvPr>
              <p:cNvSpPr/>
              <p:nvPr/>
            </p:nvSpPr>
            <p:spPr>
              <a:xfrm>
                <a:off x="721233" y="3891281"/>
                <a:ext cx="109347" cy="759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352A3EEA-44AC-4D88-A977-CE4156040779}"/>
                  </a:ext>
                </a:extLst>
              </p:cNvPr>
              <p:cNvSpPr/>
              <p:nvPr/>
            </p:nvSpPr>
            <p:spPr>
              <a:xfrm>
                <a:off x="721233" y="3544684"/>
                <a:ext cx="109347" cy="3618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F8E49BF7-0C58-4028-84C5-C414FD2A2E38}"/>
                </a:ext>
              </a:extLst>
            </p:cNvPr>
            <p:cNvGrpSpPr/>
            <p:nvPr/>
          </p:nvGrpSpPr>
          <p:grpSpPr>
            <a:xfrm>
              <a:off x="3669745" y="3544684"/>
              <a:ext cx="109347" cy="1992388"/>
              <a:chOff x="721233" y="3544684"/>
              <a:chExt cx="109347" cy="1992388"/>
            </a:xfrm>
          </p:grpSpPr>
          <p:sp>
            <p:nvSpPr>
              <p:cNvPr id="58" name="Rectangle 57">
                <a:extLst>
                  <a:ext uri="{FF2B5EF4-FFF2-40B4-BE49-F238E27FC236}">
                    <a16:creationId xmlns:a16="http://schemas.microsoft.com/office/drawing/2014/main" id="{12DA413F-1FA8-437F-88CC-85E9BD9DBA13}"/>
                  </a:ext>
                </a:extLst>
              </p:cNvPr>
              <p:cNvSpPr/>
              <p:nvPr/>
            </p:nvSpPr>
            <p:spPr>
              <a:xfrm>
                <a:off x="721233" y="4693920"/>
                <a:ext cx="109347" cy="84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1B12C001-DB7E-4953-9229-F598B74FA979}"/>
                  </a:ext>
                </a:extLst>
              </p:cNvPr>
              <p:cNvSpPr/>
              <p:nvPr/>
            </p:nvSpPr>
            <p:spPr>
              <a:xfrm>
                <a:off x="721233" y="3873500"/>
                <a:ext cx="109347" cy="92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BBF0DA1-090A-47B9-9A30-80BCC14F34CD}"/>
                  </a:ext>
                </a:extLst>
              </p:cNvPr>
              <p:cNvSpPr/>
              <p:nvPr/>
            </p:nvSpPr>
            <p:spPr>
              <a:xfrm>
                <a:off x="721233" y="3544684"/>
                <a:ext cx="109347" cy="4507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96C1FEB4-D058-4065-BCE9-090CFF37B18A}"/>
                </a:ext>
              </a:extLst>
            </p:cNvPr>
            <p:cNvGrpSpPr/>
            <p:nvPr/>
          </p:nvGrpSpPr>
          <p:grpSpPr>
            <a:xfrm>
              <a:off x="3913126" y="3544684"/>
              <a:ext cx="109347" cy="1992388"/>
              <a:chOff x="721233" y="3544684"/>
              <a:chExt cx="109347" cy="1992388"/>
            </a:xfrm>
          </p:grpSpPr>
          <p:sp>
            <p:nvSpPr>
              <p:cNvPr id="55" name="Rectangle 54">
                <a:extLst>
                  <a:ext uri="{FF2B5EF4-FFF2-40B4-BE49-F238E27FC236}">
                    <a16:creationId xmlns:a16="http://schemas.microsoft.com/office/drawing/2014/main" id="{5D3F83CE-D43C-442F-A625-A457A36F2E2E}"/>
                  </a:ext>
                </a:extLst>
              </p:cNvPr>
              <p:cNvSpPr/>
              <p:nvPr/>
            </p:nvSpPr>
            <p:spPr>
              <a:xfrm>
                <a:off x="721233" y="4643120"/>
                <a:ext cx="109347" cy="893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4672243C-435D-48EF-B5F2-95518B180F4C}"/>
                  </a:ext>
                </a:extLst>
              </p:cNvPr>
              <p:cNvSpPr/>
              <p:nvPr/>
            </p:nvSpPr>
            <p:spPr>
              <a:xfrm>
                <a:off x="721233" y="3883660"/>
                <a:ext cx="109347" cy="9372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3662C476-CB79-4613-8D2B-93F3ACD6B529}"/>
                  </a:ext>
                </a:extLst>
              </p:cNvPr>
              <p:cNvSpPr/>
              <p:nvPr/>
            </p:nvSpPr>
            <p:spPr>
              <a:xfrm>
                <a:off x="721233" y="3544684"/>
                <a:ext cx="109347" cy="405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A8519458-601B-486F-A8F4-BDBC162B0229}"/>
                </a:ext>
              </a:extLst>
            </p:cNvPr>
            <p:cNvGrpSpPr/>
            <p:nvPr/>
          </p:nvGrpSpPr>
          <p:grpSpPr>
            <a:xfrm>
              <a:off x="4156507" y="3544684"/>
              <a:ext cx="109347" cy="1992388"/>
              <a:chOff x="721233" y="3544684"/>
              <a:chExt cx="109347" cy="1992388"/>
            </a:xfrm>
          </p:grpSpPr>
          <p:sp>
            <p:nvSpPr>
              <p:cNvPr id="52" name="Rectangle 51">
                <a:extLst>
                  <a:ext uri="{FF2B5EF4-FFF2-40B4-BE49-F238E27FC236}">
                    <a16:creationId xmlns:a16="http://schemas.microsoft.com/office/drawing/2014/main" id="{E6B655FD-9743-4EAB-8229-B918D29082CF}"/>
                  </a:ext>
                </a:extLst>
              </p:cNvPr>
              <p:cNvSpPr/>
              <p:nvPr/>
            </p:nvSpPr>
            <p:spPr>
              <a:xfrm>
                <a:off x="721233" y="4843780"/>
                <a:ext cx="109347" cy="6932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CAE1E02E-9645-4D45-83E1-A98A670BB588}"/>
                  </a:ext>
                </a:extLst>
              </p:cNvPr>
              <p:cNvSpPr/>
              <p:nvPr/>
            </p:nvSpPr>
            <p:spPr>
              <a:xfrm>
                <a:off x="721233" y="3624580"/>
                <a:ext cx="109347" cy="1303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ACB88C07-98D0-4D2C-9AE1-DE9090775ABD}"/>
                  </a:ext>
                </a:extLst>
              </p:cNvPr>
              <p:cNvSpPr/>
              <p:nvPr/>
            </p:nvSpPr>
            <p:spPr>
              <a:xfrm>
                <a:off x="721233" y="3544684"/>
                <a:ext cx="109347" cy="1078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2DA2B199-0A84-4A17-9EBD-5FC2F277345B}"/>
                </a:ext>
              </a:extLst>
            </p:cNvPr>
            <p:cNvGrpSpPr/>
            <p:nvPr/>
          </p:nvGrpSpPr>
          <p:grpSpPr>
            <a:xfrm>
              <a:off x="4399888" y="3557384"/>
              <a:ext cx="109347" cy="1992388"/>
              <a:chOff x="721233" y="3544684"/>
              <a:chExt cx="109347" cy="1992388"/>
            </a:xfrm>
          </p:grpSpPr>
          <p:sp>
            <p:nvSpPr>
              <p:cNvPr id="49" name="Rectangle 48">
                <a:extLst>
                  <a:ext uri="{FF2B5EF4-FFF2-40B4-BE49-F238E27FC236}">
                    <a16:creationId xmlns:a16="http://schemas.microsoft.com/office/drawing/2014/main" id="{DF75EF0E-8F82-47EB-87BE-5CD4FC44154E}"/>
                  </a:ext>
                </a:extLst>
              </p:cNvPr>
              <p:cNvSpPr/>
              <p:nvPr/>
            </p:nvSpPr>
            <p:spPr>
              <a:xfrm>
                <a:off x="721233" y="4803140"/>
                <a:ext cx="109347" cy="733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91BCAC1F-B3F2-4629-A9D1-EA0C2F78D572}"/>
                  </a:ext>
                </a:extLst>
              </p:cNvPr>
              <p:cNvSpPr/>
              <p:nvPr/>
            </p:nvSpPr>
            <p:spPr>
              <a:xfrm>
                <a:off x="721233" y="3769360"/>
                <a:ext cx="109347" cy="1158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D8A10C0-DFA3-4D67-943E-F322779BFA22}"/>
                  </a:ext>
                </a:extLst>
              </p:cNvPr>
              <p:cNvSpPr/>
              <p:nvPr/>
            </p:nvSpPr>
            <p:spPr>
              <a:xfrm>
                <a:off x="721233" y="3544684"/>
                <a:ext cx="109347" cy="3491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2669B2BA-EEDC-4CFE-A88B-3FA07CC6D3F8}"/>
                </a:ext>
              </a:extLst>
            </p:cNvPr>
            <p:cNvGrpSpPr/>
            <p:nvPr/>
          </p:nvGrpSpPr>
          <p:grpSpPr>
            <a:xfrm>
              <a:off x="4643269" y="3557384"/>
              <a:ext cx="109347" cy="1992388"/>
              <a:chOff x="721233" y="3544684"/>
              <a:chExt cx="109347" cy="1992388"/>
            </a:xfrm>
          </p:grpSpPr>
          <p:sp>
            <p:nvSpPr>
              <p:cNvPr id="46" name="Rectangle 45">
                <a:extLst>
                  <a:ext uri="{FF2B5EF4-FFF2-40B4-BE49-F238E27FC236}">
                    <a16:creationId xmlns:a16="http://schemas.microsoft.com/office/drawing/2014/main" id="{4E2287A2-A186-4761-8E34-D176C087C40E}"/>
                  </a:ext>
                </a:extLst>
              </p:cNvPr>
              <p:cNvSpPr/>
              <p:nvPr/>
            </p:nvSpPr>
            <p:spPr>
              <a:xfrm>
                <a:off x="721233" y="4795520"/>
                <a:ext cx="109347" cy="741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47924F9B-0339-4B15-B883-587B90B4D152}"/>
                  </a:ext>
                </a:extLst>
              </p:cNvPr>
              <p:cNvSpPr/>
              <p:nvPr/>
            </p:nvSpPr>
            <p:spPr>
              <a:xfrm>
                <a:off x="721233" y="3680460"/>
                <a:ext cx="109347" cy="1267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A6E72801-5E1B-4EE4-B530-0D8CF86F2321}"/>
                  </a:ext>
                </a:extLst>
              </p:cNvPr>
              <p:cNvSpPr/>
              <p:nvPr/>
            </p:nvSpPr>
            <p:spPr>
              <a:xfrm>
                <a:off x="721233" y="3544684"/>
                <a:ext cx="109347" cy="1713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D36BE20D-F6BA-41F7-B7A4-E801951BC93C}"/>
                </a:ext>
              </a:extLst>
            </p:cNvPr>
            <p:cNvGrpSpPr/>
            <p:nvPr/>
          </p:nvGrpSpPr>
          <p:grpSpPr>
            <a:xfrm>
              <a:off x="4886650" y="3557384"/>
              <a:ext cx="109347" cy="1992388"/>
              <a:chOff x="721233" y="3544684"/>
              <a:chExt cx="109347" cy="1992388"/>
            </a:xfrm>
          </p:grpSpPr>
          <p:sp>
            <p:nvSpPr>
              <p:cNvPr id="43" name="Rectangle 42">
                <a:extLst>
                  <a:ext uri="{FF2B5EF4-FFF2-40B4-BE49-F238E27FC236}">
                    <a16:creationId xmlns:a16="http://schemas.microsoft.com/office/drawing/2014/main" id="{F0E3D655-6FE9-4327-ADFD-52F96159FEA0}"/>
                  </a:ext>
                </a:extLst>
              </p:cNvPr>
              <p:cNvSpPr/>
              <p:nvPr/>
            </p:nvSpPr>
            <p:spPr>
              <a:xfrm>
                <a:off x="721233" y="4968240"/>
                <a:ext cx="109347" cy="5688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74404A1-8C56-4E19-9F33-2B18A474EB53}"/>
                  </a:ext>
                </a:extLst>
              </p:cNvPr>
              <p:cNvSpPr/>
              <p:nvPr/>
            </p:nvSpPr>
            <p:spPr>
              <a:xfrm>
                <a:off x="721233" y="4025900"/>
                <a:ext cx="109347" cy="1155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6BAB5723-DEDD-4194-A29C-87018DBAC86C}"/>
                  </a:ext>
                </a:extLst>
              </p:cNvPr>
              <p:cNvSpPr/>
              <p:nvPr/>
            </p:nvSpPr>
            <p:spPr>
              <a:xfrm>
                <a:off x="721233" y="3544684"/>
                <a:ext cx="109347" cy="5370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B846CB5C-3AD0-4330-A029-855601B93E00}"/>
                </a:ext>
              </a:extLst>
            </p:cNvPr>
            <p:cNvGrpSpPr/>
            <p:nvPr/>
          </p:nvGrpSpPr>
          <p:grpSpPr>
            <a:xfrm>
              <a:off x="5130031" y="3557384"/>
              <a:ext cx="109347" cy="1992388"/>
              <a:chOff x="721233" y="3544684"/>
              <a:chExt cx="109347" cy="1992388"/>
            </a:xfrm>
          </p:grpSpPr>
          <p:sp>
            <p:nvSpPr>
              <p:cNvPr id="40" name="Rectangle 39">
                <a:extLst>
                  <a:ext uri="{FF2B5EF4-FFF2-40B4-BE49-F238E27FC236}">
                    <a16:creationId xmlns:a16="http://schemas.microsoft.com/office/drawing/2014/main" id="{8387514A-4238-4422-97FA-3D7DF21342F7}"/>
                  </a:ext>
                </a:extLst>
              </p:cNvPr>
              <p:cNvSpPr/>
              <p:nvPr/>
            </p:nvSpPr>
            <p:spPr>
              <a:xfrm>
                <a:off x="721233" y="5229860"/>
                <a:ext cx="109347" cy="3072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439612A-BB03-4426-B75D-990F9DF65161}"/>
                  </a:ext>
                </a:extLst>
              </p:cNvPr>
              <p:cNvSpPr/>
              <p:nvPr/>
            </p:nvSpPr>
            <p:spPr>
              <a:xfrm>
                <a:off x="721233" y="3942080"/>
                <a:ext cx="109347" cy="1391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283A2E0C-56F4-49FD-BDB9-A7CB85D7D688}"/>
                  </a:ext>
                </a:extLst>
              </p:cNvPr>
              <p:cNvSpPr/>
              <p:nvPr/>
            </p:nvSpPr>
            <p:spPr>
              <a:xfrm>
                <a:off x="721233" y="3544684"/>
                <a:ext cx="109347" cy="5701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114A38D2-75EF-4226-B6F5-9EF4DE7CCDC1}"/>
                </a:ext>
              </a:extLst>
            </p:cNvPr>
            <p:cNvGrpSpPr/>
            <p:nvPr/>
          </p:nvGrpSpPr>
          <p:grpSpPr>
            <a:xfrm>
              <a:off x="5373420" y="3557384"/>
              <a:ext cx="109347" cy="1992388"/>
              <a:chOff x="721233" y="3544684"/>
              <a:chExt cx="109347" cy="1992388"/>
            </a:xfrm>
          </p:grpSpPr>
          <p:sp>
            <p:nvSpPr>
              <p:cNvPr id="37" name="Rectangle 36">
                <a:extLst>
                  <a:ext uri="{FF2B5EF4-FFF2-40B4-BE49-F238E27FC236}">
                    <a16:creationId xmlns:a16="http://schemas.microsoft.com/office/drawing/2014/main" id="{37D7DAF3-E12D-4DF7-905F-07C04E744BC5}"/>
                  </a:ext>
                </a:extLst>
              </p:cNvPr>
              <p:cNvSpPr/>
              <p:nvPr/>
            </p:nvSpPr>
            <p:spPr>
              <a:xfrm>
                <a:off x="721233" y="5209540"/>
                <a:ext cx="109347" cy="327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1839D6C-0861-4CD2-8C26-89A329E38623}"/>
                  </a:ext>
                </a:extLst>
              </p:cNvPr>
              <p:cNvSpPr/>
              <p:nvPr/>
            </p:nvSpPr>
            <p:spPr>
              <a:xfrm>
                <a:off x="721233" y="3629660"/>
                <a:ext cx="109347" cy="1724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585C90B-F984-4ECF-89BE-D93FA8D83C05}"/>
                  </a:ext>
                </a:extLst>
              </p:cNvPr>
              <p:cNvSpPr/>
              <p:nvPr/>
            </p:nvSpPr>
            <p:spPr>
              <a:xfrm>
                <a:off x="721233" y="3544684"/>
                <a:ext cx="109347" cy="1433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7" name="Axes">
            <a:extLst>
              <a:ext uri="{FF2B5EF4-FFF2-40B4-BE49-F238E27FC236}">
                <a16:creationId xmlns:a16="http://schemas.microsoft.com/office/drawing/2014/main" id="{ADA00907-9C36-4EF2-9A87-C4EA5BE7A933}"/>
              </a:ext>
            </a:extLst>
          </p:cNvPr>
          <p:cNvGrpSpPr/>
          <p:nvPr/>
        </p:nvGrpSpPr>
        <p:grpSpPr>
          <a:xfrm>
            <a:off x="194557" y="3036442"/>
            <a:ext cx="5466068" cy="2900596"/>
            <a:chOff x="125977" y="3212026"/>
            <a:chExt cx="5466068" cy="2900596"/>
          </a:xfrm>
        </p:grpSpPr>
        <p:cxnSp>
          <p:nvCxnSpPr>
            <p:cNvPr id="98" name="Straight Connector 97">
              <a:extLst>
                <a:ext uri="{FF2B5EF4-FFF2-40B4-BE49-F238E27FC236}">
                  <a16:creationId xmlns:a16="http://schemas.microsoft.com/office/drawing/2014/main" id="{19BD2DF6-12EF-4F88-8B4A-3CA559A1CF61}"/>
                </a:ext>
              </a:extLst>
            </p:cNvPr>
            <p:cNvCxnSpPr>
              <a:cxnSpLocks/>
            </p:cNvCxnSpPr>
            <p:nvPr/>
          </p:nvCxnSpPr>
          <p:spPr>
            <a:xfrm>
              <a:off x="627942" y="5543568"/>
              <a:ext cx="492894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EEFE76E6-DB0E-4580-B07F-E1CE8662B061}"/>
                </a:ext>
              </a:extLst>
            </p:cNvPr>
            <p:cNvCxnSpPr/>
            <p:nvPr/>
          </p:nvCxnSpPr>
          <p:spPr>
            <a:xfrm>
              <a:off x="683738" y="3546065"/>
              <a:ext cx="0" cy="204541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BA6A4381-6CD8-4615-B1B8-AB99CC5D6311}"/>
                </a:ext>
              </a:extLst>
            </p:cNvPr>
            <p:cNvSpPr txBox="1"/>
            <p:nvPr/>
          </p:nvSpPr>
          <p:spPr>
            <a:xfrm rot="18900000">
              <a:off x="376908" y="5725141"/>
              <a:ext cx="574444" cy="184666"/>
            </a:xfrm>
            <a:prstGeom prst="rect">
              <a:avLst/>
            </a:prstGeom>
            <a:noFill/>
          </p:spPr>
          <p:txBody>
            <a:bodyPr wrap="none" lIns="36000" tIns="0" rIns="36000" bIns="0" rtlCol="0">
              <a:spAutoFit/>
            </a:bodyPr>
            <a:lstStyle/>
            <a:p>
              <a:pPr algn="r"/>
              <a:r>
                <a:rPr lang="en-GB" sz="1200" dirty="0"/>
                <a:t>Finland</a:t>
              </a:r>
              <a:endParaRPr lang="en-US" sz="1200" dirty="0"/>
            </a:p>
          </p:txBody>
        </p:sp>
        <p:sp>
          <p:nvSpPr>
            <p:cNvPr id="101" name="TextBox 100">
              <a:extLst>
                <a:ext uri="{FF2B5EF4-FFF2-40B4-BE49-F238E27FC236}">
                  <a16:creationId xmlns:a16="http://schemas.microsoft.com/office/drawing/2014/main" id="{26EB572B-4729-4AFD-A6E1-C4026DD906A5}"/>
                </a:ext>
              </a:extLst>
            </p:cNvPr>
            <p:cNvSpPr txBox="1"/>
            <p:nvPr/>
          </p:nvSpPr>
          <p:spPr>
            <a:xfrm>
              <a:off x="468347" y="5462104"/>
              <a:ext cx="157663" cy="160668"/>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102" name="Straight Connector 101">
              <a:extLst>
                <a:ext uri="{FF2B5EF4-FFF2-40B4-BE49-F238E27FC236}">
                  <a16:creationId xmlns:a16="http://schemas.microsoft.com/office/drawing/2014/main" id="{C46F45E1-380C-4C79-9950-D95EA0D253E1}"/>
                </a:ext>
              </a:extLst>
            </p:cNvPr>
            <p:cNvCxnSpPr/>
            <p:nvPr/>
          </p:nvCxnSpPr>
          <p:spPr>
            <a:xfrm>
              <a:off x="628874" y="514163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62F39DA8-15D7-4DD8-8F69-EEF08AB96F0E}"/>
                </a:ext>
              </a:extLst>
            </p:cNvPr>
            <p:cNvSpPr txBox="1"/>
            <p:nvPr/>
          </p:nvSpPr>
          <p:spPr>
            <a:xfrm>
              <a:off x="383389" y="5062245"/>
              <a:ext cx="242621" cy="160668"/>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104" name="Straight Connector 103">
              <a:extLst>
                <a:ext uri="{FF2B5EF4-FFF2-40B4-BE49-F238E27FC236}">
                  <a16:creationId xmlns:a16="http://schemas.microsoft.com/office/drawing/2014/main" id="{FEF84F1A-A038-4EBD-B51B-F78646DBA09F}"/>
                </a:ext>
              </a:extLst>
            </p:cNvPr>
            <p:cNvCxnSpPr/>
            <p:nvPr/>
          </p:nvCxnSpPr>
          <p:spPr>
            <a:xfrm>
              <a:off x="1170420"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4EE14A58-0992-48DE-9151-F14EA2101C81}"/>
                </a:ext>
              </a:extLst>
            </p:cNvPr>
            <p:cNvSpPr txBox="1"/>
            <p:nvPr/>
          </p:nvSpPr>
          <p:spPr>
            <a:xfrm rot="18900000">
              <a:off x="515390" y="5767650"/>
              <a:ext cx="694669" cy="184666"/>
            </a:xfrm>
            <a:prstGeom prst="rect">
              <a:avLst/>
            </a:prstGeom>
            <a:noFill/>
          </p:spPr>
          <p:txBody>
            <a:bodyPr wrap="none" lIns="36000" tIns="0" rIns="36000" bIns="0" rtlCol="0">
              <a:spAutoFit/>
            </a:bodyPr>
            <a:lstStyle/>
            <a:p>
              <a:pPr algn="r"/>
              <a:r>
                <a:rPr lang="en-GB" sz="1200" dirty="0"/>
                <a:t>Denmark</a:t>
              </a:r>
              <a:endParaRPr lang="en-US" sz="1200" dirty="0"/>
            </a:p>
          </p:txBody>
        </p:sp>
        <p:cxnSp>
          <p:nvCxnSpPr>
            <p:cNvPr id="106" name="Straight Connector 105">
              <a:extLst>
                <a:ext uri="{FF2B5EF4-FFF2-40B4-BE49-F238E27FC236}">
                  <a16:creationId xmlns:a16="http://schemas.microsoft.com/office/drawing/2014/main" id="{35AB0B6F-D197-4CED-AF19-5330FBFE273A}"/>
                </a:ext>
              </a:extLst>
            </p:cNvPr>
            <p:cNvCxnSpPr/>
            <p:nvPr/>
          </p:nvCxnSpPr>
          <p:spPr>
            <a:xfrm>
              <a:off x="628874" y="4745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452CE6C9-B9F5-43A8-9E6D-56C8C213ED42}"/>
                </a:ext>
              </a:extLst>
            </p:cNvPr>
            <p:cNvSpPr txBox="1"/>
            <p:nvPr/>
          </p:nvSpPr>
          <p:spPr>
            <a:xfrm>
              <a:off x="383389" y="4666533"/>
              <a:ext cx="242621" cy="160668"/>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108" name="Straight Connector 107">
              <a:extLst>
                <a:ext uri="{FF2B5EF4-FFF2-40B4-BE49-F238E27FC236}">
                  <a16:creationId xmlns:a16="http://schemas.microsoft.com/office/drawing/2014/main" id="{10F5905A-DA42-4661-9CC7-FA7E9E355FFF}"/>
                </a:ext>
              </a:extLst>
            </p:cNvPr>
            <p:cNvCxnSpPr/>
            <p:nvPr/>
          </p:nvCxnSpPr>
          <p:spPr>
            <a:xfrm>
              <a:off x="628874" y="434606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E5432FF8-BB1C-47F2-9311-ED8C7875B428}"/>
                </a:ext>
              </a:extLst>
            </p:cNvPr>
            <p:cNvSpPr txBox="1"/>
            <p:nvPr/>
          </p:nvSpPr>
          <p:spPr>
            <a:xfrm>
              <a:off x="383389" y="4264604"/>
              <a:ext cx="242621" cy="160668"/>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110" name="Straight Connector 109">
              <a:extLst>
                <a:ext uri="{FF2B5EF4-FFF2-40B4-BE49-F238E27FC236}">
                  <a16:creationId xmlns:a16="http://schemas.microsoft.com/office/drawing/2014/main" id="{FAE71AC1-1A37-475A-A82B-9A7572168775}"/>
                </a:ext>
              </a:extLst>
            </p:cNvPr>
            <p:cNvCxnSpPr/>
            <p:nvPr/>
          </p:nvCxnSpPr>
          <p:spPr>
            <a:xfrm>
              <a:off x="628874" y="395035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9C65E379-8E16-4F29-8F79-9858A9143650}"/>
                </a:ext>
              </a:extLst>
            </p:cNvPr>
            <p:cNvSpPr txBox="1"/>
            <p:nvPr/>
          </p:nvSpPr>
          <p:spPr>
            <a:xfrm>
              <a:off x="383389" y="3868890"/>
              <a:ext cx="242621" cy="160668"/>
            </a:xfrm>
            <a:prstGeom prst="rect">
              <a:avLst/>
            </a:prstGeom>
            <a:noFill/>
          </p:spPr>
          <p:txBody>
            <a:bodyPr wrap="none" lIns="36000" tIns="0" rIns="36000" bIns="0" rtlCol="0" anchor="ctr">
              <a:spAutoFit/>
            </a:bodyPr>
            <a:lstStyle/>
            <a:p>
              <a:pPr algn="r"/>
              <a:r>
                <a:rPr lang="en-GB" sz="1200" dirty="0"/>
                <a:t>80</a:t>
              </a:r>
              <a:endParaRPr lang="en-US" sz="1200" dirty="0"/>
            </a:p>
          </p:txBody>
        </p:sp>
        <p:cxnSp>
          <p:nvCxnSpPr>
            <p:cNvPr id="112" name="Straight Connector 111">
              <a:extLst>
                <a:ext uri="{FF2B5EF4-FFF2-40B4-BE49-F238E27FC236}">
                  <a16:creationId xmlns:a16="http://schemas.microsoft.com/office/drawing/2014/main" id="{8828B0C1-CE7F-42E9-AE61-FE305C7EFA95}"/>
                </a:ext>
              </a:extLst>
            </p:cNvPr>
            <p:cNvCxnSpPr/>
            <p:nvPr/>
          </p:nvCxnSpPr>
          <p:spPr>
            <a:xfrm>
              <a:off x="628874" y="355049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9B5F65D1-E170-4C3E-A324-57F1AF53F99F}"/>
                </a:ext>
              </a:extLst>
            </p:cNvPr>
            <p:cNvSpPr txBox="1"/>
            <p:nvPr/>
          </p:nvSpPr>
          <p:spPr>
            <a:xfrm>
              <a:off x="298430" y="3471102"/>
              <a:ext cx="327580" cy="160668"/>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114" name="Straight Connector 113">
              <a:extLst>
                <a:ext uri="{FF2B5EF4-FFF2-40B4-BE49-F238E27FC236}">
                  <a16:creationId xmlns:a16="http://schemas.microsoft.com/office/drawing/2014/main" id="{B126BE3D-EB45-470A-97BF-566988B11279}"/>
                </a:ext>
              </a:extLst>
            </p:cNvPr>
            <p:cNvCxnSpPr/>
            <p:nvPr/>
          </p:nvCxnSpPr>
          <p:spPr>
            <a:xfrm>
              <a:off x="1657102"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FF644420-526F-40DB-9EE9-C9AFF85A1872}"/>
                </a:ext>
              </a:extLst>
            </p:cNvPr>
            <p:cNvSpPr txBox="1"/>
            <p:nvPr/>
          </p:nvSpPr>
          <p:spPr>
            <a:xfrm rot="18900000">
              <a:off x="1582188" y="5930421"/>
              <a:ext cx="1145113" cy="160668"/>
            </a:xfrm>
            <a:prstGeom prst="rect">
              <a:avLst/>
            </a:prstGeom>
            <a:noFill/>
          </p:spPr>
          <p:txBody>
            <a:bodyPr wrap="none" lIns="36000" tIns="0" rIns="36000" bIns="0" rtlCol="0">
              <a:spAutoFit/>
            </a:bodyPr>
            <a:lstStyle/>
            <a:p>
              <a:pPr algn="r"/>
              <a:r>
                <a:rPr lang="en-GB" sz="1200" dirty="0"/>
                <a:t>Czech Republic</a:t>
              </a:r>
              <a:endParaRPr lang="en-US" sz="1200" dirty="0"/>
            </a:p>
          </p:txBody>
        </p:sp>
        <p:cxnSp>
          <p:nvCxnSpPr>
            <p:cNvPr id="116" name="Straight Connector 115">
              <a:extLst>
                <a:ext uri="{FF2B5EF4-FFF2-40B4-BE49-F238E27FC236}">
                  <a16:creationId xmlns:a16="http://schemas.microsoft.com/office/drawing/2014/main" id="{36B8A7A6-1486-4C45-A090-3798B0936C61}"/>
                </a:ext>
              </a:extLst>
            </p:cNvPr>
            <p:cNvCxnSpPr/>
            <p:nvPr/>
          </p:nvCxnSpPr>
          <p:spPr>
            <a:xfrm>
              <a:off x="2387125"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A088611D-6824-4FF0-8B64-58681202FC52}"/>
                </a:ext>
              </a:extLst>
            </p:cNvPr>
            <p:cNvSpPr txBox="1"/>
            <p:nvPr/>
          </p:nvSpPr>
          <p:spPr>
            <a:xfrm rot="18900000">
              <a:off x="2263911" y="5951954"/>
              <a:ext cx="1206027" cy="160668"/>
            </a:xfrm>
            <a:prstGeom prst="rect">
              <a:avLst/>
            </a:prstGeom>
            <a:noFill/>
          </p:spPr>
          <p:txBody>
            <a:bodyPr wrap="none" lIns="36000" tIns="0" rIns="36000" bIns="0" rtlCol="0" anchor="ctr">
              <a:spAutoFit/>
            </a:bodyPr>
            <a:lstStyle/>
            <a:p>
              <a:pPr algn="r"/>
              <a:r>
                <a:rPr lang="en-GB" sz="1200" dirty="0"/>
                <a:t>The Netherlands</a:t>
              </a:r>
              <a:endParaRPr lang="en-US" sz="1200" dirty="0"/>
            </a:p>
          </p:txBody>
        </p:sp>
        <p:cxnSp>
          <p:nvCxnSpPr>
            <p:cNvPr id="118" name="Straight Connector 117">
              <a:extLst>
                <a:ext uri="{FF2B5EF4-FFF2-40B4-BE49-F238E27FC236}">
                  <a16:creationId xmlns:a16="http://schemas.microsoft.com/office/drawing/2014/main" id="{417FECB9-A294-4CA0-B06F-8716F56A7009}"/>
                </a:ext>
              </a:extLst>
            </p:cNvPr>
            <p:cNvCxnSpPr/>
            <p:nvPr/>
          </p:nvCxnSpPr>
          <p:spPr>
            <a:xfrm>
              <a:off x="2873807"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19DA581C-EC3D-438C-8763-7AA177896931}"/>
                </a:ext>
              </a:extLst>
            </p:cNvPr>
            <p:cNvSpPr txBox="1"/>
            <p:nvPr/>
          </p:nvSpPr>
          <p:spPr>
            <a:xfrm rot="18900000">
              <a:off x="2524996" y="5743279"/>
              <a:ext cx="625740" cy="184666"/>
            </a:xfrm>
            <a:prstGeom prst="rect">
              <a:avLst/>
            </a:prstGeom>
            <a:noFill/>
          </p:spPr>
          <p:txBody>
            <a:bodyPr wrap="none" lIns="36000" tIns="0" rIns="36000" bIns="0" rtlCol="0">
              <a:spAutoFit/>
            </a:bodyPr>
            <a:lstStyle/>
            <a:p>
              <a:pPr algn="r"/>
              <a:r>
                <a:rPr lang="en-GB" sz="1200" dirty="0"/>
                <a:t>Belgium</a:t>
              </a:r>
              <a:endParaRPr lang="en-US" sz="1200" dirty="0"/>
            </a:p>
          </p:txBody>
        </p:sp>
        <p:cxnSp>
          <p:nvCxnSpPr>
            <p:cNvPr id="120" name="Straight Connector 119">
              <a:extLst>
                <a:ext uri="{FF2B5EF4-FFF2-40B4-BE49-F238E27FC236}">
                  <a16:creationId xmlns:a16="http://schemas.microsoft.com/office/drawing/2014/main" id="{432E9A9C-12C7-47A0-8695-3720276D6AC9}"/>
                </a:ext>
              </a:extLst>
            </p:cNvPr>
            <p:cNvCxnSpPr/>
            <p:nvPr/>
          </p:nvCxnSpPr>
          <p:spPr>
            <a:xfrm>
              <a:off x="3360489"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497CDD25-DB8D-454D-AED1-2A6ECC7F3369}"/>
                </a:ext>
              </a:extLst>
            </p:cNvPr>
            <p:cNvSpPr txBox="1"/>
            <p:nvPr/>
          </p:nvSpPr>
          <p:spPr>
            <a:xfrm rot="18900000">
              <a:off x="3007916" y="5743280"/>
              <a:ext cx="625740" cy="184666"/>
            </a:xfrm>
            <a:prstGeom prst="rect">
              <a:avLst/>
            </a:prstGeom>
            <a:noFill/>
          </p:spPr>
          <p:txBody>
            <a:bodyPr wrap="none" lIns="36000" tIns="0" rIns="36000" bIns="0" rtlCol="0">
              <a:spAutoFit/>
            </a:bodyPr>
            <a:lstStyle/>
            <a:p>
              <a:pPr algn="r"/>
              <a:r>
                <a:rPr lang="en-GB" sz="1200" dirty="0"/>
                <a:t>Sweden</a:t>
              </a:r>
              <a:endParaRPr lang="en-US" sz="1200" dirty="0"/>
            </a:p>
          </p:txBody>
        </p:sp>
        <p:cxnSp>
          <p:nvCxnSpPr>
            <p:cNvPr id="122" name="Straight Connector 121">
              <a:extLst>
                <a:ext uri="{FF2B5EF4-FFF2-40B4-BE49-F238E27FC236}">
                  <a16:creationId xmlns:a16="http://schemas.microsoft.com/office/drawing/2014/main" id="{9713488F-9DD7-4DA0-B621-26D0813EF777}"/>
                </a:ext>
              </a:extLst>
            </p:cNvPr>
            <p:cNvCxnSpPr/>
            <p:nvPr/>
          </p:nvCxnSpPr>
          <p:spPr>
            <a:xfrm>
              <a:off x="3847171"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B291EB64-76F8-426F-A4F2-2419BFAC6BB2}"/>
                </a:ext>
              </a:extLst>
            </p:cNvPr>
            <p:cNvSpPr txBox="1"/>
            <p:nvPr/>
          </p:nvSpPr>
          <p:spPr>
            <a:xfrm rot="18900000">
              <a:off x="3559411" y="5716641"/>
              <a:ext cx="550399" cy="184666"/>
            </a:xfrm>
            <a:prstGeom prst="rect">
              <a:avLst/>
            </a:prstGeom>
            <a:noFill/>
          </p:spPr>
          <p:txBody>
            <a:bodyPr wrap="none" lIns="36000" tIns="0" rIns="36000" bIns="0" rtlCol="0">
              <a:spAutoFit/>
            </a:bodyPr>
            <a:lstStyle/>
            <a:p>
              <a:pPr algn="r"/>
              <a:r>
                <a:rPr lang="en-GB" sz="1200" dirty="0"/>
                <a:t>Austria</a:t>
              </a:r>
              <a:endParaRPr lang="en-US" sz="1200" dirty="0"/>
            </a:p>
          </p:txBody>
        </p:sp>
        <p:sp>
          <p:nvSpPr>
            <p:cNvPr id="124" name="TextBox 123">
              <a:extLst>
                <a:ext uri="{FF2B5EF4-FFF2-40B4-BE49-F238E27FC236}">
                  <a16:creationId xmlns:a16="http://schemas.microsoft.com/office/drawing/2014/main" id="{BBA11F6F-9B7C-48C6-9258-29CC167202EA}"/>
                </a:ext>
              </a:extLst>
            </p:cNvPr>
            <p:cNvSpPr txBox="1"/>
            <p:nvPr/>
          </p:nvSpPr>
          <p:spPr>
            <a:xfrm rot="16200000">
              <a:off x="-122692" y="4445115"/>
              <a:ext cx="682003" cy="184666"/>
            </a:xfrm>
            <a:prstGeom prst="rect">
              <a:avLst/>
            </a:prstGeom>
            <a:noFill/>
          </p:spPr>
          <p:txBody>
            <a:bodyPr wrap="none" lIns="0" tIns="0" rIns="0" bIns="0" rtlCol="0">
              <a:spAutoFit/>
            </a:bodyPr>
            <a:lstStyle/>
            <a:p>
              <a:pPr algn="ctr"/>
              <a:r>
                <a:rPr lang="en-GB" sz="1200" dirty="0"/>
                <a:t>Percentage</a:t>
              </a:r>
              <a:endParaRPr lang="en-US" sz="1200" dirty="0"/>
            </a:p>
          </p:txBody>
        </p:sp>
        <p:sp>
          <p:nvSpPr>
            <p:cNvPr id="125" name="TextBox 124">
              <a:extLst>
                <a:ext uri="{FF2B5EF4-FFF2-40B4-BE49-F238E27FC236}">
                  <a16:creationId xmlns:a16="http://schemas.microsoft.com/office/drawing/2014/main" id="{BCE7BC1E-AD13-4526-BF88-23F86E1A7A81}"/>
                </a:ext>
              </a:extLst>
            </p:cNvPr>
            <p:cNvSpPr txBox="1"/>
            <p:nvPr/>
          </p:nvSpPr>
          <p:spPr>
            <a:xfrm>
              <a:off x="820156" y="3212026"/>
              <a:ext cx="4544513" cy="160668"/>
            </a:xfrm>
            <a:prstGeom prst="rect">
              <a:avLst/>
            </a:prstGeom>
            <a:noFill/>
          </p:spPr>
          <p:txBody>
            <a:bodyPr wrap="none" lIns="0" tIns="0" rIns="0" bIns="0" rtlCol="0">
              <a:spAutoFit/>
            </a:bodyPr>
            <a:lstStyle/>
            <a:p>
              <a:pPr algn="ctr"/>
              <a:r>
                <a:rPr lang="en-GB" sz="1200" b="1" dirty="0"/>
                <a:t>Liver disease aetiology in larger EU member states since 2000</a:t>
              </a:r>
            </a:p>
          </p:txBody>
        </p:sp>
        <p:sp>
          <p:nvSpPr>
            <p:cNvPr id="126" name="TextBox 125">
              <a:extLst>
                <a:ext uri="{FF2B5EF4-FFF2-40B4-BE49-F238E27FC236}">
                  <a16:creationId xmlns:a16="http://schemas.microsoft.com/office/drawing/2014/main" id="{152E4676-0EAE-4C13-B2F0-E8BEF6022BD2}"/>
                </a:ext>
              </a:extLst>
            </p:cNvPr>
            <p:cNvSpPr txBox="1"/>
            <p:nvPr/>
          </p:nvSpPr>
          <p:spPr>
            <a:xfrm rot="18900000">
              <a:off x="802675" y="5752348"/>
              <a:ext cx="651388" cy="184666"/>
            </a:xfrm>
            <a:prstGeom prst="rect">
              <a:avLst/>
            </a:prstGeom>
            <a:noFill/>
          </p:spPr>
          <p:txBody>
            <a:bodyPr wrap="none" lIns="36000" tIns="0" rIns="36000" bIns="0" rtlCol="0">
              <a:spAutoFit/>
            </a:bodyPr>
            <a:lstStyle/>
            <a:p>
              <a:pPr algn="r"/>
              <a:r>
                <a:rPr lang="en-GB" sz="1200" dirty="0"/>
                <a:t>Hungary</a:t>
              </a:r>
              <a:endParaRPr lang="en-US" sz="1200" dirty="0"/>
            </a:p>
          </p:txBody>
        </p:sp>
        <p:sp>
          <p:nvSpPr>
            <p:cNvPr id="127" name="TextBox 126">
              <a:extLst>
                <a:ext uri="{FF2B5EF4-FFF2-40B4-BE49-F238E27FC236}">
                  <a16:creationId xmlns:a16="http://schemas.microsoft.com/office/drawing/2014/main" id="{1D32A78C-0BBE-40C6-8C9B-B045F590834C}"/>
                </a:ext>
              </a:extLst>
            </p:cNvPr>
            <p:cNvSpPr txBox="1"/>
            <p:nvPr/>
          </p:nvSpPr>
          <p:spPr>
            <a:xfrm rot="18900000">
              <a:off x="1358463" y="5623130"/>
              <a:ext cx="285903" cy="184666"/>
            </a:xfrm>
            <a:prstGeom prst="rect">
              <a:avLst/>
            </a:prstGeom>
            <a:noFill/>
          </p:spPr>
          <p:txBody>
            <a:bodyPr wrap="none" lIns="36000" tIns="0" rIns="36000" bIns="0" rtlCol="0">
              <a:spAutoFit/>
            </a:bodyPr>
            <a:lstStyle/>
            <a:p>
              <a:pPr algn="r"/>
              <a:r>
                <a:rPr lang="en-GB" sz="1200" dirty="0"/>
                <a:t>UK</a:t>
              </a:r>
              <a:endParaRPr lang="en-US" sz="1200" dirty="0"/>
            </a:p>
          </p:txBody>
        </p:sp>
        <p:sp>
          <p:nvSpPr>
            <p:cNvPr id="128" name="TextBox 127">
              <a:extLst>
                <a:ext uri="{FF2B5EF4-FFF2-40B4-BE49-F238E27FC236}">
                  <a16:creationId xmlns:a16="http://schemas.microsoft.com/office/drawing/2014/main" id="{9F8A93FF-681A-444E-AB50-760579BC0A02}"/>
                </a:ext>
              </a:extLst>
            </p:cNvPr>
            <p:cNvSpPr txBox="1"/>
            <p:nvPr/>
          </p:nvSpPr>
          <p:spPr>
            <a:xfrm rot="18900000">
              <a:off x="1372871" y="5716643"/>
              <a:ext cx="550399" cy="184666"/>
            </a:xfrm>
            <a:prstGeom prst="rect">
              <a:avLst/>
            </a:prstGeom>
            <a:noFill/>
          </p:spPr>
          <p:txBody>
            <a:bodyPr wrap="none" lIns="36000" tIns="0" rIns="36000" bIns="0" rtlCol="0">
              <a:spAutoFit/>
            </a:bodyPr>
            <a:lstStyle/>
            <a:p>
              <a:pPr algn="r"/>
              <a:r>
                <a:rPr lang="en-GB" sz="1200" dirty="0"/>
                <a:t>France</a:t>
              </a:r>
              <a:endParaRPr lang="en-US" sz="1200" dirty="0"/>
            </a:p>
          </p:txBody>
        </p:sp>
        <p:sp>
          <p:nvSpPr>
            <p:cNvPr id="129" name="TextBox 128">
              <a:extLst>
                <a:ext uri="{FF2B5EF4-FFF2-40B4-BE49-F238E27FC236}">
                  <a16:creationId xmlns:a16="http://schemas.microsoft.com/office/drawing/2014/main" id="{DBF15F5F-F1D0-4530-9FE3-0072264F4029}"/>
                </a:ext>
              </a:extLst>
            </p:cNvPr>
            <p:cNvSpPr txBox="1"/>
            <p:nvPr/>
          </p:nvSpPr>
          <p:spPr>
            <a:xfrm rot="18900000">
              <a:off x="1725977" y="5771052"/>
              <a:ext cx="704287" cy="184666"/>
            </a:xfrm>
            <a:prstGeom prst="rect">
              <a:avLst/>
            </a:prstGeom>
            <a:noFill/>
          </p:spPr>
          <p:txBody>
            <a:bodyPr wrap="none" lIns="36000" tIns="0" rIns="36000" bIns="0" rtlCol="0">
              <a:spAutoFit/>
            </a:bodyPr>
            <a:lstStyle/>
            <a:p>
              <a:pPr algn="r"/>
              <a:r>
                <a:rPr lang="en-GB" sz="1200" dirty="0"/>
                <a:t>Germany</a:t>
              </a:r>
              <a:endParaRPr lang="en-US" sz="1200" dirty="0"/>
            </a:p>
          </p:txBody>
        </p:sp>
        <p:sp>
          <p:nvSpPr>
            <p:cNvPr id="130" name="TextBox 129">
              <a:extLst>
                <a:ext uri="{FF2B5EF4-FFF2-40B4-BE49-F238E27FC236}">
                  <a16:creationId xmlns:a16="http://schemas.microsoft.com/office/drawing/2014/main" id="{F72F3B35-A7E1-44EF-861A-1D521C678B82}"/>
                </a:ext>
              </a:extLst>
            </p:cNvPr>
            <p:cNvSpPr txBox="1"/>
            <p:nvPr/>
          </p:nvSpPr>
          <p:spPr>
            <a:xfrm rot="18900000">
              <a:off x="1581925" y="5731380"/>
              <a:ext cx="592077" cy="184666"/>
            </a:xfrm>
            <a:prstGeom prst="rect">
              <a:avLst/>
            </a:prstGeom>
            <a:noFill/>
          </p:spPr>
          <p:txBody>
            <a:bodyPr wrap="none" lIns="36000" tIns="0" rIns="36000" bIns="0" rtlCol="0">
              <a:spAutoFit/>
            </a:bodyPr>
            <a:lstStyle/>
            <a:p>
              <a:pPr algn="r"/>
              <a:r>
                <a:rPr lang="en-GB" sz="1200" dirty="0"/>
                <a:t>Norway</a:t>
              </a:r>
              <a:endParaRPr lang="en-US" sz="1200" dirty="0"/>
            </a:p>
          </p:txBody>
        </p:sp>
        <p:sp>
          <p:nvSpPr>
            <p:cNvPr id="131" name="TextBox 130">
              <a:extLst>
                <a:ext uri="{FF2B5EF4-FFF2-40B4-BE49-F238E27FC236}">
                  <a16:creationId xmlns:a16="http://schemas.microsoft.com/office/drawing/2014/main" id="{7365B7AF-EDA1-43AD-BB85-FF5F34B49A93}"/>
                </a:ext>
              </a:extLst>
            </p:cNvPr>
            <p:cNvSpPr txBox="1"/>
            <p:nvPr/>
          </p:nvSpPr>
          <p:spPr>
            <a:xfrm rot="18900000">
              <a:off x="2220856" y="5767083"/>
              <a:ext cx="693066" cy="184666"/>
            </a:xfrm>
            <a:prstGeom prst="rect">
              <a:avLst/>
            </a:prstGeom>
            <a:noFill/>
          </p:spPr>
          <p:txBody>
            <a:bodyPr wrap="none" lIns="36000" tIns="0" rIns="36000" bIns="0" rtlCol="0">
              <a:spAutoFit/>
            </a:bodyPr>
            <a:lstStyle/>
            <a:p>
              <a:pPr algn="r"/>
              <a:r>
                <a:rPr lang="en-GB" sz="1200" dirty="0"/>
                <a:t>Lithuania</a:t>
              </a:r>
              <a:endParaRPr lang="en-US" sz="1200" dirty="0"/>
            </a:p>
          </p:txBody>
        </p:sp>
        <p:sp>
          <p:nvSpPr>
            <p:cNvPr id="132" name="TextBox 131">
              <a:extLst>
                <a:ext uri="{FF2B5EF4-FFF2-40B4-BE49-F238E27FC236}">
                  <a16:creationId xmlns:a16="http://schemas.microsoft.com/office/drawing/2014/main" id="{9BE93CDE-1D3D-4D26-8B61-E4B4EA6396DB}"/>
                </a:ext>
              </a:extLst>
            </p:cNvPr>
            <p:cNvSpPr txBox="1"/>
            <p:nvPr/>
          </p:nvSpPr>
          <p:spPr>
            <a:xfrm rot="18900000">
              <a:off x="3240240" y="5749514"/>
              <a:ext cx="643372" cy="184666"/>
            </a:xfrm>
            <a:prstGeom prst="rect">
              <a:avLst/>
            </a:prstGeom>
            <a:noFill/>
          </p:spPr>
          <p:txBody>
            <a:bodyPr wrap="none" lIns="36000" tIns="0" rIns="36000" bIns="0" rtlCol="0">
              <a:spAutoFit/>
            </a:bodyPr>
            <a:lstStyle/>
            <a:p>
              <a:pPr algn="r"/>
              <a:r>
                <a:rPr lang="en-GB" sz="1200" dirty="0"/>
                <a:t>Portugal</a:t>
              </a:r>
              <a:endParaRPr lang="en-US" sz="1200" dirty="0"/>
            </a:p>
          </p:txBody>
        </p:sp>
        <p:sp>
          <p:nvSpPr>
            <p:cNvPr id="133" name="TextBox 132">
              <a:extLst>
                <a:ext uri="{FF2B5EF4-FFF2-40B4-BE49-F238E27FC236}">
                  <a16:creationId xmlns:a16="http://schemas.microsoft.com/office/drawing/2014/main" id="{19F61A97-317F-4203-A369-2D9662F14199}"/>
                </a:ext>
              </a:extLst>
            </p:cNvPr>
            <p:cNvSpPr txBox="1"/>
            <p:nvPr/>
          </p:nvSpPr>
          <p:spPr>
            <a:xfrm rot="18900000">
              <a:off x="3792595" y="5722312"/>
              <a:ext cx="566429" cy="184666"/>
            </a:xfrm>
            <a:prstGeom prst="rect">
              <a:avLst/>
            </a:prstGeom>
            <a:noFill/>
          </p:spPr>
          <p:txBody>
            <a:bodyPr wrap="none" lIns="36000" tIns="0" rIns="36000" bIns="0" rtlCol="0">
              <a:spAutoFit/>
            </a:bodyPr>
            <a:lstStyle/>
            <a:p>
              <a:pPr algn="r"/>
              <a:r>
                <a:rPr lang="en-GB" sz="1200" dirty="0"/>
                <a:t>Croatia</a:t>
              </a:r>
              <a:endParaRPr lang="en-US" sz="1200" dirty="0"/>
            </a:p>
          </p:txBody>
        </p:sp>
        <p:sp>
          <p:nvSpPr>
            <p:cNvPr id="134" name="TextBox 133">
              <a:extLst>
                <a:ext uri="{FF2B5EF4-FFF2-40B4-BE49-F238E27FC236}">
                  <a16:creationId xmlns:a16="http://schemas.microsoft.com/office/drawing/2014/main" id="{F31A5B4A-FCE5-4DB0-A878-AA4161A39619}"/>
                </a:ext>
              </a:extLst>
            </p:cNvPr>
            <p:cNvSpPr txBox="1"/>
            <p:nvPr/>
          </p:nvSpPr>
          <p:spPr>
            <a:xfrm rot="18900000">
              <a:off x="4105310" y="5692273"/>
              <a:ext cx="481469" cy="184666"/>
            </a:xfrm>
            <a:prstGeom prst="rect">
              <a:avLst/>
            </a:prstGeom>
            <a:noFill/>
          </p:spPr>
          <p:txBody>
            <a:bodyPr wrap="none" lIns="36000" tIns="0" rIns="36000" bIns="0" rtlCol="0">
              <a:spAutoFit/>
            </a:bodyPr>
            <a:lstStyle/>
            <a:p>
              <a:pPr algn="r"/>
              <a:r>
                <a:rPr lang="en-GB" sz="1200" dirty="0"/>
                <a:t>Latvia</a:t>
              </a:r>
              <a:endParaRPr lang="en-US" sz="1200" dirty="0"/>
            </a:p>
          </p:txBody>
        </p:sp>
        <p:sp>
          <p:nvSpPr>
            <p:cNvPr id="135" name="TextBox 134">
              <a:extLst>
                <a:ext uri="{FF2B5EF4-FFF2-40B4-BE49-F238E27FC236}">
                  <a16:creationId xmlns:a16="http://schemas.microsoft.com/office/drawing/2014/main" id="{1BB6AF58-F43A-4E81-9018-2A4A0F9CE76D}"/>
                </a:ext>
              </a:extLst>
            </p:cNvPr>
            <p:cNvSpPr txBox="1"/>
            <p:nvPr/>
          </p:nvSpPr>
          <p:spPr>
            <a:xfrm rot="18900000">
              <a:off x="4289884" y="5716075"/>
              <a:ext cx="548796" cy="184666"/>
            </a:xfrm>
            <a:prstGeom prst="rect">
              <a:avLst/>
            </a:prstGeom>
            <a:noFill/>
          </p:spPr>
          <p:txBody>
            <a:bodyPr wrap="none" lIns="36000" tIns="0" rIns="36000" bIns="0" rtlCol="0">
              <a:spAutoFit/>
            </a:bodyPr>
            <a:lstStyle/>
            <a:p>
              <a:pPr algn="r"/>
              <a:r>
                <a:rPr lang="en-GB" sz="1200" dirty="0"/>
                <a:t>Poland</a:t>
              </a:r>
              <a:endParaRPr lang="en-US" sz="1200" dirty="0"/>
            </a:p>
          </p:txBody>
        </p:sp>
        <p:sp>
          <p:nvSpPr>
            <p:cNvPr id="136" name="TextBox 135">
              <a:extLst>
                <a:ext uri="{FF2B5EF4-FFF2-40B4-BE49-F238E27FC236}">
                  <a16:creationId xmlns:a16="http://schemas.microsoft.com/office/drawing/2014/main" id="{2CE93CB1-C9BA-4D5E-B171-E7C3A44A35D1}"/>
                </a:ext>
              </a:extLst>
            </p:cNvPr>
            <p:cNvSpPr txBox="1"/>
            <p:nvPr/>
          </p:nvSpPr>
          <p:spPr>
            <a:xfrm rot="18900000">
              <a:off x="4602110" y="5686040"/>
              <a:ext cx="463837" cy="184666"/>
            </a:xfrm>
            <a:prstGeom prst="rect">
              <a:avLst/>
            </a:prstGeom>
            <a:noFill/>
          </p:spPr>
          <p:txBody>
            <a:bodyPr wrap="none" lIns="36000" tIns="0" rIns="36000" bIns="0" rtlCol="0">
              <a:spAutoFit/>
            </a:bodyPr>
            <a:lstStyle/>
            <a:p>
              <a:pPr algn="r"/>
              <a:r>
                <a:rPr lang="en-GB" sz="1200" dirty="0"/>
                <a:t>Spain</a:t>
              </a:r>
              <a:endParaRPr lang="en-US" sz="1200" dirty="0"/>
            </a:p>
          </p:txBody>
        </p:sp>
        <p:sp>
          <p:nvSpPr>
            <p:cNvPr id="137" name="TextBox 136">
              <a:extLst>
                <a:ext uri="{FF2B5EF4-FFF2-40B4-BE49-F238E27FC236}">
                  <a16:creationId xmlns:a16="http://schemas.microsoft.com/office/drawing/2014/main" id="{53B0AF1B-3377-4F49-8A63-31FAD6A2ED28}"/>
                </a:ext>
              </a:extLst>
            </p:cNvPr>
            <p:cNvSpPr txBox="1"/>
            <p:nvPr/>
          </p:nvSpPr>
          <p:spPr>
            <a:xfrm rot="18900000">
              <a:off x="4947487" y="5647500"/>
              <a:ext cx="354833" cy="184666"/>
            </a:xfrm>
            <a:prstGeom prst="rect">
              <a:avLst/>
            </a:prstGeom>
            <a:noFill/>
          </p:spPr>
          <p:txBody>
            <a:bodyPr wrap="none" lIns="36000" tIns="0" rIns="36000" bIns="0" rtlCol="0">
              <a:spAutoFit/>
            </a:bodyPr>
            <a:lstStyle/>
            <a:p>
              <a:pPr algn="r"/>
              <a:r>
                <a:rPr lang="en-GB" sz="1200" dirty="0"/>
                <a:t>Italy</a:t>
              </a:r>
              <a:endParaRPr lang="en-US" sz="1200" dirty="0"/>
            </a:p>
          </p:txBody>
        </p:sp>
        <p:sp>
          <p:nvSpPr>
            <p:cNvPr id="138" name="TextBox 137">
              <a:extLst>
                <a:ext uri="{FF2B5EF4-FFF2-40B4-BE49-F238E27FC236}">
                  <a16:creationId xmlns:a16="http://schemas.microsoft.com/office/drawing/2014/main" id="{C9A350F3-7B23-473D-9FE0-40A68F4467B4}"/>
                </a:ext>
              </a:extLst>
            </p:cNvPr>
            <p:cNvSpPr txBox="1"/>
            <p:nvPr/>
          </p:nvSpPr>
          <p:spPr>
            <a:xfrm rot="18900000">
              <a:off x="4906995" y="5764248"/>
              <a:ext cx="685050" cy="184666"/>
            </a:xfrm>
            <a:prstGeom prst="rect">
              <a:avLst/>
            </a:prstGeom>
            <a:noFill/>
          </p:spPr>
          <p:txBody>
            <a:bodyPr wrap="none" lIns="36000" tIns="0" rIns="36000" bIns="0" rtlCol="0">
              <a:spAutoFit/>
            </a:bodyPr>
            <a:lstStyle/>
            <a:p>
              <a:pPr algn="r"/>
              <a:r>
                <a:rPr lang="en-GB" sz="1200" dirty="0"/>
                <a:t>Romania</a:t>
              </a:r>
              <a:endParaRPr lang="en-US" sz="1200" dirty="0"/>
            </a:p>
          </p:txBody>
        </p:sp>
        <p:cxnSp>
          <p:nvCxnSpPr>
            <p:cNvPr id="139" name="Straight Connector 138">
              <a:extLst>
                <a:ext uri="{FF2B5EF4-FFF2-40B4-BE49-F238E27FC236}">
                  <a16:creationId xmlns:a16="http://schemas.microsoft.com/office/drawing/2014/main" id="{D6CB9D4B-6D89-402B-AB95-A4524E118283}"/>
                </a:ext>
              </a:extLst>
            </p:cNvPr>
            <p:cNvCxnSpPr>
              <a:cxnSpLocks/>
            </p:cNvCxnSpPr>
            <p:nvPr/>
          </p:nvCxnSpPr>
          <p:spPr>
            <a:xfrm>
              <a:off x="5550558"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8D617D3A-CDCB-4943-A390-F7BD78F156B3}"/>
                </a:ext>
              </a:extLst>
            </p:cNvPr>
            <p:cNvCxnSpPr>
              <a:cxnSpLocks/>
            </p:cNvCxnSpPr>
            <p:nvPr/>
          </p:nvCxnSpPr>
          <p:spPr>
            <a:xfrm>
              <a:off x="5307217"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18025AC4-039C-449F-90BC-B4B3FB5F2C65}"/>
                </a:ext>
              </a:extLst>
            </p:cNvPr>
            <p:cNvCxnSpPr>
              <a:cxnSpLocks/>
            </p:cNvCxnSpPr>
            <p:nvPr/>
          </p:nvCxnSpPr>
          <p:spPr>
            <a:xfrm>
              <a:off x="5063876"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54B96720-E9EE-4D9F-AB08-74B3DA77167E}"/>
                </a:ext>
              </a:extLst>
            </p:cNvPr>
            <p:cNvCxnSpPr>
              <a:cxnSpLocks/>
            </p:cNvCxnSpPr>
            <p:nvPr/>
          </p:nvCxnSpPr>
          <p:spPr>
            <a:xfrm>
              <a:off x="4820535"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4B42E0D8-0131-4660-954E-97EA318D9286}"/>
                </a:ext>
              </a:extLst>
            </p:cNvPr>
            <p:cNvCxnSpPr>
              <a:cxnSpLocks/>
            </p:cNvCxnSpPr>
            <p:nvPr/>
          </p:nvCxnSpPr>
          <p:spPr>
            <a:xfrm>
              <a:off x="4577194"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9546842D-2EF3-4BDA-BFBB-68F62DE5B120}"/>
                </a:ext>
              </a:extLst>
            </p:cNvPr>
            <p:cNvCxnSpPr>
              <a:cxnSpLocks/>
            </p:cNvCxnSpPr>
            <p:nvPr/>
          </p:nvCxnSpPr>
          <p:spPr>
            <a:xfrm>
              <a:off x="4333853"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4E71498-804A-4BB7-9CF4-488D6EA95A64}"/>
                </a:ext>
              </a:extLst>
            </p:cNvPr>
            <p:cNvCxnSpPr>
              <a:cxnSpLocks/>
            </p:cNvCxnSpPr>
            <p:nvPr/>
          </p:nvCxnSpPr>
          <p:spPr>
            <a:xfrm>
              <a:off x="4090512"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63B3DC1F-ED07-4B8C-B942-FC1E3D4F5C10}"/>
                </a:ext>
              </a:extLst>
            </p:cNvPr>
            <p:cNvCxnSpPr>
              <a:cxnSpLocks/>
            </p:cNvCxnSpPr>
            <p:nvPr/>
          </p:nvCxnSpPr>
          <p:spPr>
            <a:xfrm>
              <a:off x="3603830"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709A52E-B4E5-49AF-97DF-BC19A9CAFD6C}"/>
                </a:ext>
              </a:extLst>
            </p:cNvPr>
            <p:cNvCxnSpPr>
              <a:cxnSpLocks/>
            </p:cNvCxnSpPr>
            <p:nvPr/>
          </p:nvCxnSpPr>
          <p:spPr>
            <a:xfrm>
              <a:off x="3117148"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ADBBF0B0-727E-4D05-95F1-20E01A18C4AA}"/>
                </a:ext>
              </a:extLst>
            </p:cNvPr>
            <p:cNvCxnSpPr>
              <a:cxnSpLocks/>
            </p:cNvCxnSpPr>
            <p:nvPr/>
          </p:nvCxnSpPr>
          <p:spPr>
            <a:xfrm>
              <a:off x="2630466"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6ADD4E7B-6218-4F74-BEAF-129C5FB14628}"/>
                </a:ext>
              </a:extLst>
            </p:cNvPr>
            <p:cNvCxnSpPr>
              <a:cxnSpLocks/>
            </p:cNvCxnSpPr>
            <p:nvPr/>
          </p:nvCxnSpPr>
          <p:spPr>
            <a:xfrm>
              <a:off x="2143784"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7FD9C88C-8F30-4790-B2D4-83DA8DE0B7A1}"/>
                </a:ext>
              </a:extLst>
            </p:cNvPr>
            <p:cNvCxnSpPr>
              <a:cxnSpLocks/>
            </p:cNvCxnSpPr>
            <p:nvPr/>
          </p:nvCxnSpPr>
          <p:spPr>
            <a:xfrm>
              <a:off x="1900443"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A7621482-BD18-48DD-BFB0-39F217B30ACD}"/>
                </a:ext>
              </a:extLst>
            </p:cNvPr>
            <p:cNvCxnSpPr>
              <a:cxnSpLocks/>
            </p:cNvCxnSpPr>
            <p:nvPr/>
          </p:nvCxnSpPr>
          <p:spPr>
            <a:xfrm>
              <a:off x="1413761"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1F5934F9-80D3-442A-B8FA-78B138F044F1}"/>
                </a:ext>
              </a:extLst>
            </p:cNvPr>
            <p:cNvCxnSpPr>
              <a:cxnSpLocks/>
            </p:cNvCxnSpPr>
            <p:nvPr/>
          </p:nvCxnSpPr>
          <p:spPr>
            <a:xfrm>
              <a:off x="927079" y="5543568"/>
              <a:ext cx="0" cy="4698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54" name="Picture 153">
            <a:hlinkClick r:id="rId3" action="ppaction://hlinksldjump"/>
            <a:extLst>
              <a:ext uri="{FF2B5EF4-FFF2-40B4-BE49-F238E27FC236}">
                <a16:creationId xmlns:a16="http://schemas.microsoft.com/office/drawing/2014/main" id="{E54A725C-A60C-42D8-B4A3-5C3488B152A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39383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BFD4-5CEB-4FA6-9DE8-77AC021C66D8}"/>
              </a:ext>
            </a:extLst>
          </p:cNvPr>
          <p:cNvSpPr>
            <a:spLocks noGrp="1"/>
          </p:cNvSpPr>
          <p:nvPr>
            <p:ph type="title"/>
          </p:nvPr>
        </p:nvSpPr>
        <p:spPr/>
        <p:txBody>
          <a:bodyPr>
            <a:normAutofit fontScale="90000"/>
          </a:bodyPr>
          <a:lstStyle/>
          <a:p>
            <a:r>
              <a:rPr lang="en-GB" dirty="0"/>
              <a:t>Public health issues:</a:t>
            </a:r>
            <a:br>
              <a:rPr lang="en-GB" dirty="0"/>
            </a:br>
            <a:r>
              <a:rPr lang="en-GB" dirty="0"/>
              <a:t>Definitions of “drink” and “drinking”</a:t>
            </a:r>
          </a:p>
        </p:txBody>
      </p:sp>
      <p:sp>
        <p:nvSpPr>
          <p:cNvPr id="3" name="Text Placeholder 2">
            <a:extLst>
              <a:ext uri="{FF2B5EF4-FFF2-40B4-BE49-F238E27FC236}">
                <a16:creationId xmlns:a16="http://schemas.microsoft.com/office/drawing/2014/main" id="{C336AF0D-E5B8-4689-A9F6-0362165E442C}"/>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FFE45045-77AB-4CC9-99B1-F2924AEA2919}"/>
              </a:ext>
            </a:extLst>
          </p:cNvPr>
          <p:cNvSpPr>
            <a:spLocks noGrp="1"/>
          </p:cNvSpPr>
          <p:nvPr>
            <p:ph sz="half" idx="1"/>
          </p:nvPr>
        </p:nvSpPr>
        <p:spPr/>
        <p:txBody>
          <a:bodyPr/>
          <a:lstStyle/>
          <a:p>
            <a:r>
              <a:rPr lang="en-GB" dirty="0"/>
              <a:t>Quantification of alcohol consumption is not easy in clinical practice</a:t>
            </a:r>
          </a:p>
          <a:p>
            <a:r>
              <a:rPr lang="en-GB" dirty="0"/>
              <a:t>Grams of alcohol is </a:t>
            </a:r>
            <a:r>
              <a:rPr lang="en-GB"/>
              <a:t>more precise, but:</a:t>
            </a:r>
            <a:endParaRPr lang="en-GB" dirty="0"/>
          </a:p>
          <a:p>
            <a:pPr lvl="1"/>
            <a:r>
              <a:rPr lang="en-GB" dirty="0"/>
              <a:t>Time consuming and frequently difficult to obtain</a:t>
            </a:r>
          </a:p>
          <a:p>
            <a:pPr lvl="1"/>
            <a:r>
              <a:rPr lang="en-GB" dirty="0"/>
              <a:t>Patients cannot recall the different amounts and types of drink</a:t>
            </a:r>
          </a:p>
        </p:txBody>
      </p:sp>
      <p:graphicFrame>
        <p:nvGraphicFramePr>
          <p:cNvPr id="5" name="Content Placeholder 4">
            <a:extLst>
              <a:ext uri="{FF2B5EF4-FFF2-40B4-BE49-F238E27FC236}">
                <a16:creationId xmlns:a16="http://schemas.microsoft.com/office/drawing/2014/main" id="{58676F99-C2BE-47A9-88E4-7B6B60AF5590}"/>
              </a:ext>
            </a:extLst>
          </p:cNvPr>
          <p:cNvGraphicFramePr>
            <a:graphicFrameLocks/>
          </p:cNvGraphicFramePr>
          <p:nvPr>
            <p:extLst>
              <p:ext uri="{D42A27DB-BD31-4B8C-83A1-F6EECF244321}">
                <p14:modId xmlns:p14="http://schemas.microsoft.com/office/powerpoint/2010/main" val="3947324739"/>
              </p:ext>
            </p:extLst>
          </p:nvPr>
        </p:nvGraphicFramePr>
        <p:xfrm>
          <a:off x="755650" y="3057241"/>
          <a:ext cx="7393268" cy="2722880"/>
        </p:xfrm>
        <a:graphic>
          <a:graphicData uri="http://schemas.openxmlformats.org/drawingml/2006/table">
            <a:tbl>
              <a:tblPr firstRow="1" bandRow="1">
                <a:tableStyleId>{5C22544A-7EE6-4342-B048-85BDC9FD1C3A}</a:tableStyleId>
              </a:tblPr>
              <a:tblGrid>
                <a:gridCol w="2794374">
                  <a:extLst>
                    <a:ext uri="{9D8B030D-6E8A-4147-A177-3AD203B41FA5}">
                      <a16:colId xmlns:a16="http://schemas.microsoft.com/office/drawing/2014/main" val="1860369425"/>
                    </a:ext>
                  </a:extLst>
                </a:gridCol>
                <a:gridCol w="4598894">
                  <a:extLst>
                    <a:ext uri="{9D8B030D-6E8A-4147-A177-3AD203B41FA5}">
                      <a16:colId xmlns:a16="http://schemas.microsoft.com/office/drawing/2014/main" val="2165918634"/>
                    </a:ext>
                  </a:extLst>
                </a:gridCol>
              </a:tblGrid>
              <a:tr h="370840">
                <a:tc>
                  <a:txBody>
                    <a:bodyPr/>
                    <a:lstStyle/>
                    <a:p>
                      <a:pPr>
                        <a:spcAft>
                          <a:spcPts val="600"/>
                        </a:spcAft>
                      </a:pPr>
                      <a:r>
                        <a:rPr lang="en-GB" sz="1600" dirty="0"/>
                        <a:t>Term</a:t>
                      </a:r>
                    </a:p>
                  </a:txBody>
                  <a:tcPr>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spcAft>
                          <a:spcPts val="600"/>
                        </a:spcAft>
                      </a:pPr>
                      <a:r>
                        <a:rPr lang="en-GB" sz="1600" dirty="0"/>
                        <a:t>Definition</a:t>
                      </a:r>
                    </a:p>
                  </a:txBody>
                  <a:tcPr>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502317322"/>
                  </a:ext>
                </a:extLst>
              </a:tr>
              <a:tr h="370840">
                <a:tc>
                  <a:txBody>
                    <a:bodyPr/>
                    <a:lstStyle/>
                    <a:p>
                      <a:pPr>
                        <a:spcAft>
                          <a:spcPts val="600"/>
                        </a:spcAft>
                      </a:pPr>
                      <a:r>
                        <a:rPr lang="en-GB" sz="1600" dirty="0"/>
                        <a:t>One standard drink</a:t>
                      </a:r>
                    </a:p>
                  </a:txBody>
                  <a:tcP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spcAft>
                          <a:spcPts val="600"/>
                        </a:spcAft>
                      </a:pPr>
                      <a:r>
                        <a:rPr lang="en-GB" sz="1600" dirty="0"/>
                        <a:t>10 g of alcohol</a:t>
                      </a:r>
                    </a:p>
                  </a:txBody>
                  <a:tcP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3303390236"/>
                  </a:ext>
                </a:extLst>
              </a:tr>
              <a:tr h="370840">
                <a:tc>
                  <a:txBody>
                    <a:bodyPr/>
                    <a:lstStyle/>
                    <a:p>
                      <a:pPr>
                        <a:spcAft>
                          <a:spcPts val="600"/>
                        </a:spcAft>
                      </a:pPr>
                      <a:r>
                        <a:rPr lang="en-GB" sz="1600" dirty="0"/>
                        <a:t>Harmful drinking</a:t>
                      </a:r>
                    </a:p>
                  </a:txBody>
                  <a:tcP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t>Where alcohol use is causing damage to either physical or mental health </a:t>
                      </a:r>
                    </a:p>
                  </a:txBody>
                  <a:tcP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1285502711"/>
                  </a:ext>
                </a:extLst>
              </a:tr>
              <a:tr h="370840">
                <a:tc>
                  <a:txBody>
                    <a:bodyPr/>
                    <a:lstStyle/>
                    <a:p>
                      <a:pPr>
                        <a:spcAft>
                          <a:spcPts val="600"/>
                        </a:spcAft>
                      </a:pPr>
                      <a:r>
                        <a:rPr lang="en-GB" sz="1600" dirty="0"/>
                        <a:t>Heavy episodic drinking</a:t>
                      </a:r>
                    </a:p>
                  </a:txBody>
                  <a:tcP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t>Consumption of more than 60 g of pure alcohol on one occasion</a:t>
                      </a:r>
                    </a:p>
                  </a:txBody>
                  <a:tcP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1439818558"/>
                  </a:ext>
                </a:extLst>
              </a:tr>
              <a:tr h="370840">
                <a:tc>
                  <a:txBody>
                    <a:bodyPr/>
                    <a:lstStyle/>
                    <a:p>
                      <a:pPr>
                        <a:spcAft>
                          <a:spcPts val="600"/>
                        </a:spcAft>
                      </a:pPr>
                      <a:r>
                        <a:rPr lang="en-GB" sz="1600" dirty="0"/>
                        <a:t>Binge drinking</a:t>
                      </a:r>
                    </a:p>
                  </a:txBody>
                  <a:tcP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t>Consumption within about 2 hours of four or more drinks for women and five or more drinks for men</a:t>
                      </a:r>
                    </a:p>
                  </a:txBody>
                  <a:tcP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429735156"/>
                  </a:ext>
                </a:extLst>
              </a:tr>
            </a:tbl>
          </a:graphicData>
        </a:graphic>
      </p:graphicFrame>
      <p:pic>
        <p:nvPicPr>
          <p:cNvPr id="7" name="Picture 6">
            <a:hlinkClick r:id="rId2" action="ppaction://hlinksldjump"/>
            <a:extLst>
              <a:ext uri="{FF2B5EF4-FFF2-40B4-BE49-F238E27FC236}">
                <a16:creationId xmlns:a16="http://schemas.microsoft.com/office/drawing/2014/main" id="{E3FDE38E-A6F7-409F-9372-9B434AE5F917}"/>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77667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4136-063C-48E3-992D-5C8E250C45DB}"/>
              </a:ext>
            </a:extLst>
          </p:cNvPr>
          <p:cNvSpPr>
            <a:spLocks noGrp="1"/>
          </p:cNvSpPr>
          <p:nvPr>
            <p:ph type="title"/>
          </p:nvPr>
        </p:nvSpPr>
        <p:spPr/>
        <p:txBody>
          <a:bodyPr>
            <a:normAutofit fontScale="90000"/>
          </a:bodyPr>
          <a:lstStyle/>
          <a:p>
            <a:r>
              <a:rPr lang="en-GB" dirty="0"/>
              <a:t>Public health aspects:</a:t>
            </a:r>
            <a:br>
              <a:rPr lang="en-GB" dirty="0"/>
            </a:br>
            <a:r>
              <a:rPr lang="en-US" dirty="0"/>
              <a:t>Data are conflicting around a safe alcohol limit</a:t>
            </a:r>
            <a:endParaRPr lang="en-GB" dirty="0"/>
          </a:p>
        </p:txBody>
      </p:sp>
      <p:sp>
        <p:nvSpPr>
          <p:cNvPr id="3" name="Text Placeholder 2">
            <a:extLst>
              <a:ext uri="{FF2B5EF4-FFF2-40B4-BE49-F238E27FC236}">
                <a16:creationId xmlns:a16="http://schemas.microsoft.com/office/drawing/2014/main" id="{AFA2D981-386A-4E76-9889-67E2EC835484}"/>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6" name="Content Placeholder 5">
            <a:extLst>
              <a:ext uri="{FF2B5EF4-FFF2-40B4-BE49-F238E27FC236}">
                <a16:creationId xmlns:a16="http://schemas.microsoft.com/office/drawing/2014/main" id="{A0FCF3C4-AD21-43F6-847D-7FD35D3EF8F0}"/>
              </a:ext>
            </a:extLst>
          </p:cNvPr>
          <p:cNvSpPr>
            <a:spLocks noGrp="1"/>
          </p:cNvSpPr>
          <p:nvPr>
            <p:ph sz="half" idx="1"/>
          </p:nvPr>
        </p:nvSpPr>
        <p:spPr/>
        <p:txBody>
          <a:bodyPr>
            <a:normAutofit/>
          </a:bodyPr>
          <a:lstStyle/>
          <a:p>
            <a:r>
              <a:rPr lang="en-GB" dirty="0"/>
              <a:t>Light–moderate intake: reduced risk of coronary artery disease</a:t>
            </a:r>
          </a:p>
          <a:p>
            <a:r>
              <a:rPr lang="en-GB"/>
              <a:t>Heavy chronic alcohol </a:t>
            </a:r>
            <a:r>
              <a:rPr lang="en-GB" dirty="0"/>
              <a:t>intake: increased risk of cardiomyopathy, hypertension, atrial arrhythmias and haemorrhagic stroke</a:t>
            </a:r>
          </a:p>
          <a:p>
            <a:r>
              <a:rPr lang="en-GB" dirty="0"/>
              <a:t>Alcohol is a recognized carcinogen</a:t>
            </a:r>
          </a:p>
          <a:p>
            <a:pPr lvl="1"/>
            <a:r>
              <a:rPr lang="en-GB" dirty="0"/>
              <a:t>No threshold level of consumption known for cancer risk</a:t>
            </a:r>
          </a:p>
          <a:p>
            <a:r>
              <a:rPr lang="en-GB"/>
              <a:t>Chronic use of alcohol </a:t>
            </a:r>
            <a:r>
              <a:rPr lang="en-GB" dirty="0"/>
              <a:t>is a risk factor for cirrhosis</a:t>
            </a:r>
          </a:p>
          <a:p>
            <a:pPr lvl="2"/>
            <a:r>
              <a:rPr lang="en-GB" dirty="0"/>
              <a:t>Unclear whether there is a continuous dose–response relationship</a:t>
            </a:r>
          </a:p>
          <a:p>
            <a:pPr lvl="2"/>
            <a:r>
              <a:rPr lang="en-GB" dirty="0"/>
              <a:t>Unclear whether there is a threshold at which the risk emerges</a:t>
            </a:r>
          </a:p>
          <a:p>
            <a:r>
              <a:rPr lang="en-GB" dirty="0"/>
              <a:t>Risks of binge drinking vs. daily drinking remain controversial</a:t>
            </a:r>
          </a:p>
          <a:p>
            <a:r>
              <a:rPr lang="en-GB" dirty="0"/>
              <a:t>Cessation of drinking at any point reduces risk of disease progression and occurrence of complications</a:t>
            </a:r>
          </a:p>
        </p:txBody>
      </p:sp>
      <p:sp>
        <p:nvSpPr>
          <p:cNvPr id="4" name="TextBox 3">
            <a:extLst>
              <a:ext uri="{FF2B5EF4-FFF2-40B4-BE49-F238E27FC236}">
                <a16:creationId xmlns:a16="http://schemas.microsoft.com/office/drawing/2014/main" id="{F949349F-6540-4A63-AF5B-79FE15103E3C}"/>
              </a:ext>
            </a:extLst>
          </p:cNvPr>
          <p:cNvSpPr txBox="1"/>
          <p:nvPr/>
        </p:nvSpPr>
        <p:spPr>
          <a:xfrm>
            <a:off x="531230" y="5071737"/>
            <a:ext cx="7840608" cy="923330"/>
          </a:xfrm>
          <a:prstGeom prst="rect">
            <a:avLst/>
          </a:prstGeom>
          <a:noFill/>
          <a:ln>
            <a:solidFill>
              <a:schemeClr val="tx2"/>
            </a:solidFill>
          </a:ln>
        </p:spPr>
        <p:txBody>
          <a:bodyPr wrap="none" rtlCol="0">
            <a:spAutoFit/>
          </a:bodyPr>
          <a:lstStyle/>
          <a:p>
            <a:pPr algn="ctr"/>
            <a:r>
              <a:rPr lang="en-GB" b="1" dirty="0">
                <a:solidFill>
                  <a:schemeClr val="tx2"/>
                </a:solidFill>
              </a:rPr>
              <a:t>Recommendation</a:t>
            </a:r>
          </a:p>
          <a:p>
            <a:pPr algn="ctr"/>
            <a:r>
              <a:rPr lang="en-GB" dirty="0"/>
              <a:t>Limit daily intake to ≤2 standard drinks for women and ≤3 for men.</a:t>
            </a:r>
          </a:p>
          <a:p>
            <a:pPr algn="ctr"/>
            <a:r>
              <a:rPr lang="en-GB" dirty="0"/>
              <a:t>This amount is not associated with significant increase in cirrhosis mortality</a:t>
            </a:r>
          </a:p>
        </p:txBody>
      </p:sp>
      <p:pic>
        <p:nvPicPr>
          <p:cNvPr id="8" name="Picture 7">
            <a:hlinkClick r:id="rId3" action="ppaction://hlinksldjump"/>
            <a:extLst>
              <a:ext uri="{FF2B5EF4-FFF2-40B4-BE49-F238E27FC236}">
                <a16:creationId xmlns:a16="http://schemas.microsoft.com/office/drawing/2014/main" id="{F1A47069-5E47-4462-BF19-9485FC3633F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63154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E87-445D-4983-A84E-9B98E82ADFB6}"/>
              </a:ext>
            </a:extLst>
          </p:cNvPr>
          <p:cNvSpPr>
            <a:spLocks noGrp="1"/>
          </p:cNvSpPr>
          <p:nvPr>
            <p:ph type="title"/>
          </p:nvPr>
        </p:nvSpPr>
        <p:spPr/>
        <p:txBody>
          <a:bodyPr>
            <a:noAutofit/>
          </a:bodyPr>
          <a:lstStyle/>
          <a:p>
            <a:r>
              <a:rPr lang="en-GB" sz="2500" dirty="0"/>
              <a:t>Public health aspects:</a:t>
            </a:r>
            <a:br>
              <a:rPr lang="en-GB" sz="2500" dirty="0"/>
            </a:br>
            <a:r>
              <a:rPr lang="en-GB" sz="2500" dirty="0"/>
              <a:t>Policies to reduce population risk for ALD</a:t>
            </a:r>
          </a:p>
        </p:txBody>
      </p:sp>
      <p:sp>
        <p:nvSpPr>
          <p:cNvPr id="3" name="Text Placeholder 2">
            <a:extLst>
              <a:ext uri="{FF2B5EF4-FFF2-40B4-BE49-F238E27FC236}">
                <a16:creationId xmlns:a16="http://schemas.microsoft.com/office/drawing/2014/main" id="{931DA362-0AD2-4A0E-B990-919262BE2643}"/>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FF72AB7B-B682-4EFC-8B62-D26AD33FA0C5}"/>
              </a:ext>
            </a:extLst>
          </p:cNvPr>
          <p:cNvSpPr>
            <a:spLocks noGrp="1"/>
          </p:cNvSpPr>
          <p:nvPr>
            <p:ph sz="half" idx="1"/>
          </p:nvPr>
        </p:nvSpPr>
        <p:spPr/>
        <p:txBody>
          <a:bodyPr/>
          <a:lstStyle/>
          <a:p>
            <a:r>
              <a:rPr lang="en-GB" dirty="0"/>
              <a:t>Effective interventions include:</a:t>
            </a:r>
          </a:p>
          <a:p>
            <a:pPr lvl="1"/>
            <a:r>
              <a:rPr lang="en-GB" dirty="0"/>
              <a:t>Price based policies</a:t>
            </a:r>
          </a:p>
          <a:p>
            <a:pPr lvl="2"/>
            <a:r>
              <a:rPr lang="en-GB" dirty="0"/>
              <a:t>Taxation</a:t>
            </a:r>
          </a:p>
          <a:p>
            <a:pPr lvl="2"/>
            <a:r>
              <a:rPr lang="en-GB" dirty="0"/>
              <a:t>Minimum unit pricing</a:t>
            </a:r>
          </a:p>
          <a:p>
            <a:pPr lvl="1"/>
            <a:r>
              <a:rPr lang="en-GB" dirty="0"/>
              <a:t>Limitation of alcohol availability</a:t>
            </a:r>
          </a:p>
          <a:p>
            <a:pPr lvl="1"/>
            <a:r>
              <a:rPr lang="en-GB" dirty="0"/>
              <a:t>Restriction of marketing and advertising</a:t>
            </a:r>
          </a:p>
          <a:p>
            <a:endParaRPr lang="en-GB" dirty="0"/>
          </a:p>
          <a:p>
            <a:r>
              <a:rPr lang="en-GB" dirty="0"/>
              <a:t>Policies based on age-related vulnerability</a:t>
            </a:r>
          </a:p>
          <a:p>
            <a:pPr lvl="1"/>
            <a:r>
              <a:rPr lang="en-GB" dirty="0"/>
              <a:t>Partial or total advertising bans</a:t>
            </a:r>
          </a:p>
          <a:p>
            <a:pPr lvl="1"/>
            <a:r>
              <a:rPr lang="en-GB" dirty="0"/>
              <a:t>Restrictions on access to alcohol through minimum ages at which it is legal to purchase alcohol</a:t>
            </a:r>
          </a:p>
          <a:p>
            <a:pPr lvl="1"/>
            <a:r>
              <a:rPr lang="en-GB" dirty="0"/>
              <a:t>Laws to prevent any alcohol consumption by young people when </a:t>
            </a:r>
            <a:br>
              <a:rPr lang="en-GB" dirty="0"/>
            </a:br>
            <a:r>
              <a:rPr lang="en-GB" dirty="0"/>
              <a:t>driving vehicles </a:t>
            </a:r>
          </a:p>
          <a:p>
            <a:endParaRPr lang="en-GB" dirty="0"/>
          </a:p>
        </p:txBody>
      </p:sp>
      <p:pic>
        <p:nvPicPr>
          <p:cNvPr id="5" name="Picture 4">
            <a:hlinkClick r:id="rId3" action="ppaction://hlinksldjump"/>
            <a:extLst>
              <a:ext uri="{FF2B5EF4-FFF2-40B4-BE49-F238E27FC236}">
                <a16:creationId xmlns:a16="http://schemas.microsoft.com/office/drawing/2014/main" id="{B101F3D2-E365-45B4-B41C-1B35F667B54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65419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3D21-358B-490A-85B8-B94420D1F8FE}"/>
              </a:ext>
            </a:extLst>
          </p:cNvPr>
          <p:cNvSpPr>
            <a:spLocks noGrp="1"/>
          </p:cNvSpPr>
          <p:nvPr>
            <p:ph type="title"/>
          </p:nvPr>
        </p:nvSpPr>
        <p:spPr/>
        <p:txBody>
          <a:bodyPr>
            <a:normAutofit fontScale="90000"/>
          </a:bodyPr>
          <a:lstStyle/>
          <a:p>
            <a:r>
              <a:rPr lang="en-GB" dirty="0"/>
              <a:t>Public health aspects:</a:t>
            </a:r>
            <a:br>
              <a:rPr lang="en-GB" dirty="0"/>
            </a:br>
            <a:r>
              <a:rPr lang="en-GB" dirty="0"/>
              <a:t>Impact of minimum unit pricing in British Colombia</a:t>
            </a:r>
          </a:p>
        </p:txBody>
      </p:sp>
      <p:sp>
        <p:nvSpPr>
          <p:cNvPr id="3" name="Text Placeholder 2">
            <a:extLst>
              <a:ext uri="{FF2B5EF4-FFF2-40B4-BE49-F238E27FC236}">
                <a16:creationId xmlns:a16="http://schemas.microsoft.com/office/drawing/2014/main" id="{99D4FF56-6AF6-49A6-917C-ECF0F8029634}"/>
              </a:ext>
            </a:extLst>
          </p:cNvPr>
          <p:cNvSpPr>
            <a:spLocks noGrp="1"/>
          </p:cNvSpPr>
          <p:nvPr>
            <p:ph type="body" sz="quarter" idx="10"/>
          </p:nvPr>
        </p:nvSpPr>
        <p:spPr/>
        <p:txBody>
          <a:bodyPr/>
          <a:lstStyle/>
          <a:p>
            <a:r>
              <a:rPr lang="en-GB" dirty="0"/>
              <a:t>Sheron N. J </a:t>
            </a:r>
            <a:r>
              <a:rPr lang="en-GB" dirty="0" err="1"/>
              <a:t>Hepatol</a:t>
            </a:r>
            <a:r>
              <a:rPr lang="en-GB" dirty="0"/>
              <a:t> 2016;64:957</a:t>
            </a:r>
            <a:r>
              <a:rPr lang="en-GB" dirty="0">
                <a:sym typeface="Symbol" panose="05050102010706020507" pitchFamily="18" charset="2"/>
              </a:rPr>
              <a:t></a:t>
            </a:r>
            <a:r>
              <a:rPr lang="en-GB" dirty="0"/>
              <a:t>67;</a:t>
            </a:r>
          </a:p>
          <a:p>
            <a:r>
              <a:rPr lang="en-GB" dirty="0"/>
              <a:t>EASL CPG ALD. J </a:t>
            </a:r>
            <a:r>
              <a:rPr lang="en-GB" dirty="0" err="1"/>
              <a:t>Hepatol</a:t>
            </a:r>
            <a:r>
              <a:rPr lang="en-GB" dirty="0"/>
              <a:t> 2018;69:154–81</a:t>
            </a:r>
          </a:p>
        </p:txBody>
      </p:sp>
      <p:pic>
        <p:nvPicPr>
          <p:cNvPr id="5" name="Picture 4" descr="Screen Clipping">
            <a:extLst>
              <a:ext uri="{FF2B5EF4-FFF2-40B4-BE49-F238E27FC236}">
                <a16:creationId xmlns:a16="http://schemas.microsoft.com/office/drawing/2014/main" id="{9750E0BB-A482-4D4B-B0D8-F714D0ACCCC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017" y="1312041"/>
            <a:ext cx="7591657" cy="5266043"/>
          </a:xfrm>
          <a:prstGeom prst="rect">
            <a:avLst/>
          </a:prstGeom>
        </p:spPr>
      </p:pic>
      <p:sp>
        <p:nvSpPr>
          <p:cNvPr id="6" name="TextBox 5">
            <a:extLst>
              <a:ext uri="{FF2B5EF4-FFF2-40B4-BE49-F238E27FC236}">
                <a16:creationId xmlns:a16="http://schemas.microsoft.com/office/drawing/2014/main" id="{C521FC2A-D6FE-43A8-9DEB-4D35AA9EE609}"/>
              </a:ext>
            </a:extLst>
          </p:cNvPr>
          <p:cNvSpPr txBox="1"/>
          <p:nvPr/>
        </p:nvSpPr>
        <p:spPr>
          <a:xfrm>
            <a:off x="869574" y="1142547"/>
            <a:ext cx="7340471" cy="307777"/>
          </a:xfrm>
          <a:prstGeom prst="rect">
            <a:avLst/>
          </a:prstGeom>
          <a:noFill/>
        </p:spPr>
        <p:txBody>
          <a:bodyPr wrap="none" rtlCol="0">
            <a:spAutoFit/>
          </a:bodyPr>
          <a:lstStyle/>
          <a:p>
            <a:r>
              <a:rPr lang="en-GB" sz="1400" b="1" dirty="0"/>
              <a:t>Rates of 100% alcohol-attributable deaths and CPI-adjusted minimum alcohol prices</a:t>
            </a:r>
          </a:p>
        </p:txBody>
      </p:sp>
      <p:pic>
        <p:nvPicPr>
          <p:cNvPr id="7" name="Picture 6">
            <a:hlinkClick r:id="rId4" action="ppaction://hlinksldjump"/>
            <a:extLst>
              <a:ext uri="{FF2B5EF4-FFF2-40B4-BE49-F238E27FC236}">
                <a16:creationId xmlns:a16="http://schemas.microsoft.com/office/drawing/2014/main" id="{3A6D2C6F-E22C-4DAA-93E2-9DBC6F2CDF17}"/>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01398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E87-445D-4983-A84E-9B98E82ADFB6}"/>
              </a:ext>
            </a:extLst>
          </p:cNvPr>
          <p:cNvSpPr>
            <a:spLocks noGrp="1"/>
          </p:cNvSpPr>
          <p:nvPr>
            <p:ph type="title"/>
          </p:nvPr>
        </p:nvSpPr>
        <p:spPr>
          <a:xfrm>
            <a:off x="319314" y="140970"/>
            <a:ext cx="7816624" cy="769620"/>
          </a:xfrm>
        </p:spPr>
        <p:txBody>
          <a:bodyPr>
            <a:noAutofit/>
          </a:bodyPr>
          <a:lstStyle/>
          <a:p>
            <a:r>
              <a:rPr lang="en-GB" sz="2400" dirty="0"/>
              <a:t>Public health aspects:</a:t>
            </a:r>
            <a:br>
              <a:rPr lang="en-GB" sz="2400" dirty="0"/>
            </a:br>
            <a:r>
              <a:rPr lang="en-GB" sz="2400" dirty="0"/>
              <a:t>Screening to reduce ALD-related morbidity and mortality</a:t>
            </a:r>
          </a:p>
        </p:txBody>
      </p:sp>
      <p:sp>
        <p:nvSpPr>
          <p:cNvPr id="3" name="Text Placeholder 2">
            <a:extLst>
              <a:ext uri="{FF2B5EF4-FFF2-40B4-BE49-F238E27FC236}">
                <a16:creationId xmlns:a16="http://schemas.microsoft.com/office/drawing/2014/main" id="{931DA362-0AD2-4A0E-B990-919262BE2643}"/>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FF72AB7B-B682-4EFC-8B62-D26AD33FA0C5}"/>
              </a:ext>
            </a:extLst>
          </p:cNvPr>
          <p:cNvSpPr>
            <a:spLocks noGrp="1"/>
          </p:cNvSpPr>
          <p:nvPr>
            <p:ph sz="half" idx="1"/>
          </p:nvPr>
        </p:nvSpPr>
        <p:spPr/>
        <p:txBody>
          <a:bodyPr>
            <a:normAutofit/>
          </a:bodyPr>
          <a:lstStyle/>
          <a:p>
            <a:r>
              <a:rPr lang="en-GB" dirty="0"/>
              <a:t>Early recognition and intervention are required</a:t>
            </a:r>
          </a:p>
          <a:p>
            <a:pPr lvl="1"/>
            <a:r>
              <a:rPr lang="en-GB" dirty="0"/>
              <a:t>Goal of abstinence or decreased alcohol consumption should be implemented to reduce the risk of liver disease in harmful drinkers</a:t>
            </a:r>
          </a:p>
          <a:p>
            <a:r>
              <a:rPr lang="en-GB" dirty="0"/>
              <a:t>Screening for harmful drinking should be performed by GPs, and in patients admitted to emergency facilities, with screening for ALD in high-risk patients </a:t>
            </a:r>
          </a:p>
          <a:p>
            <a:r>
              <a:rPr lang="en-GB" dirty="0"/>
              <a:t>Suggested screening methods include:</a:t>
            </a:r>
          </a:p>
          <a:p>
            <a:pPr lvl="1"/>
            <a:r>
              <a:rPr lang="en-GB" dirty="0"/>
              <a:t>Blood markers</a:t>
            </a:r>
          </a:p>
          <a:p>
            <a:pPr lvl="1"/>
            <a:r>
              <a:rPr lang="en-GB"/>
              <a:t>Transient elastography </a:t>
            </a:r>
          </a:p>
          <a:p>
            <a:r>
              <a:rPr lang="en-GB"/>
              <a:t>Screening </a:t>
            </a:r>
            <a:r>
              <a:rPr lang="en-GB" dirty="0"/>
              <a:t>must be followed by an intervention with a multidisciplinary team</a:t>
            </a:r>
          </a:p>
          <a:p>
            <a:pPr lvl="1"/>
            <a:r>
              <a:rPr lang="en-GB" dirty="0"/>
              <a:t>Specialist alcohol care teams are required to care for patients</a:t>
            </a:r>
          </a:p>
        </p:txBody>
      </p:sp>
      <p:pic>
        <p:nvPicPr>
          <p:cNvPr id="5" name="Picture 4">
            <a:hlinkClick r:id="rId3" action="ppaction://hlinksldjump"/>
            <a:extLst>
              <a:ext uri="{FF2B5EF4-FFF2-40B4-BE49-F238E27FC236}">
                <a16:creationId xmlns:a16="http://schemas.microsoft.com/office/drawing/2014/main" id="{D3D5A13A-5A09-4D54-9ACB-0454AD6D023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09601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937-DA54-4A68-B372-C5A84B960E4B}"/>
              </a:ext>
            </a:extLst>
          </p:cNvPr>
          <p:cNvSpPr>
            <a:spLocks noGrp="1"/>
          </p:cNvSpPr>
          <p:nvPr>
            <p:ph type="title"/>
          </p:nvPr>
        </p:nvSpPr>
        <p:spPr/>
        <p:txBody>
          <a:bodyPr>
            <a:noAutofit/>
          </a:bodyPr>
          <a:lstStyle/>
          <a:p>
            <a:r>
              <a:rPr lang="en-US" dirty="0"/>
              <a:t>Public health aspects</a:t>
            </a:r>
            <a:endParaRPr lang="en-GB" dirty="0"/>
          </a:p>
        </p:txBody>
      </p:sp>
      <p:sp>
        <p:nvSpPr>
          <p:cNvPr id="3" name="Text Placeholder 2">
            <a:extLst>
              <a:ext uri="{FF2B5EF4-FFF2-40B4-BE49-F238E27FC236}">
                <a16:creationId xmlns:a16="http://schemas.microsoft.com/office/drawing/2014/main" id="{5B8C9EAF-D352-4220-B53A-B9E8CE42900C}"/>
              </a:ext>
            </a:extLst>
          </p:cNvPr>
          <p:cNvSpPr>
            <a:spLocks noGrp="1"/>
          </p:cNvSpPr>
          <p:nvPr>
            <p:ph type="body" sz="quarter" idx="10"/>
          </p:nvPr>
        </p:nvSpPr>
        <p:spPr/>
        <p:txBody>
          <a:bodyPr/>
          <a:lstStyle/>
          <a:p>
            <a:r>
              <a:rPr lang="en-GB" dirty="0"/>
              <a:t>*Either directly or indirectly</a:t>
            </a:r>
          </a:p>
          <a:p>
            <a:r>
              <a:rPr lang="en-GB" dirty="0"/>
              <a:t>EASL CPG ALD. J </a:t>
            </a:r>
            <a:r>
              <a:rPr lang="en-GB" dirty="0" err="1"/>
              <a:t>Hepatol</a:t>
            </a:r>
            <a:r>
              <a:rPr lang="en-GB" dirty="0"/>
              <a:t> 2018;69:154–81</a:t>
            </a:r>
          </a:p>
        </p:txBody>
      </p:sp>
      <p:sp>
        <p:nvSpPr>
          <p:cNvPr id="7" name="Content Placeholder 6">
            <a:extLst>
              <a:ext uri="{FF2B5EF4-FFF2-40B4-BE49-F238E27FC236}">
                <a16:creationId xmlns:a16="http://schemas.microsoft.com/office/drawing/2014/main" id="{D42D9C54-3127-4C9D-B9E7-5AE18B1BB0A2}"/>
              </a:ext>
            </a:extLst>
          </p:cNvPr>
          <p:cNvSpPr>
            <a:spLocks noGrp="1"/>
          </p:cNvSpPr>
          <p:nvPr>
            <p:ph sz="half" idx="1"/>
          </p:nvPr>
        </p:nvSpPr>
        <p:spPr/>
        <p:txBody>
          <a:bodyPr>
            <a:normAutofit/>
          </a:bodyPr>
          <a:lstStyle/>
          <a:p>
            <a:r>
              <a:rPr lang="en-GB" sz="1800" dirty="0"/>
              <a:t>Harmful alcohol use is associated with considerable mortality and morbidity</a:t>
            </a:r>
          </a:p>
          <a:p>
            <a:r>
              <a:rPr lang="en-GB" sz="1800" dirty="0"/>
              <a:t>Policies aimed at reducing harmful alcohol consumption and screening for AUD and for ALD should be implemented</a:t>
            </a:r>
          </a:p>
        </p:txBody>
      </p:sp>
      <p:graphicFrame>
        <p:nvGraphicFramePr>
          <p:cNvPr id="5" name="Table 4">
            <a:extLst>
              <a:ext uri="{FF2B5EF4-FFF2-40B4-BE49-F238E27FC236}">
                <a16:creationId xmlns:a16="http://schemas.microsoft.com/office/drawing/2014/main" id="{633CD40A-6177-4B17-9906-EC7ADE5A5BAA}"/>
              </a:ext>
            </a:extLst>
          </p:cNvPr>
          <p:cNvGraphicFramePr>
            <a:graphicFrameLocks noGrp="1"/>
          </p:cNvGraphicFramePr>
          <p:nvPr>
            <p:extLst>
              <p:ext uri="{D42A27DB-BD31-4B8C-83A1-F6EECF244321}">
                <p14:modId xmlns:p14="http://schemas.microsoft.com/office/powerpoint/2010/main" val="711603648"/>
              </p:ext>
            </p:extLst>
          </p:nvPr>
        </p:nvGraphicFramePr>
        <p:xfrm>
          <a:off x="755007" y="2424630"/>
          <a:ext cx="7380931" cy="3244948"/>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321299">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3105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Excess alcohol consumption should be addressed using </a:t>
                      </a:r>
                      <a:b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pricing-based policies and regulation of availability</a:t>
                      </a:r>
                      <a:endPar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6965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Advertising and marketing of alcohol* should be banned</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R w="9525"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2"/>
                  </a:ext>
                </a:extLst>
              </a:tr>
              <a:tr h="29830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Primary care facilities for managing AUD must be widely available</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R w="9525"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304586147"/>
                  </a:ext>
                </a:extLst>
              </a:tr>
              <a:tr h="43105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Screening for harmful alcohol consumption should be performed by GPs and in emergency departments</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R w="9525"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678554456"/>
                  </a:ext>
                </a:extLst>
              </a:tr>
              <a:tr h="60854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Screening for ALD should be performed in high-risk populations, such as those in alcohol rehabilitation clinics, or harmful drinkers identified by their GP</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R w="9525"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658669558"/>
                  </a:ext>
                </a:extLst>
              </a:tr>
              <a:tr h="54620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Patients identified through screening should undergo brief intervention and referral to a multidisciplinary team</a:t>
                      </a:r>
                      <a:endPar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9525" cap="flat" cmpd="sng" algn="ctr">
                      <a:solidFill>
                        <a:schemeClr val="tx2"/>
                      </a:solidFill>
                      <a:prstDash val="solid"/>
                      <a:round/>
                      <a:headEnd type="none" w="med" len="med"/>
                      <a:tailEnd type="none" w="med" len="med"/>
                    </a:lnR>
                    <a:lnB w="9525"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5289665"/>
                  </a:ext>
                </a:extLst>
              </a:tr>
            </a:tbl>
          </a:graphicData>
        </a:graphic>
      </p:graphicFrame>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8" name="Group 7">
            <a:extLst>
              <a:ext uri="{FF2B5EF4-FFF2-40B4-BE49-F238E27FC236}">
                <a16:creationId xmlns:a16="http://schemas.microsoft.com/office/drawing/2014/main" id="{F190128B-76EF-435B-9032-250639F65214}"/>
              </a:ext>
            </a:extLst>
          </p:cNvPr>
          <p:cNvGrpSpPr/>
          <p:nvPr/>
        </p:nvGrpSpPr>
        <p:grpSpPr>
          <a:xfrm>
            <a:off x="4307330" y="2483333"/>
            <a:ext cx="3649046" cy="276999"/>
            <a:chOff x="3717425" y="3212976"/>
            <a:chExt cx="3649046" cy="276999"/>
          </a:xfrm>
        </p:grpSpPr>
        <p:sp>
          <p:nvSpPr>
            <p:cNvPr id="9" name="Rectangle 8">
              <a:extLst>
                <a:ext uri="{FF2B5EF4-FFF2-40B4-BE49-F238E27FC236}">
                  <a16:creationId xmlns:a16="http://schemas.microsoft.com/office/drawing/2014/main" id="{BF304F74-F2F6-443D-9B44-4E8E8C6D1CC4}"/>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43241A62-1AEE-4232-ADD8-414380F3F564}"/>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22251CAC-50F9-4DE3-AB07-60D1E190535A}"/>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2" name="TextBox 11">
              <a:extLst>
                <a:ext uri="{FF2B5EF4-FFF2-40B4-BE49-F238E27FC236}">
                  <a16:creationId xmlns:a16="http://schemas.microsoft.com/office/drawing/2014/main" id="{2E783F55-DE51-46C6-AEF9-228E335B085B}"/>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spTree>
    <p:extLst>
      <p:ext uri="{BB962C8B-B14F-4D97-AF65-F5344CB8AC3E}">
        <p14:creationId xmlns:p14="http://schemas.microsoft.com/office/powerpoint/2010/main" val="2707282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3EB30889-DF96-4A08-982A-9805581AD5D5}"/>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p:txBody>
          <a:bodyPr>
            <a:normAutofit/>
          </a:bodyPr>
          <a:lstStyle/>
          <a:p>
            <a:r>
              <a:rPr lang="en-US" dirty="0"/>
              <a:t>These slides give a comprehensive overview of the EASL clinical practice guidelines on the</a:t>
            </a:r>
            <a:r>
              <a:rPr lang="en-GB" dirty="0"/>
              <a:t> management of alcohol-related liver disease</a:t>
            </a:r>
          </a:p>
          <a:p>
            <a:endParaRPr lang="en-GB" dirty="0">
              <a:highlight>
                <a:srgbClr val="FFFF00"/>
              </a:highlight>
            </a:endParaRPr>
          </a:p>
          <a:p>
            <a:r>
              <a:rPr lang="en-GB"/>
              <a:t>The guidelines were first presented at the International Liver Congress 2018 and are published in the Journal of Hepatology</a:t>
            </a:r>
          </a:p>
          <a:p>
            <a:pPr lvl="1"/>
            <a:r>
              <a:rPr lang="en-GB"/>
              <a:t>A full copy of the publication can be downloaded from the </a:t>
            </a:r>
            <a:r>
              <a:rPr lang="en-GB">
                <a:hlinkClick r:id="rId2"/>
              </a:rPr>
              <a:t>Clinical Practice Guidelines </a:t>
            </a:r>
            <a:r>
              <a:rPr lang="en-GB"/>
              <a:t>section of the EASL website</a:t>
            </a:r>
          </a:p>
          <a:p>
            <a:pPr lvl="1"/>
            <a:endParaRPr lang="en-GB" dirty="0"/>
          </a:p>
          <a:p>
            <a:pPr marL="358775" indent="-358775"/>
            <a:r>
              <a:rPr 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CA6A-DB4F-4ECA-8509-FEA9CC4E6232}"/>
              </a:ext>
            </a:extLst>
          </p:cNvPr>
          <p:cNvSpPr>
            <a:spLocks noGrp="1"/>
          </p:cNvSpPr>
          <p:nvPr>
            <p:ph type="title"/>
          </p:nvPr>
        </p:nvSpPr>
        <p:spPr/>
        <p:txBody>
          <a:bodyPr>
            <a:normAutofit fontScale="90000"/>
          </a:bodyPr>
          <a:lstStyle/>
          <a:p>
            <a:r>
              <a:rPr lang="en-US" dirty="0"/>
              <a:t>Alcohol use disorders:</a:t>
            </a:r>
            <a:br>
              <a:rPr lang="en-US" dirty="0"/>
            </a:br>
            <a:r>
              <a:rPr lang="en-US" dirty="0"/>
              <a:t>Terminology and definitions</a:t>
            </a:r>
          </a:p>
        </p:txBody>
      </p:sp>
      <p:sp>
        <p:nvSpPr>
          <p:cNvPr id="8" name="Text Placeholder 7">
            <a:extLst>
              <a:ext uri="{FF2B5EF4-FFF2-40B4-BE49-F238E27FC236}">
                <a16:creationId xmlns:a16="http://schemas.microsoft.com/office/drawing/2014/main" id="{7D26F5B6-F084-4C07-9A33-5F7DE11AB37A}"/>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13" name="Content Placeholder 12">
            <a:extLst>
              <a:ext uri="{FF2B5EF4-FFF2-40B4-BE49-F238E27FC236}">
                <a16:creationId xmlns:a16="http://schemas.microsoft.com/office/drawing/2014/main" id="{C0F6A839-AFD3-42EB-9CC9-3C049CE67DB2}"/>
              </a:ext>
            </a:extLst>
          </p:cNvPr>
          <p:cNvSpPr>
            <a:spLocks noGrp="1"/>
          </p:cNvSpPr>
          <p:nvPr>
            <p:ph sz="half" idx="1"/>
          </p:nvPr>
        </p:nvSpPr>
        <p:spPr/>
        <p:txBody>
          <a:bodyPr/>
          <a:lstStyle/>
          <a:p>
            <a:r>
              <a:rPr lang="en-GB" dirty="0"/>
              <a:t>The DSM-V defines AUD as </a:t>
            </a:r>
            <a:r>
              <a:rPr lang="en-GB" b="1" dirty="0">
                <a:solidFill>
                  <a:schemeClr val="tx2"/>
                </a:solidFill>
              </a:rPr>
              <a:t>a problematic pattern of alcohol use leading to clinically significant impairment or distress</a:t>
            </a:r>
          </a:p>
          <a:p>
            <a:pPr lvl="1"/>
            <a:r>
              <a:rPr lang="en-GB" dirty="0"/>
              <a:t>Graded severity depending on the number of diagnostic criteria met</a:t>
            </a:r>
          </a:p>
          <a:p>
            <a:pPr lvl="1"/>
            <a:r>
              <a:rPr lang="en-GB" dirty="0"/>
              <a:t>New concept that overcomes the arbitrary differentiation between alcohol abuse and dependence</a:t>
            </a:r>
          </a:p>
          <a:p>
            <a:pPr lvl="2"/>
            <a:r>
              <a:rPr lang="en-GB" dirty="0"/>
              <a:t>Reduces stigmatization of alcoholism</a:t>
            </a:r>
          </a:p>
          <a:p>
            <a:r>
              <a:rPr lang="en-GB" dirty="0"/>
              <a:t>WHO still uses the terms </a:t>
            </a:r>
            <a:r>
              <a:rPr lang="en-GB" b="1" dirty="0">
                <a:solidFill>
                  <a:schemeClr val="tx2"/>
                </a:solidFill>
              </a:rPr>
              <a:t>hazardous and harmful alcohol use</a:t>
            </a:r>
            <a:r>
              <a:rPr lang="en-GB" dirty="0"/>
              <a:t> and </a:t>
            </a:r>
            <a:r>
              <a:rPr lang="en-GB" b="1" dirty="0">
                <a:solidFill>
                  <a:schemeClr val="tx2"/>
                </a:solidFill>
              </a:rPr>
              <a:t>alcohol dependence </a:t>
            </a:r>
          </a:p>
          <a:p>
            <a:r>
              <a:rPr lang="en-GB" dirty="0"/>
              <a:t>The term </a:t>
            </a:r>
            <a:r>
              <a:rPr lang="en-GB" b="1" dirty="0">
                <a:solidFill>
                  <a:schemeClr val="tx2"/>
                </a:solidFill>
              </a:rPr>
              <a:t>‘risky drinker’ </a:t>
            </a:r>
            <a:r>
              <a:rPr lang="en-GB" dirty="0"/>
              <a:t>is commonly used to define people who drink excessively </a:t>
            </a:r>
            <a:endParaRPr lang="en-GB" b="1" dirty="0">
              <a:solidFill>
                <a:schemeClr val="tx2"/>
              </a:solidFill>
            </a:endParaRPr>
          </a:p>
          <a:p>
            <a:endParaRPr lang="en-US" dirty="0"/>
          </a:p>
        </p:txBody>
      </p:sp>
      <p:graphicFrame>
        <p:nvGraphicFramePr>
          <p:cNvPr id="14" name="Table 13">
            <a:extLst>
              <a:ext uri="{FF2B5EF4-FFF2-40B4-BE49-F238E27FC236}">
                <a16:creationId xmlns:a16="http://schemas.microsoft.com/office/drawing/2014/main" id="{58E10A3D-0A36-4171-8D0D-CEBAE6321B61}"/>
              </a:ext>
            </a:extLst>
          </p:cNvPr>
          <p:cNvGraphicFramePr>
            <a:graphicFrameLocks noGrp="1"/>
          </p:cNvGraphicFramePr>
          <p:nvPr>
            <p:extLst>
              <p:ext uri="{D42A27DB-BD31-4B8C-83A1-F6EECF244321}">
                <p14:modId xmlns:p14="http://schemas.microsoft.com/office/powerpoint/2010/main" val="1969025902"/>
              </p:ext>
            </p:extLst>
          </p:nvPr>
        </p:nvGraphicFramePr>
        <p:xfrm>
          <a:off x="755650" y="4767782"/>
          <a:ext cx="7380931" cy="103632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1753884">
                  <a:extLst>
                    <a:ext uri="{9D8B030D-6E8A-4147-A177-3AD203B41FA5}">
                      <a16:colId xmlns:a16="http://schemas.microsoft.com/office/drawing/2014/main" val="20002"/>
                    </a:ext>
                  </a:extLst>
                </a:gridCol>
              </a:tblGrid>
              <a:tr h="214761">
                <a:tc gridSpan="2">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7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 term alcohol use disorder (defined by DSM-V criteria) should be used in preference to alcoholic, alcohol abuse, alcohol dependence or risky drinker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accent3"/>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FEFCFC"/>
                    </a:solidFill>
                  </a:tcPr>
                </a:tc>
                <a:tc>
                  <a:txBody>
                    <a:bodyPr/>
                    <a:lstStyle/>
                    <a:p>
                      <a:pPr algn="ctr"/>
                      <a:r>
                        <a:rPr lang="en-GB" sz="1400" dirty="0"/>
                        <a:t>A</a:t>
                      </a:r>
                    </a:p>
                  </a:txBody>
                  <a:tcPr anchor="ctr">
                    <a:lnL w="635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15" name="Group 14">
            <a:extLst>
              <a:ext uri="{FF2B5EF4-FFF2-40B4-BE49-F238E27FC236}">
                <a16:creationId xmlns:a16="http://schemas.microsoft.com/office/drawing/2014/main" id="{6203263F-8AD7-4602-8628-766ED15DBB09}"/>
              </a:ext>
            </a:extLst>
          </p:cNvPr>
          <p:cNvGrpSpPr/>
          <p:nvPr/>
        </p:nvGrpSpPr>
        <p:grpSpPr>
          <a:xfrm>
            <a:off x="6042664" y="4769308"/>
            <a:ext cx="2111204" cy="276999"/>
            <a:chOff x="4262958" y="3212976"/>
            <a:chExt cx="2111204" cy="276999"/>
          </a:xfrm>
        </p:grpSpPr>
        <p:sp>
          <p:nvSpPr>
            <p:cNvPr id="16" name="Rectangle 15">
              <a:extLst>
                <a:ext uri="{FF2B5EF4-FFF2-40B4-BE49-F238E27FC236}">
                  <a16:creationId xmlns:a16="http://schemas.microsoft.com/office/drawing/2014/main" id="{5E0B30CD-336D-4301-BA78-AE6BD9D469E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D4F79B4C-C598-46BD-AE7E-49EB9CB3B2E1}"/>
                </a:ext>
              </a:extLst>
            </p:cNvPr>
            <p:cNvSpPr txBox="1"/>
            <p:nvPr/>
          </p:nvSpPr>
          <p:spPr>
            <a:xfrm>
              <a:off x="4406957"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pic>
        <p:nvPicPr>
          <p:cNvPr id="9" name="Picture 8">
            <a:hlinkClick r:id="rId3" action="ppaction://hlinksldjump"/>
            <a:extLst>
              <a:ext uri="{FF2B5EF4-FFF2-40B4-BE49-F238E27FC236}">
                <a16:creationId xmlns:a16="http://schemas.microsoft.com/office/drawing/2014/main" id="{F66598BC-FD9E-4679-88AF-9081C3C65FA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186816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CA6A-DB4F-4ECA-8509-FEA9CC4E6232}"/>
              </a:ext>
            </a:extLst>
          </p:cNvPr>
          <p:cNvSpPr>
            <a:spLocks noGrp="1"/>
          </p:cNvSpPr>
          <p:nvPr>
            <p:ph type="title"/>
          </p:nvPr>
        </p:nvSpPr>
        <p:spPr/>
        <p:txBody>
          <a:bodyPr>
            <a:normAutofit fontScale="90000"/>
          </a:bodyPr>
          <a:lstStyle/>
          <a:p>
            <a:r>
              <a:rPr lang="en-US" dirty="0"/>
              <a:t>Alcohol use disorders:</a:t>
            </a:r>
            <a:br>
              <a:rPr lang="en-US" dirty="0"/>
            </a:br>
            <a:r>
              <a:rPr lang="en-GB" dirty="0"/>
              <a:t>DSM-V criteria</a:t>
            </a:r>
            <a:endParaRPr lang="en-US" dirty="0"/>
          </a:p>
        </p:txBody>
      </p:sp>
      <p:sp>
        <p:nvSpPr>
          <p:cNvPr id="8" name="Text Placeholder 7">
            <a:extLst>
              <a:ext uri="{FF2B5EF4-FFF2-40B4-BE49-F238E27FC236}">
                <a16:creationId xmlns:a16="http://schemas.microsoft.com/office/drawing/2014/main" id="{7D26F5B6-F084-4C07-9A33-5F7DE11AB37A}"/>
              </a:ext>
            </a:extLst>
          </p:cNvPr>
          <p:cNvSpPr>
            <a:spLocks noGrp="1"/>
          </p:cNvSpPr>
          <p:nvPr>
            <p:ph type="body" sz="quarter" idx="10"/>
          </p:nvPr>
        </p:nvSpPr>
        <p:spPr>
          <a:xfrm>
            <a:off x="4925" y="6479931"/>
            <a:ext cx="7519403" cy="376990"/>
          </a:xfrm>
        </p:spPr>
        <p:txBody>
          <a:bodyPr/>
          <a:lstStyle/>
          <a:p>
            <a:r>
              <a:rPr lang="en-GB" dirty="0"/>
              <a:t>*Or a closely related substance, such as benzodiazepine</a:t>
            </a:r>
          </a:p>
          <a:p>
            <a:r>
              <a:rPr lang="en-GB" dirty="0"/>
              <a:t>EASL CPG ALD. J </a:t>
            </a:r>
            <a:r>
              <a:rPr lang="en-GB" dirty="0" err="1"/>
              <a:t>Hepatol</a:t>
            </a:r>
            <a:r>
              <a:rPr lang="en-GB" dirty="0"/>
              <a:t> 2018;69:154–81</a:t>
            </a:r>
          </a:p>
        </p:txBody>
      </p:sp>
      <p:graphicFrame>
        <p:nvGraphicFramePr>
          <p:cNvPr id="5" name="Table 4">
            <a:extLst>
              <a:ext uri="{FF2B5EF4-FFF2-40B4-BE49-F238E27FC236}">
                <a16:creationId xmlns:a16="http://schemas.microsoft.com/office/drawing/2014/main" id="{E6E80D27-0110-4386-974B-B55680656A49}"/>
              </a:ext>
            </a:extLst>
          </p:cNvPr>
          <p:cNvGraphicFramePr>
            <a:graphicFrameLocks noGrp="1"/>
          </p:cNvGraphicFramePr>
          <p:nvPr>
            <p:extLst>
              <p:ext uri="{D42A27DB-BD31-4B8C-83A1-F6EECF244321}">
                <p14:modId xmlns:p14="http://schemas.microsoft.com/office/powerpoint/2010/main" val="1330026944"/>
              </p:ext>
            </p:extLst>
          </p:nvPr>
        </p:nvGraphicFramePr>
        <p:xfrm>
          <a:off x="385998" y="1313589"/>
          <a:ext cx="8175458" cy="4658434"/>
        </p:xfrm>
        <a:graphic>
          <a:graphicData uri="http://schemas.openxmlformats.org/drawingml/2006/table">
            <a:tbl>
              <a:tblPr firstRow="1" bandRow="1">
                <a:tableStyleId>{5C22544A-7EE6-4342-B048-85BDC9FD1C3A}</a:tableStyleId>
              </a:tblPr>
              <a:tblGrid>
                <a:gridCol w="680621">
                  <a:extLst>
                    <a:ext uri="{9D8B030D-6E8A-4147-A177-3AD203B41FA5}">
                      <a16:colId xmlns:a16="http://schemas.microsoft.com/office/drawing/2014/main" val="20000"/>
                    </a:ext>
                  </a:extLst>
                </a:gridCol>
                <a:gridCol w="7494837">
                  <a:extLst>
                    <a:ext uri="{9D8B030D-6E8A-4147-A177-3AD203B41FA5}">
                      <a16:colId xmlns:a16="http://schemas.microsoft.com/office/drawing/2014/main" val="20001"/>
                    </a:ext>
                  </a:extLst>
                </a:gridCol>
              </a:tblGrid>
              <a:tr h="3966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mj-lt"/>
                        </a:rPr>
                        <a:t>Manifested by ≥2 of the following, occurring within a 12-month period:</a:t>
                      </a:r>
                      <a:endParaRPr lang="en-US" sz="1300" dirty="0">
                        <a:latin typeface="+mj-lt"/>
                      </a:endParaRP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37996">
                <a:tc>
                  <a:txBody>
                    <a:bodyPr/>
                    <a:lstStyle/>
                    <a:p>
                      <a:pPr marL="0" indent="0" algn="ctr">
                        <a:buFont typeface="+mj-lt"/>
                        <a:buNone/>
                      </a:pPr>
                      <a:r>
                        <a:rPr lang="en-GB" sz="1300" i="0" dirty="0">
                          <a:solidFill>
                            <a:schemeClr val="tx1"/>
                          </a:solidFill>
                          <a:latin typeface="+mj-lt"/>
                          <a:cs typeface="Arial" panose="020B0604020202020204" pitchFamily="34" charset="0"/>
                        </a:rPr>
                        <a:t>1</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solidFill>
                            <a:schemeClr val="tx1"/>
                          </a:solidFill>
                          <a:effectLst/>
                          <a:latin typeface="+mj-lt"/>
                          <a:ea typeface="Calibri" panose="020F0502020204030204" pitchFamily="34" charset="0"/>
                          <a:cs typeface="Arial" panose="020B0604020202020204" pitchFamily="34" charset="0"/>
                        </a:rPr>
                        <a:t>Alcohol is often taken in larger amounts or over a longer period than was intended</a:t>
                      </a:r>
                      <a:endParaRPr lang="en-GB"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237996">
                <a:tc>
                  <a:txBody>
                    <a:bodyPr/>
                    <a:lstStyle/>
                    <a:p>
                      <a:pPr marL="0" indent="0" algn="ctr">
                        <a:buFont typeface="+mj-lt"/>
                        <a:buNone/>
                      </a:pPr>
                      <a:r>
                        <a:rPr lang="en-GB" sz="1300" i="0" dirty="0">
                          <a:latin typeface="+mj-lt"/>
                          <a:cs typeface="Arial" panose="020B0604020202020204" pitchFamily="34" charset="0"/>
                        </a:rPr>
                        <a:t>2</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There is a persistent desire or unsuccessful efforts to cut down or control alcohol use</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44539940"/>
                  </a:ext>
                </a:extLst>
              </a:tr>
              <a:tr h="238696">
                <a:tc>
                  <a:txBody>
                    <a:bodyPr/>
                    <a:lstStyle/>
                    <a:p>
                      <a:pPr marL="0" indent="0" algn="ctr">
                        <a:buFont typeface="+mj-lt"/>
                        <a:buNone/>
                      </a:pPr>
                      <a:r>
                        <a:rPr lang="en-GB" sz="1300" i="0" dirty="0">
                          <a:latin typeface="+mj-lt"/>
                          <a:cs typeface="Arial" panose="020B0604020202020204" pitchFamily="34" charset="0"/>
                        </a:rPr>
                        <a:t>3</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A great deal of time is spent in activities necessary to obtain alcohol, use alcohol, or recover from </a:t>
                      </a:r>
                      <a:br>
                        <a:rPr lang="en-GB" sz="1300" dirty="0">
                          <a:effectLst/>
                          <a:latin typeface="+mj-lt"/>
                          <a:ea typeface="Calibri" panose="020F0502020204030204" pitchFamily="34" charset="0"/>
                          <a:cs typeface="Arial" panose="020B0604020202020204" pitchFamily="34" charset="0"/>
                        </a:rPr>
                      </a:br>
                      <a:r>
                        <a:rPr lang="en-GB" sz="1300" dirty="0">
                          <a:effectLst/>
                          <a:latin typeface="+mj-lt"/>
                          <a:ea typeface="Calibri" panose="020F0502020204030204" pitchFamily="34" charset="0"/>
                          <a:cs typeface="Arial" panose="020B0604020202020204" pitchFamily="34" charset="0"/>
                        </a:rPr>
                        <a:t>its effects</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819273618"/>
                  </a:ext>
                </a:extLst>
              </a:tr>
              <a:tr h="237996">
                <a:tc>
                  <a:txBody>
                    <a:bodyPr/>
                    <a:lstStyle/>
                    <a:p>
                      <a:pPr marL="0" indent="0" algn="ctr">
                        <a:buFont typeface="+mj-lt"/>
                        <a:buNone/>
                      </a:pPr>
                      <a:r>
                        <a:rPr lang="en-GB" sz="1300" i="0" dirty="0">
                          <a:latin typeface="+mj-lt"/>
                          <a:cs typeface="Arial" panose="020B0604020202020204" pitchFamily="34" charset="0"/>
                        </a:rPr>
                        <a:t>4</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Craving, or a strong desire or urge to use alcohol</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538392350"/>
                  </a:ext>
                </a:extLst>
              </a:tr>
              <a:tr h="237996">
                <a:tc>
                  <a:txBody>
                    <a:bodyPr/>
                    <a:lstStyle/>
                    <a:p>
                      <a:pPr marL="0" indent="0" algn="ctr">
                        <a:buFont typeface="+mj-lt"/>
                        <a:buNone/>
                      </a:pPr>
                      <a:r>
                        <a:rPr lang="en-GB" sz="1300" i="0" dirty="0">
                          <a:latin typeface="+mj-lt"/>
                          <a:cs typeface="Arial" panose="020B0604020202020204" pitchFamily="34" charset="0"/>
                        </a:rPr>
                        <a:t>5</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Recurrent alcohol use resulting in a failure to fulfil major role obligations at work, school, or home</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4056589805"/>
                  </a:ext>
                </a:extLst>
              </a:tr>
              <a:tr h="317327">
                <a:tc>
                  <a:txBody>
                    <a:bodyPr/>
                    <a:lstStyle/>
                    <a:p>
                      <a:pPr marL="0" indent="0" algn="ctr">
                        <a:buFont typeface="+mj-lt"/>
                        <a:buNone/>
                      </a:pPr>
                      <a:r>
                        <a:rPr lang="en-GB" sz="1300" i="0" dirty="0">
                          <a:latin typeface="+mj-lt"/>
                          <a:cs typeface="Arial" panose="020B0604020202020204" pitchFamily="34" charset="0"/>
                        </a:rPr>
                        <a:t>6</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Continued alcohol use despite having persistent or recurrent social or interpersonal problems caused or exacerbated by the effects of alcohol</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793644163"/>
                  </a:ext>
                </a:extLst>
              </a:tr>
              <a:tr h="238696">
                <a:tc>
                  <a:txBody>
                    <a:bodyPr/>
                    <a:lstStyle/>
                    <a:p>
                      <a:pPr marL="0" indent="0" algn="ctr">
                        <a:buFont typeface="+mj-lt"/>
                        <a:buNone/>
                      </a:pPr>
                      <a:r>
                        <a:rPr lang="en-GB" sz="1300" i="0" dirty="0">
                          <a:latin typeface="+mj-lt"/>
                          <a:cs typeface="Arial" panose="020B0604020202020204" pitchFamily="34" charset="0"/>
                        </a:rPr>
                        <a:t>7</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Important social, occupational, or recreational activities are given up or reduced because of </a:t>
                      </a:r>
                      <a:br>
                        <a:rPr lang="en-GB" sz="1300" dirty="0">
                          <a:effectLst/>
                          <a:latin typeface="+mj-lt"/>
                          <a:ea typeface="Calibri" panose="020F0502020204030204" pitchFamily="34" charset="0"/>
                          <a:cs typeface="Arial" panose="020B0604020202020204" pitchFamily="34" charset="0"/>
                        </a:rPr>
                      </a:br>
                      <a:r>
                        <a:rPr lang="en-GB" sz="1300" dirty="0">
                          <a:effectLst/>
                          <a:latin typeface="+mj-lt"/>
                          <a:ea typeface="Calibri" panose="020F0502020204030204" pitchFamily="34" charset="0"/>
                          <a:cs typeface="Arial" panose="020B0604020202020204" pitchFamily="34" charset="0"/>
                        </a:rPr>
                        <a:t>alcohol use</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6169470"/>
                  </a:ext>
                </a:extLst>
              </a:tr>
              <a:tr h="237996">
                <a:tc>
                  <a:txBody>
                    <a:bodyPr/>
                    <a:lstStyle/>
                    <a:p>
                      <a:pPr marL="0" indent="0" algn="ctr">
                        <a:buFont typeface="+mj-lt"/>
                        <a:buNone/>
                      </a:pPr>
                      <a:r>
                        <a:rPr lang="en-GB" sz="1300" i="0" dirty="0">
                          <a:latin typeface="+mj-lt"/>
                          <a:cs typeface="Arial" panose="020B0604020202020204" pitchFamily="34" charset="0"/>
                        </a:rPr>
                        <a:t>8</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Recurrent alcohol use in situations in which it is physically hazardous</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118258253"/>
                  </a:ext>
                </a:extLst>
              </a:tr>
              <a:tr h="317327">
                <a:tc>
                  <a:txBody>
                    <a:bodyPr/>
                    <a:lstStyle/>
                    <a:p>
                      <a:pPr marL="0" indent="0" algn="ctr">
                        <a:buFont typeface="+mj-lt"/>
                        <a:buNone/>
                      </a:pPr>
                      <a:r>
                        <a:rPr lang="en-GB" sz="1300" i="0" dirty="0">
                          <a:latin typeface="+mj-lt"/>
                          <a:cs typeface="Arial" panose="020B0604020202020204" pitchFamily="34" charset="0"/>
                        </a:rPr>
                        <a:t>9</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Alcohol use is continued despite knowledge of having a persistent or recurrent physical or psychological problem that is likely to have been caused or exacerbated by alcohol</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4178016027"/>
                  </a:ext>
                </a:extLst>
              </a:tr>
              <a:tr h="475991">
                <a:tc>
                  <a:txBody>
                    <a:bodyPr/>
                    <a:lstStyle/>
                    <a:p>
                      <a:pPr marL="0" indent="0" algn="ctr">
                        <a:buFont typeface="+mj-lt"/>
                        <a:buNone/>
                      </a:pPr>
                      <a:r>
                        <a:rPr lang="en-GB" sz="1300" i="0" dirty="0">
                          <a:latin typeface="+mj-lt"/>
                          <a:cs typeface="Arial" panose="020B0604020202020204" pitchFamily="34" charset="0"/>
                        </a:rPr>
                        <a:t>10</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Tolerance, as defined by either of the following:</a:t>
                      </a:r>
                      <a:endParaRPr lang="en-GB" sz="1300" dirty="0">
                        <a:effectLst/>
                        <a:latin typeface="+mj-lt"/>
                        <a:ea typeface="Calibri" panose="020F0502020204030204" pitchFamily="34" charset="0"/>
                        <a:cs typeface="Times New Roman" panose="02020603050405020304" pitchFamily="18" charset="0"/>
                      </a:endParaRPr>
                    </a:p>
                    <a:p>
                      <a:pPr marL="198755">
                        <a:spcAft>
                          <a:spcPts val="0"/>
                        </a:spcAft>
                      </a:pPr>
                      <a:r>
                        <a:rPr lang="en-GB" sz="1300" dirty="0">
                          <a:effectLst/>
                          <a:latin typeface="+mj-lt"/>
                          <a:ea typeface="Calibri" panose="020F0502020204030204" pitchFamily="34" charset="0"/>
                          <a:cs typeface="Arial" panose="020B0604020202020204" pitchFamily="34" charset="0"/>
                        </a:rPr>
                        <a:t> a. A need for markedly increased amounts of alcohol to achieve intoxication or desired effect </a:t>
                      </a:r>
                      <a:endParaRPr lang="en-GB" sz="1300" dirty="0">
                        <a:effectLst/>
                        <a:latin typeface="+mj-lt"/>
                        <a:ea typeface="Calibri" panose="020F0502020204030204" pitchFamily="34" charset="0"/>
                        <a:cs typeface="Times New Roman" panose="02020603050405020304" pitchFamily="18" charset="0"/>
                      </a:endParaRPr>
                    </a:p>
                    <a:p>
                      <a:pPr marL="198755">
                        <a:spcAft>
                          <a:spcPts val="0"/>
                        </a:spcAft>
                      </a:pPr>
                      <a:r>
                        <a:rPr lang="en-GB" sz="1300" dirty="0">
                          <a:effectLst/>
                          <a:latin typeface="+mj-lt"/>
                          <a:ea typeface="Calibri" panose="020F0502020204030204" pitchFamily="34" charset="0"/>
                          <a:cs typeface="Arial" panose="020B0604020202020204" pitchFamily="34" charset="0"/>
                        </a:rPr>
                        <a:t> b. A markedly diminished effect with continued use of the same amount of alcohol</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634655">
                <a:tc>
                  <a:txBody>
                    <a:bodyPr/>
                    <a:lstStyle/>
                    <a:p>
                      <a:pPr marL="0" indent="0" algn="ctr">
                        <a:buFont typeface="+mj-lt"/>
                        <a:buNone/>
                      </a:pPr>
                      <a:r>
                        <a:rPr lang="en-GB" sz="1300" i="0" dirty="0">
                          <a:latin typeface="+mj-lt"/>
                          <a:cs typeface="Arial" panose="020B0604020202020204" pitchFamily="34" charset="0"/>
                        </a:rPr>
                        <a:t>11</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Withdrawal, as manifested by either of the following: </a:t>
                      </a:r>
                      <a:endParaRPr lang="en-GB" sz="1300" dirty="0">
                        <a:effectLst/>
                        <a:latin typeface="+mj-lt"/>
                        <a:ea typeface="Calibri" panose="020F0502020204030204" pitchFamily="34" charset="0"/>
                        <a:cs typeface="Times New Roman" panose="02020603050405020304" pitchFamily="18" charset="0"/>
                      </a:endParaRPr>
                    </a:p>
                    <a:p>
                      <a:pPr marL="198755">
                        <a:spcAft>
                          <a:spcPts val="0"/>
                        </a:spcAft>
                      </a:pPr>
                      <a:r>
                        <a:rPr lang="en-GB" sz="1300" dirty="0">
                          <a:effectLst/>
                          <a:latin typeface="+mj-lt"/>
                          <a:ea typeface="Calibri" panose="020F0502020204030204" pitchFamily="34" charset="0"/>
                          <a:cs typeface="Arial" panose="020B0604020202020204" pitchFamily="34" charset="0"/>
                        </a:rPr>
                        <a:t>a. The characteristic withdrawal syndrome for alcohol </a:t>
                      </a:r>
                      <a:endParaRPr lang="en-GB" sz="1300" dirty="0">
                        <a:effectLst/>
                        <a:latin typeface="+mj-lt"/>
                        <a:ea typeface="Calibri" panose="020F0502020204030204" pitchFamily="34" charset="0"/>
                        <a:cs typeface="Times New Roman" panose="02020603050405020304" pitchFamily="18" charset="0"/>
                      </a:endParaRPr>
                    </a:p>
                    <a:p>
                      <a:pPr marL="198755">
                        <a:spcAft>
                          <a:spcPts val="0"/>
                        </a:spcAft>
                      </a:pPr>
                      <a:r>
                        <a:rPr lang="en-GB" sz="1300" dirty="0">
                          <a:effectLst/>
                          <a:latin typeface="+mj-lt"/>
                          <a:ea typeface="Calibri" panose="020F0502020204030204" pitchFamily="34" charset="0"/>
                          <a:cs typeface="Arial" panose="020B0604020202020204" pitchFamily="34" charset="0"/>
                        </a:rPr>
                        <a:t>b. Alcohol* is taken to relieve or avoid withdrawal symptoms</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bl>
          </a:graphicData>
        </a:graphic>
      </p:graphicFrame>
      <p:pic>
        <p:nvPicPr>
          <p:cNvPr id="6" name="Picture 5">
            <a:hlinkClick r:id="rId3" action="ppaction://hlinksldjump"/>
            <a:extLst>
              <a:ext uri="{FF2B5EF4-FFF2-40B4-BE49-F238E27FC236}">
                <a16:creationId xmlns:a16="http://schemas.microsoft.com/office/drawing/2014/main" id="{15958E5D-8BC4-4DC5-AB47-A5CFF80050C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16984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CA6A-DB4F-4ECA-8509-FEA9CC4E6232}"/>
              </a:ext>
            </a:extLst>
          </p:cNvPr>
          <p:cNvSpPr>
            <a:spLocks noGrp="1"/>
          </p:cNvSpPr>
          <p:nvPr>
            <p:ph type="title"/>
          </p:nvPr>
        </p:nvSpPr>
        <p:spPr/>
        <p:txBody>
          <a:bodyPr>
            <a:normAutofit fontScale="90000"/>
          </a:bodyPr>
          <a:lstStyle/>
          <a:p>
            <a:r>
              <a:rPr lang="en-US" dirty="0"/>
              <a:t>Alcohol use disorders:</a:t>
            </a:r>
            <a:br>
              <a:rPr lang="en-US" dirty="0"/>
            </a:br>
            <a:r>
              <a:rPr lang="en-GB" dirty="0"/>
              <a:t>DSM-V criteria</a:t>
            </a:r>
            <a:endParaRPr lang="en-US" dirty="0"/>
          </a:p>
        </p:txBody>
      </p:sp>
      <p:sp>
        <p:nvSpPr>
          <p:cNvPr id="8" name="Text Placeholder 7">
            <a:extLst>
              <a:ext uri="{FF2B5EF4-FFF2-40B4-BE49-F238E27FC236}">
                <a16:creationId xmlns:a16="http://schemas.microsoft.com/office/drawing/2014/main" id="{7D26F5B6-F084-4C07-9A33-5F7DE11AB37A}"/>
              </a:ext>
            </a:extLst>
          </p:cNvPr>
          <p:cNvSpPr>
            <a:spLocks noGrp="1"/>
          </p:cNvSpPr>
          <p:nvPr>
            <p:ph type="body" sz="quarter" idx="10"/>
          </p:nvPr>
        </p:nvSpPr>
        <p:spPr>
          <a:xfrm>
            <a:off x="4925" y="6479931"/>
            <a:ext cx="7519403" cy="376990"/>
          </a:xfrm>
        </p:spPr>
        <p:txBody>
          <a:bodyPr/>
          <a:lstStyle/>
          <a:p>
            <a:r>
              <a:rPr lang="en-GB" dirty="0"/>
              <a:t>*Or a closely related substance, such as benzodiazepine</a:t>
            </a:r>
          </a:p>
          <a:p>
            <a:r>
              <a:rPr lang="en-GB" dirty="0"/>
              <a:t>EASL CPG ALD. J </a:t>
            </a:r>
            <a:r>
              <a:rPr lang="en-GB" dirty="0" err="1"/>
              <a:t>Hepatol</a:t>
            </a:r>
            <a:r>
              <a:rPr lang="en-GB" dirty="0"/>
              <a:t> 2018;69:154–81</a:t>
            </a:r>
          </a:p>
        </p:txBody>
      </p:sp>
      <p:graphicFrame>
        <p:nvGraphicFramePr>
          <p:cNvPr id="5" name="Table 4">
            <a:extLst>
              <a:ext uri="{FF2B5EF4-FFF2-40B4-BE49-F238E27FC236}">
                <a16:creationId xmlns:a16="http://schemas.microsoft.com/office/drawing/2014/main" id="{E6E80D27-0110-4386-974B-B55680656A49}"/>
              </a:ext>
            </a:extLst>
          </p:cNvPr>
          <p:cNvGraphicFramePr>
            <a:graphicFrameLocks noGrp="1"/>
          </p:cNvGraphicFramePr>
          <p:nvPr>
            <p:extLst/>
          </p:nvPr>
        </p:nvGraphicFramePr>
        <p:xfrm>
          <a:off x="385998" y="1313589"/>
          <a:ext cx="8175458" cy="4658434"/>
        </p:xfrm>
        <a:graphic>
          <a:graphicData uri="http://schemas.openxmlformats.org/drawingml/2006/table">
            <a:tbl>
              <a:tblPr firstRow="1" bandRow="1">
                <a:tableStyleId>{5C22544A-7EE6-4342-B048-85BDC9FD1C3A}</a:tableStyleId>
              </a:tblPr>
              <a:tblGrid>
                <a:gridCol w="680621">
                  <a:extLst>
                    <a:ext uri="{9D8B030D-6E8A-4147-A177-3AD203B41FA5}">
                      <a16:colId xmlns:a16="http://schemas.microsoft.com/office/drawing/2014/main" val="20000"/>
                    </a:ext>
                  </a:extLst>
                </a:gridCol>
                <a:gridCol w="7494837">
                  <a:extLst>
                    <a:ext uri="{9D8B030D-6E8A-4147-A177-3AD203B41FA5}">
                      <a16:colId xmlns:a16="http://schemas.microsoft.com/office/drawing/2014/main" val="20001"/>
                    </a:ext>
                  </a:extLst>
                </a:gridCol>
              </a:tblGrid>
              <a:tr h="3966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mj-lt"/>
                        </a:rPr>
                        <a:t>Manifested by ≥2 of the following, occurring within a 12-month period:</a:t>
                      </a:r>
                      <a:endParaRPr lang="en-US" sz="1300" dirty="0">
                        <a:latin typeface="+mj-lt"/>
                      </a:endParaRPr>
                    </a:p>
                  </a:txBody>
                  <a:tcPr anchor="ct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37996">
                <a:tc>
                  <a:txBody>
                    <a:bodyPr/>
                    <a:lstStyle/>
                    <a:p>
                      <a:pPr marL="0" indent="0" algn="ctr">
                        <a:buFont typeface="+mj-lt"/>
                        <a:buNone/>
                      </a:pPr>
                      <a:r>
                        <a:rPr lang="en-GB" sz="1300" i="0" dirty="0">
                          <a:solidFill>
                            <a:schemeClr val="tx1"/>
                          </a:solidFill>
                          <a:latin typeface="+mj-lt"/>
                          <a:cs typeface="Arial" panose="020B0604020202020204" pitchFamily="34" charset="0"/>
                        </a:rPr>
                        <a:t>1</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solidFill>
                            <a:schemeClr val="tx1"/>
                          </a:solidFill>
                          <a:effectLst/>
                          <a:latin typeface="+mj-lt"/>
                          <a:ea typeface="Calibri" panose="020F0502020204030204" pitchFamily="34" charset="0"/>
                          <a:cs typeface="Arial" panose="020B0604020202020204" pitchFamily="34" charset="0"/>
                        </a:rPr>
                        <a:t>Alcohol is often taken in larger amounts or over a longer period than was intended</a:t>
                      </a:r>
                      <a:endParaRPr lang="en-GB" sz="13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237996">
                <a:tc>
                  <a:txBody>
                    <a:bodyPr/>
                    <a:lstStyle/>
                    <a:p>
                      <a:pPr marL="0" indent="0" algn="ctr">
                        <a:buFont typeface="+mj-lt"/>
                        <a:buNone/>
                      </a:pPr>
                      <a:r>
                        <a:rPr lang="en-GB" sz="1300" i="0" dirty="0">
                          <a:latin typeface="+mj-lt"/>
                          <a:cs typeface="Arial" panose="020B0604020202020204" pitchFamily="34" charset="0"/>
                        </a:rPr>
                        <a:t>2</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There is a persistent desire or unsuccessful efforts to cut down or control alcohol use</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44539940"/>
                  </a:ext>
                </a:extLst>
              </a:tr>
              <a:tr h="238696">
                <a:tc>
                  <a:txBody>
                    <a:bodyPr/>
                    <a:lstStyle/>
                    <a:p>
                      <a:pPr marL="0" indent="0" algn="ctr">
                        <a:buFont typeface="+mj-lt"/>
                        <a:buNone/>
                      </a:pPr>
                      <a:r>
                        <a:rPr lang="en-GB" sz="1300" i="0" dirty="0">
                          <a:latin typeface="+mj-lt"/>
                          <a:cs typeface="Arial" panose="020B0604020202020204" pitchFamily="34" charset="0"/>
                        </a:rPr>
                        <a:t>3</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A great deal of time is spent in activities necessary to obtain alcohol, use alcohol, or recover from </a:t>
                      </a:r>
                      <a:br>
                        <a:rPr lang="en-GB" sz="1300" dirty="0">
                          <a:effectLst/>
                          <a:latin typeface="+mj-lt"/>
                          <a:ea typeface="Calibri" panose="020F0502020204030204" pitchFamily="34" charset="0"/>
                          <a:cs typeface="Arial" panose="020B0604020202020204" pitchFamily="34" charset="0"/>
                        </a:rPr>
                      </a:br>
                      <a:r>
                        <a:rPr lang="en-GB" sz="1300" dirty="0">
                          <a:effectLst/>
                          <a:latin typeface="+mj-lt"/>
                          <a:ea typeface="Calibri" panose="020F0502020204030204" pitchFamily="34" charset="0"/>
                          <a:cs typeface="Arial" panose="020B0604020202020204" pitchFamily="34" charset="0"/>
                        </a:rPr>
                        <a:t>its effects</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819273618"/>
                  </a:ext>
                </a:extLst>
              </a:tr>
              <a:tr h="237996">
                <a:tc>
                  <a:txBody>
                    <a:bodyPr/>
                    <a:lstStyle/>
                    <a:p>
                      <a:pPr marL="0" indent="0" algn="ctr">
                        <a:buFont typeface="+mj-lt"/>
                        <a:buNone/>
                      </a:pPr>
                      <a:r>
                        <a:rPr lang="en-GB" sz="1300" i="0" dirty="0">
                          <a:latin typeface="+mj-lt"/>
                          <a:cs typeface="Arial" panose="020B0604020202020204" pitchFamily="34" charset="0"/>
                        </a:rPr>
                        <a:t>4</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Craving, or a strong desire or urge to use alcohol</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538392350"/>
                  </a:ext>
                </a:extLst>
              </a:tr>
              <a:tr h="237996">
                <a:tc>
                  <a:txBody>
                    <a:bodyPr/>
                    <a:lstStyle/>
                    <a:p>
                      <a:pPr marL="0" indent="0" algn="ctr">
                        <a:buFont typeface="+mj-lt"/>
                        <a:buNone/>
                      </a:pPr>
                      <a:r>
                        <a:rPr lang="en-GB" sz="1300" i="0" dirty="0">
                          <a:latin typeface="+mj-lt"/>
                          <a:cs typeface="Arial" panose="020B0604020202020204" pitchFamily="34" charset="0"/>
                        </a:rPr>
                        <a:t>5</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Recurrent alcohol use resulting in a failure to fulfil major role obligations at work, school, or home</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4056589805"/>
                  </a:ext>
                </a:extLst>
              </a:tr>
              <a:tr h="317327">
                <a:tc>
                  <a:txBody>
                    <a:bodyPr/>
                    <a:lstStyle/>
                    <a:p>
                      <a:pPr marL="0" indent="0" algn="ctr">
                        <a:buFont typeface="+mj-lt"/>
                        <a:buNone/>
                      </a:pPr>
                      <a:r>
                        <a:rPr lang="en-GB" sz="1300" i="0" dirty="0">
                          <a:latin typeface="+mj-lt"/>
                          <a:cs typeface="Arial" panose="020B0604020202020204" pitchFamily="34" charset="0"/>
                        </a:rPr>
                        <a:t>6</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Continued alcohol use despite having persistent or recurrent social or interpersonal problems caused or exacerbated by the effects of alcohol</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793644163"/>
                  </a:ext>
                </a:extLst>
              </a:tr>
              <a:tr h="238696">
                <a:tc>
                  <a:txBody>
                    <a:bodyPr/>
                    <a:lstStyle/>
                    <a:p>
                      <a:pPr marL="0" indent="0" algn="ctr">
                        <a:buFont typeface="+mj-lt"/>
                        <a:buNone/>
                      </a:pPr>
                      <a:r>
                        <a:rPr lang="en-GB" sz="1300" i="0" dirty="0">
                          <a:latin typeface="+mj-lt"/>
                          <a:cs typeface="Arial" panose="020B0604020202020204" pitchFamily="34" charset="0"/>
                        </a:rPr>
                        <a:t>7</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Important social, occupational, or recreational activities are given up or reduced because of </a:t>
                      </a:r>
                      <a:br>
                        <a:rPr lang="en-GB" sz="1300" dirty="0">
                          <a:effectLst/>
                          <a:latin typeface="+mj-lt"/>
                          <a:ea typeface="Calibri" panose="020F0502020204030204" pitchFamily="34" charset="0"/>
                          <a:cs typeface="Arial" panose="020B0604020202020204" pitchFamily="34" charset="0"/>
                        </a:rPr>
                      </a:br>
                      <a:r>
                        <a:rPr lang="en-GB" sz="1300" dirty="0">
                          <a:effectLst/>
                          <a:latin typeface="+mj-lt"/>
                          <a:ea typeface="Calibri" panose="020F0502020204030204" pitchFamily="34" charset="0"/>
                          <a:cs typeface="Arial" panose="020B0604020202020204" pitchFamily="34" charset="0"/>
                        </a:rPr>
                        <a:t>alcohol use</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56169470"/>
                  </a:ext>
                </a:extLst>
              </a:tr>
              <a:tr h="237996">
                <a:tc>
                  <a:txBody>
                    <a:bodyPr/>
                    <a:lstStyle/>
                    <a:p>
                      <a:pPr marL="0" indent="0" algn="ctr">
                        <a:buFont typeface="+mj-lt"/>
                        <a:buNone/>
                      </a:pPr>
                      <a:r>
                        <a:rPr lang="en-GB" sz="1300" i="0" dirty="0">
                          <a:latin typeface="+mj-lt"/>
                          <a:cs typeface="Arial" panose="020B0604020202020204" pitchFamily="34" charset="0"/>
                        </a:rPr>
                        <a:t>8</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Recurrent alcohol use in situations in which it is physically hazardous</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118258253"/>
                  </a:ext>
                </a:extLst>
              </a:tr>
              <a:tr h="317327">
                <a:tc>
                  <a:txBody>
                    <a:bodyPr/>
                    <a:lstStyle/>
                    <a:p>
                      <a:pPr marL="0" indent="0" algn="ctr">
                        <a:buFont typeface="+mj-lt"/>
                        <a:buNone/>
                      </a:pPr>
                      <a:r>
                        <a:rPr lang="en-GB" sz="1300" i="0" dirty="0">
                          <a:latin typeface="+mj-lt"/>
                          <a:cs typeface="Arial" panose="020B0604020202020204" pitchFamily="34" charset="0"/>
                        </a:rPr>
                        <a:t>9</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Alcohol use is continued despite knowledge of having a persistent or recurrent physical or psychological problem that is likely to have been caused or exacerbated by alcohol</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4178016027"/>
                  </a:ext>
                </a:extLst>
              </a:tr>
              <a:tr h="475991">
                <a:tc>
                  <a:txBody>
                    <a:bodyPr/>
                    <a:lstStyle/>
                    <a:p>
                      <a:pPr marL="0" indent="0" algn="ctr">
                        <a:buFont typeface="+mj-lt"/>
                        <a:buNone/>
                      </a:pPr>
                      <a:r>
                        <a:rPr lang="en-GB" sz="1300" i="0" dirty="0">
                          <a:latin typeface="+mj-lt"/>
                          <a:cs typeface="Arial" panose="020B0604020202020204" pitchFamily="34" charset="0"/>
                        </a:rPr>
                        <a:t>10</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Tolerance, as defined by either of the following:</a:t>
                      </a:r>
                      <a:endParaRPr lang="en-GB" sz="1300" dirty="0">
                        <a:effectLst/>
                        <a:latin typeface="+mj-lt"/>
                        <a:ea typeface="Calibri" panose="020F0502020204030204" pitchFamily="34" charset="0"/>
                        <a:cs typeface="Times New Roman" panose="02020603050405020304" pitchFamily="18" charset="0"/>
                      </a:endParaRPr>
                    </a:p>
                    <a:p>
                      <a:pPr marL="198755">
                        <a:spcAft>
                          <a:spcPts val="0"/>
                        </a:spcAft>
                      </a:pPr>
                      <a:r>
                        <a:rPr lang="en-GB" sz="1300" dirty="0">
                          <a:effectLst/>
                          <a:latin typeface="+mj-lt"/>
                          <a:ea typeface="Calibri" panose="020F0502020204030204" pitchFamily="34" charset="0"/>
                          <a:cs typeface="Arial" panose="020B0604020202020204" pitchFamily="34" charset="0"/>
                        </a:rPr>
                        <a:t> a. A need for markedly increased amounts of alcohol to achieve intoxication or desired effect </a:t>
                      </a:r>
                      <a:endParaRPr lang="en-GB" sz="1300" dirty="0">
                        <a:effectLst/>
                        <a:latin typeface="+mj-lt"/>
                        <a:ea typeface="Calibri" panose="020F0502020204030204" pitchFamily="34" charset="0"/>
                        <a:cs typeface="Times New Roman" panose="02020603050405020304" pitchFamily="18" charset="0"/>
                      </a:endParaRPr>
                    </a:p>
                    <a:p>
                      <a:pPr marL="198755">
                        <a:spcAft>
                          <a:spcPts val="0"/>
                        </a:spcAft>
                      </a:pPr>
                      <a:r>
                        <a:rPr lang="en-GB" sz="1300" dirty="0">
                          <a:effectLst/>
                          <a:latin typeface="+mj-lt"/>
                          <a:ea typeface="Calibri" panose="020F0502020204030204" pitchFamily="34" charset="0"/>
                          <a:cs typeface="Arial" panose="020B0604020202020204" pitchFamily="34" charset="0"/>
                        </a:rPr>
                        <a:t> b. A markedly diminished effect with continued use of the same amount of alcohol</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634655">
                <a:tc>
                  <a:txBody>
                    <a:bodyPr/>
                    <a:lstStyle/>
                    <a:p>
                      <a:pPr marL="0" indent="0" algn="ctr">
                        <a:buFont typeface="+mj-lt"/>
                        <a:buNone/>
                      </a:pPr>
                      <a:r>
                        <a:rPr lang="en-GB" sz="1300" i="0" dirty="0">
                          <a:latin typeface="+mj-lt"/>
                          <a:cs typeface="Arial" panose="020B0604020202020204" pitchFamily="34" charset="0"/>
                        </a:rPr>
                        <a:t>11</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marL="21590">
                        <a:spcAft>
                          <a:spcPts val="0"/>
                        </a:spcAft>
                      </a:pPr>
                      <a:r>
                        <a:rPr lang="en-GB" sz="1300" dirty="0">
                          <a:effectLst/>
                          <a:latin typeface="+mj-lt"/>
                          <a:ea typeface="Calibri" panose="020F0502020204030204" pitchFamily="34" charset="0"/>
                          <a:cs typeface="Arial" panose="020B0604020202020204" pitchFamily="34" charset="0"/>
                        </a:rPr>
                        <a:t>Withdrawal, as manifested by either of the following: </a:t>
                      </a:r>
                      <a:endParaRPr lang="en-GB" sz="1300" dirty="0">
                        <a:effectLst/>
                        <a:latin typeface="+mj-lt"/>
                        <a:ea typeface="Calibri" panose="020F0502020204030204" pitchFamily="34" charset="0"/>
                        <a:cs typeface="Times New Roman" panose="02020603050405020304" pitchFamily="18" charset="0"/>
                      </a:endParaRPr>
                    </a:p>
                    <a:p>
                      <a:pPr marL="198755">
                        <a:spcAft>
                          <a:spcPts val="0"/>
                        </a:spcAft>
                      </a:pPr>
                      <a:r>
                        <a:rPr lang="en-GB" sz="1300" dirty="0">
                          <a:effectLst/>
                          <a:latin typeface="+mj-lt"/>
                          <a:ea typeface="Calibri" panose="020F0502020204030204" pitchFamily="34" charset="0"/>
                          <a:cs typeface="Arial" panose="020B0604020202020204" pitchFamily="34" charset="0"/>
                        </a:rPr>
                        <a:t>a. The characteristic withdrawal syndrome for alcohol </a:t>
                      </a:r>
                      <a:endParaRPr lang="en-GB" sz="1300" dirty="0">
                        <a:effectLst/>
                        <a:latin typeface="+mj-lt"/>
                        <a:ea typeface="Calibri" panose="020F0502020204030204" pitchFamily="34" charset="0"/>
                        <a:cs typeface="Times New Roman" panose="02020603050405020304" pitchFamily="18" charset="0"/>
                      </a:endParaRPr>
                    </a:p>
                    <a:p>
                      <a:pPr marL="198755">
                        <a:spcAft>
                          <a:spcPts val="0"/>
                        </a:spcAft>
                      </a:pPr>
                      <a:r>
                        <a:rPr lang="en-GB" sz="1300" dirty="0">
                          <a:effectLst/>
                          <a:latin typeface="+mj-lt"/>
                          <a:ea typeface="Calibri" panose="020F0502020204030204" pitchFamily="34" charset="0"/>
                          <a:cs typeface="Arial" panose="020B0604020202020204" pitchFamily="34" charset="0"/>
                        </a:rPr>
                        <a:t>b. Alcohol* is taken to relieve or avoid withdrawal symptoms</a:t>
                      </a:r>
                      <a:endParaRPr lang="en-GB" sz="1300" dirty="0">
                        <a:effectLst/>
                        <a:latin typeface="+mj-lt"/>
                        <a:ea typeface="Calibri" panose="020F0502020204030204" pitchFamily="34" charset="0"/>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bl>
          </a:graphicData>
        </a:graphic>
      </p:graphicFrame>
      <p:pic>
        <p:nvPicPr>
          <p:cNvPr id="6" name="Picture 5">
            <a:hlinkClick r:id="rId3" action="ppaction://hlinksldjump"/>
            <a:extLst>
              <a:ext uri="{FF2B5EF4-FFF2-40B4-BE49-F238E27FC236}">
                <a16:creationId xmlns:a16="http://schemas.microsoft.com/office/drawing/2014/main" id="{15958E5D-8BC4-4DC5-AB47-A5CFF80050C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7" name="TextBox 6">
            <a:extLst>
              <a:ext uri="{FF2B5EF4-FFF2-40B4-BE49-F238E27FC236}">
                <a16:creationId xmlns:a16="http://schemas.microsoft.com/office/drawing/2014/main" id="{CF869FBC-5FC2-42E8-BCC2-640017B5198A}"/>
              </a:ext>
            </a:extLst>
          </p:cNvPr>
          <p:cNvSpPr txBox="1"/>
          <p:nvPr/>
        </p:nvSpPr>
        <p:spPr>
          <a:xfrm>
            <a:off x="2294965" y="3095096"/>
            <a:ext cx="4283865" cy="1477328"/>
          </a:xfrm>
          <a:prstGeom prst="rect">
            <a:avLst/>
          </a:prstGeom>
          <a:solidFill>
            <a:srgbClr val="BEE5F5"/>
          </a:solidFill>
          <a:ln>
            <a:solidFill>
              <a:schemeClr val="tx2"/>
            </a:solidFill>
          </a:ln>
        </p:spPr>
        <p:txBody>
          <a:bodyPr wrap="none" rtlCol="0">
            <a:spAutoFit/>
          </a:bodyPr>
          <a:lstStyle/>
          <a:p>
            <a:r>
              <a:rPr lang="en-GB" dirty="0"/>
              <a:t>Severity graded as:</a:t>
            </a:r>
          </a:p>
          <a:p>
            <a:pPr marL="198755">
              <a:spcAft>
                <a:spcPts val="0"/>
              </a:spcAft>
            </a:pPr>
            <a:endParaRPr lang="en-GB" b="1" dirty="0">
              <a:ea typeface="Calibri" panose="020F0502020204030204" pitchFamily="34" charset="0"/>
              <a:cs typeface="Times New Roman" panose="02020603050405020304" pitchFamily="18" charset="0"/>
            </a:endParaRPr>
          </a:p>
          <a:p>
            <a:pPr marL="198755">
              <a:spcAft>
                <a:spcPts val="0"/>
              </a:spcAft>
            </a:pPr>
            <a:r>
              <a:rPr lang="en-GB" b="1" dirty="0">
                <a:ea typeface="Calibri" panose="020F0502020204030204" pitchFamily="34" charset="0"/>
                <a:cs typeface="Times New Roman" panose="02020603050405020304" pitchFamily="18" charset="0"/>
              </a:rPr>
              <a:t>Mild</a:t>
            </a:r>
            <a:r>
              <a:rPr lang="en-GB" dirty="0">
                <a:ea typeface="Calibri" panose="020F0502020204030204" pitchFamily="34" charset="0"/>
                <a:cs typeface="Times New Roman" panose="02020603050405020304" pitchFamily="18" charset="0"/>
              </a:rPr>
              <a:t>: presence of 2 to 3 criteria</a:t>
            </a:r>
          </a:p>
          <a:p>
            <a:pPr marL="198755">
              <a:spcAft>
                <a:spcPts val="0"/>
              </a:spcAft>
            </a:pPr>
            <a:r>
              <a:rPr lang="en-GB" b="1" dirty="0">
                <a:ea typeface="Calibri" panose="020F0502020204030204" pitchFamily="34" charset="0"/>
                <a:cs typeface="Times New Roman" panose="02020603050405020304" pitchFamily="18" charset="0"/>
              </a:rPr>
              <a:t>Moderate</a:t>
            </a:r>
            <a:r>
              <a:rPr lang="en-GB" dirty="0">
                <a:ea typeface="Calibri" panose="020F0502020204030204" pitchFamily="34" charset="0"/>
                <a:cs typeface="Times New Roman" panose="02020603050405020304" pitchFamily="18" charset="0"/>
              </a:rPr>
              <a:t>: presence of 4 to 5 criteria</a:t>
            </a:r>
          </a:p>
          <a:p>
            <a:pPr marL="198755">
              <a:spcAft>
                <a:spcPts val="0"/>
              </a:spcAft>
            </a:pPr>
            <a:r>
              <a:rPr lang="en-GB" b="1" dirty="0">
                <a:ea typeface="Calibri" panose="020F0502020204030204" pitchFamily="34" charset="0"/>
                <a:cs typeface="Times New Roman" panose="02020603050405020304" pitchFamily="18" charset="0"/>
              </a:rPr>
              <a:t>Severe</a:t>
            </a:r>
            <a:r>
              <a:rPr lang="en-GB" dirty="0">
                <a:ea typeface="Calibri" panose="020F0502020204030204" pitchFamily="34" charset="0"/>
                <a:cs typeface="Times New Roman" panose="02020603050405020304" pitchFamily="18" charset="0"/>
              </a:rPr>
              <a:t>: presence of 6 or more criteria</a:t>
            </a:r>
            <a:endParaRPr lang="en-GB" dirty="0"/>
          </a:p>
        </p:txBody>
      </p:sp>
    </p:spTree>
    <p:extLst>
      <p:ext uri="{BB962C8B-B14F-4D97-AF65-F5344CB8AC3E}">
        <p14:creationId xmlns:p14="http://schemas.microsoft.com/office/powerpoint/2010/main" val="321271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FD94-3BA4-4809-A659-A79226D6ED5D}"/>
              </a:ext>
            </a:extLst>
          </p:cNvPr>
          <p:cNvSpPr>
            <a:spLocks noGrp="1"/>
          </p:cNvSpPr>
          <p:nvPr>
            <p:ph type="title"/>
          </p:nvPr>
        </p:nvSpPr>
        <p:spPr/>
        <p:txBody>
          <a:bodyPr>
            <a:normAutofit fontScale="90000"/>
          </a:bodyPr>
          <a:lstStyle/>
          <a:p>
            <a:r>
              <a:rPr lang="en-GB" dirty="0"/>
              <a:t>Alcohol use disorders: </a:t>
            </a:r>
            <a:br>
              <a:rPr lang="en-GB" dirty="0"/>
            </a:br>
            <a:r>
              <a:rPr lang="en-GB" dirty="0"/>
              <a:t>Screening tools: AUDIT</a:t>
            </a:r>
          </a:p>
        </p:txBody>
      </p:sp>
      <p:sp>
        <p:nvSpPr>
          <p:cNvPr id="3" name="Text Placeholder 2">
            <a:extLst>
              <a:ext uri="{FF2B5EF4-FFF2-40B4-BE49-F238E27FC236}">
                <a16:creationId xmlns:a16="http://schemas.microsoft.com/office/drawing/2014/main" id="{AD3F0562-5CA9-4C99-A5DB-20C12F01E92A}"/>
              </a:ext>
            </a:extLst>
          </p:cNvPr>
          <p:cNvSpPr>
            <a:spLocks noGrp="1"/>
          </p:cNvSpPr>
          <p:nvPr>
            <p:ph type="body" sz="quarter" idx="10"/>
          </p:nvPr>
        </p:nvSpPr>
        <p:spPr/>
        <p:txBody>
          <a:bodyPr/>
          <a:lstStyle/>
          <a:p>
            <a:r>
              <a:rPr lang="en-GB" dirty="0"/>
              <a:t>WHO. AUDIT. Available at: http://apps.who.int/iris/handle/10665/67205.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3DE5EA6-3582-4199-B789-C89D91323726}"/>
              </a:ext>
            </a:extLst>
          </p:cNvPr>
          <p:cNvSpPr>
            <a:spLocks noGrp="1"/>
          </p:cNvSpPr>
          <p:nvPr>
            <p:ph sz="half" idx="1"/>
          </p:nvPr>
        </p:nvSpPr>
        <p:spPr>
          <a:xfrm>
            <a:off x="319314" y="1340768"/>
            <a:ext cx="8506800" cy="4622400"/>
          </a:xfrm>
        </p:spPr>
        <p:txBody>
          <a:bodyPr/>
          <a:lstStyle/>
          <a:p>
            <a:r>
              <a:rPr lang="en-GB" dirty="0"/>
              <a:t>Developed by the WHO in 1982 and remains the gold standard</a:t>
            </a:r>
          </a:p>
          <a:p>
            <a:r>
              <a:rPr lang="en-GB" dirty="0"/>
              <a:t>Good sensitivity and specificity in clinical settings across countries</a:t>
            </a:r>
          </a:p>
        </p:txBody>
      </p:sp>
      <p:graphicFrame>
        <p:nvGraphicFramePr>
          <p:cNvPr id="5" name="Content Placeholder 4">
            <a:extLst>
              <a:ext uri="{FF2B5EF4-FFF2-40B4-BE49-F238E27FC236}">
                <a16:creationId xmlns:a16="http://schemas.microsoft.com/office/drawing/2014/main" id="{07122706-6931-4A99-829B-2FF9BF1F67BB}"/>
              </a:ext>
            </a:extLst>
          </p:cNvPr>
          <p:cNvGraphicFramePr>
            <a:graphicFrameLocks/>
          </p:cNvGraphicFramePr>
          <p:nvPr>
            <p:extLst>
              <p:ext uri="{D42A27DB-BD31-4B8C-83A1-F6EECF244321}">
                <p14:modId xmlns:p14="http://schemas.microsoft.com/office/powerpoint/2010/main" val="61769467"/>
              </p:ext>
            </p:extLst>
          </p:nvPr>
        </p:nvGraphicFramePr>
        <p:xfrm>
          <a:off x="349347" y="2111474"/>
          <a:ext cx="8445307" cy="3860312"/>
        </p:xfrm>
        <a:graphic>
          <a:graphicData uri="http://schemas.openxmlformats.org/drawingml/2006/table">
            <a:tbl>
              <a:tblPr firstRow="1" firstCol="1" bandRow="1">
                <a:tableStyleId>{5C22544A-7EE6-4342-B048-85BDC9FD1C3A}</a:tableStyleId>
              </a:tblPr>
              <a:tblGrid>
                <a:gridCol w="4205685">
                  <a:extLst>
                    <a:ext uri="{9D8B030D-6E8A-4147-A177-3AD203B41FA5}">
                      <a16:colId xmlns:a16="http://schemas.microsoft.com/office/drawing/2014/main" val="547197932"/>
                    </a:ext>
                  </a:extLst>
                </a:gridCol>
                <a:gridCol w="716583">
                  <a:extLst>
                    <a:ext uri="{9D8B030D-6E8A-4147-A177-3AD203B41FA5}">
                      <a16:colId xmlns:a16="http://schemas.microsoft.com/office/drawing/2014/main" val="2195611291"/>
                    </a:ext>
                  </a:extLst>
                </a:gridCol>
                <a:gridCol w="866681">
                  <a:extLst>
                    <a:ext uri="{9D8B030D-6E8A-4147-A177-3AD203B41FA5}">
                      <a16:colId xmlns:a16="http://schemas.microsoft.com/office/drawing/2014/main" val="1947674143"/>
                    </a:ext>
                  </a:extLst>
                </a:gridCol>
                <a:gridCol w="1016500">
                  <a:extLst>
                    <a:ext uri="{9D8B030D-6E8A-4147-A177-3AD203B41FA5}">
                      <a16:colId xmlns:a16="http://schemas.microsoft.com/office/drawing/2014/main" val="1785632416"/>
                    </a:ext>
                  </a:extLst>
                </a:gridCol>
                <a:gridCol w="768487">
                  <a:extLst>
                    <a:ext uri="{9D8B030D-6E8A-4147-A177-3AD203B41FA5}">
                      <a16:colId xmlns:a16="http://schemas.microsoft.com/office/drawing/2014/main" val="3267130784"/>
                    </a:ext>
                  </a:extLst>
                </a:gridCol>
                <a:gridCol w="871371">
                  <a:extLst>
                    <a:ext uri="{9D8B030D-6E8A-4147-A177-3AD203B41FA5}">
                      <a16:colId xmlns:a16="http://schemas.microsoft.com/office/drawing/2014/main" val="886943967"/>
                    </a:ext>
                  </a:extLst>
                </a:gridCol>
              </a:tblGrid>
              <a:tr h="172232">
                <a:tc rowSpan="2">
                  <a:txBody>
                    <a:bodyPr/>
                    <a:lstStyle/>
                    <a:p>
                      <a:pPr algn="l">
                        <a:spcAft>
                          <a:spcPts val="0"/>
                        </a:spcAft>
                      </a:pPr>
                      <a:r>
                        <a:rPr lang="en-GB" sz="1100" dirty="0">
                          <a:effectLst/>
                          <a:latin typeface="+mj-lt"/>
                        </a:rPr>
                        <a:t>Question</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gridSpan="5">
                  <a:txBody>
                    <a:bodyPr/>
                    <a:lstStyle/>
                    <a:p>
                      <a:pPr algn="ctr">
                        <a:spcAft>
                          <a:spcPts val="0"/>
                        </a:spcAft>
                      </a:pPr>
                      <a:r>
                        <a:rPr lang="en-GB" sz="1100" dirty="0">
                          <a:solidFill>
                            <a:schemeClr val="bg1"/>
                          </a:solidFill>
                          <a:effectLst/>
                          <a:latin typeface="+mj-lt"/>
                          <a:ea typeface="Calibri" panose="020F0502020204030204" pitchFamily="34" charset="0"/>
                          <a:cs typeface="Times New Roman" panose="02020603050405020304" pitchFamily="18" charset="0"/>
                        </a:rPr>
                        <a:t>Score</a:t>
                      </a: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186322333"/>
                  </a:ext>
                </a:extLst>
              </a:tr>
              <a:tr h="94728">
                <a:tc vMerge="1">
                  <a:txBody>
                    <a:bodyPr/>
                    <a:lstStyle/>
                    <a:p>
                      <a:pPr algn="l">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0</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1</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2</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3</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latin typeface="+mj-lt"/>
                        </a:rPr>
                        <a:t>4</a:t>
                      </a:r>
                      <a:endParaRPr lang="en-GB" sz="2000" b="1" dirty="0">
                        <a:solidFill>
                          <a:schemeClr val="bg1"/>
                        </a:solidFill>
                        <a:effectLst/>
                        <a:latin typeface="+mj-lt"/>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83616356"/>
                  </a:ext>
                </a:extLst>
              </a:tr>
              <a:tr h="189456">
                <a:tc>
                  <a:txBody>
                    <a:bodyPr/>
                    <a:lstStyle/>
                    <a:p>
                      <a:pPr marL="0" indent="0">
                        <a:spcAft>
                          <a:spcPts val="0"/>
                        </a:spcAft>
                        <a:buFont typeface="+mj-lt"/>
                        <a:buNone/>
                      </a:pPr>
                      <a:r>
                        <a:rPr lang="en-GB" sz="1100" b="0" dirty="0">
                          <a:solidFill>
                            <a:schemeClr val="tx1"/>
                          </a:solidFill>
                          <a:effectLst/>
                          <a:latin typeface="+mj-lt"/>
                        </a:rPr>
                        <a:t>1. How often do you have a drink containing alcohol?</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Never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 or less</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4 times a month</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2 to 3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4 or more times a week</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131647"/>
                  </a:ext>
                </a:extLst>
              </a:tr>
              <a:tr h="189456">
                <a:tc>
                  <a:txBody>
                    <a:bodyPr/>
                    <a:lstStyle/>
                    <a:p>
                      <a:pPr>
                        <a:spcAft>
                          <a:spcPts val="0"/>
                        </a:spcAft>
                      </a:pPr>
                      <a:r>
                        <a:rPr lang="en-GB" sz="1100" b="0" dirty="0">
                          <a:solidFill>
                            <a:schemeClr val="tx1"/>
                          </a:solidFill>
                          <a:effectLst/>
                          <a:latin typeface="+mj-lt"/>
                        </a:rPr>
                        <a:t>2. How many drinks containing alcohol do you have on a typical day when you are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1 or 2</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3 or 4</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5 or 6</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7 to 9</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10 or more</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6272320"/>
                  </a:ext>
                </a:extLst>
              </a:tr>
              <a:tr h="189456">
                <a:tc>
                  <a:txBody>
                    <a:bodyPr/>
                    <a:lstStyle/>
                    <a:p>
                      <a:pPr>
                        <a:spcAft>
                          <a:spcPts val="0"/>
                        </a:spcAft>
                      </a:pPr>
                      <a:r>
                        <a:rPr lang="en-GB" sz="1100" b="0" dirty="0">
                          <a:solidFill>
                            <a:schemeClr val="tx1"/>
                          </a:solidFill>
                          <a:effectLst/>
                          <a:latin typeface="+mj-lt"/>
                        </a:rPr>
                        <a:t>3. How often do you have five or more drinks on one occasion?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36659359"/>
                  </a:ext>
                </a:extLst>
              </a:tr>
              <a:tr h="189456">
                <a:tc>
                  <a:txBody>
                    <a:bodyPr/>
                    <a:lstStyle/>
                    <a:p>
                      <a:pPr>
                        <a:spcAft>
                          <a:spcPts val="0"/>
                        </a:spcAft>
                      </a:pPr>
                      <a:r>
                        <a:rPr lang="en-GB" sz="1100" b="0" dirty="0">
                          <a:solidFill>
                            <a:schemeClr val="tx1"/>
                          </a:solidFill>
                          <a:effectLst/>
                          <a:latin typeface="+mj-lt"/>
                        </a:rPr>
                        <a:t>4. How often during the last year have you found that you were not able to stop drinking once you had started?</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4688182"/>
                  </a:ext>
                </a:extLst>
              </a:tr>
              <a:tr h="189456">
                <a:tc>
                  <a:txBody>
                    <a:bodyPr/>
                    <a:lstStyle/>
                    <a:p>
                      <a:pPr>
                        <a:spcAft>
                          <a:spcPts val="0"/>
                        </a:spcAft>
                      </a:pPr>
                      <a:r>
                        <a:rPr lang="en-GB" sz="1100" b="0" dirty="0">
                          <a:solidFill>
                            <a:schemeClr val="tx1"/>
                          </a:solidFill>
                          <a:effectLst/>
                          <a:latin typeface="+mj-lt"/>
                        </a:rPr>
                        <a:t>5. How often during the last year have you failed to do what was normally expected of you because of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Less than 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36870296"/>
                  </a:ext>
                </a:extLst>
              </a:tr>
              <a:tr h="189456">
                <a:tc>
                  <a:txBody>
                    <a:bodyPr/>
                    <a:lstStyle/>
                    <a:p>
                      <a:pPr>
                        <a:spcAft>
                          <a:spcPts val="0"/>
                        </a:spcAft>
                      </a:pPr>
                      <a:r>
                        <a:rPr lang="en-GB" sz="1100" b="0" dirty="0">
                          <a:solidFill>
                            <a:schemeClr val="tx1"/>
                          </a:solidFill>
                          <a:effectLst/>
                          <a:latin typeface="+mj-lt"/>
                        </a:rPr>
                        <a:t>6. How often during the last year have you needed a first drink in the morning to get yourself going after a heavy drinking session?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39362460"/>
                  </a:ext>
                </a:extLst>
              </a:tr>
              <a:tr h="189456">
                <a:tc>
                  <a:txBody>
                    <a:bodyPr/>
                    <a:lstStyle/>
                    <a:p>
                      <a:pPr>
                        <a:spcAft>
                          <a:spcPts val="0"/>
                        </a:spcAft>
                      </a:pPr>
                      <a:r>
                        <a:rPr lang="en-GB" sz="1100" b="0" dirty="0">
                          <a:solidFill>
                            <a:schemeClr val="tx1"/>
                          </a:solidFill>
                          <a:effectLst/>
                          <a:latin typeface="+mj-lt"/>
                        </a:rPr>
                        <a:t>7. How often during the last year have you had a feeling of guilt or remorse after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Weekly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42891341"/>
                  </a:ext>
                </a:extLst>
              </a:tr>
              <a:tr h="284184">
                <a:tc>
                  <a:txBody>
                    <a:bodyPr/>
                    <a:lstStyle/>
                    <a:p>
                      <a:pPr>
                        <a:spcAft>
                          <a:spcPts val="0"/>
                        </a:spcAft>
                      </a:pPr>
                      <a:r>
                        <a:rPr lang="en-GB" sz="1100" b="0" dirty="0">
                          <a:solidFill>
                            <a:schemeClr val="tx1"/>
                          </a:solidFill>
                          <a:effectLst/>
                          <a:latin typeface="+mj-lt"/>
                        </a:rPr>
                        <a:t>8. How often during the last year have you been unable to remember what happened the night before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Never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Less than monthly</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Monthly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Weekly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Daily or almost daily</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846603"/>
                  </a:ext>
                </a:extLst>
              </a:tr>
              <a:tr h="189456">
                <a:tc>
                  <a:txBody>
                    <a:bodyPr/>
                    <a:lstStyle/>
                    <a:p>
                      <a:pPr>
                        <a:spcAft>
                          <a:spcPts val="0"/>
                        </a:spcAft>
                      </a:pPr>
                      <a:r>
                        <a:rPr lang="en-GB" sz="1100" b="0" dirty="0">
                          <a:solidFill>
                            <a:schemeClr val="tx1"/>
                          </a:solidFill>
                          <a:effectLst/>
                          <a:latin typeface="+mj-lt"/>
                        </a:rPr>
                        <a:t>9. Have you or someone else been injured because of your drinking?</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latin typeface="+mj-lt"/>
                        </a:rPr>
                        <a:t>No</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41883454"/>
                  </a:ext>
                </a:extLst>
              </a:tr>
              <a:tr h="189456">
                <a:tc>
                  <a:txBody>
                    <a:bodyPr/>
                    <a:lstStyle/>
                    <a:p>
                      <a:pPr>
                        <a:spcAft>
                          <a:spcPts val="0"/>
                        </a:spcAft>
                      </a:pPr>
                      <a:r>
                        <a:rPr lang="en-GB" sz="1100" b="0" dirty="0">
                          <a:solidFill>
                            <a:schemeClr val="tx1"/>
                          </a:solidFill>
                          <a:effectLst/>
                          <a:latin typeface="+mj-lt"/>
                        </a:rPr>
                        <a:t>10. Has a relative, friend, doctor or other healthcare worker been concerned about your drinking or suggested you cut down?</a:t>
                      </a:r>
                      <a:endParaRPr lang="en-GB" sz="2000" b="0" dirty="0">
                        <a:solidFill>
                          <a:schemeClr val="tx1"/>
                        </a:solidFill>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latin typeface="+mj-lt"/>
                        </a:rPr>
                        <a:t>No</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latin typeface="+mj-lt"/>
                        </a:rPr>
                        <a:t>Yes, but not in the last year</a:t>
                      </a:r>
                      <a:endParaRPr lang="en-GB" sz="200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 </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latin typeface="+mj-lt"/>
                        </a:rPr>
                        <a:t>Yes, during the last year</a:t>
                      </a:r>
                      <a:endParaRPr lang="en-GB" sz="2000" dirty="0">
                        <a:effectLst/>
                        <a:latin typeface="+mj-lt"/>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068770"/>
                  </a:ext>
                </a:extLst>
              </a:tr>
            </a:tbl>
          </a:graphicData>
        </a:graphic>
      </p:graphicFrame>
      <p:pic>
        <p:nvPicPr>
          <p:cNvPr id="6" name="Picture 5">
            <a:hlinkClick r:id="rId3" action="ppaction://hlinksldjump"/>
            <a:extLst>
              <a:ext uri="{FF2B5EF4-FFF2-40B4-BE49-F238E27FC236}">
                <a16:creationId xmlns:a16="http://schemas.microsoft.com/office/drawing/2014/main" id="{476D0C3B-BE4E-431D-8202-BDC57B1BB32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609096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FD94-3BA4-4809-A659-A79226D6ED5D}"/>
              </a:ext>
            </a:extLst>
          </p:cNvPr>
          <p:cNvSpPr>
            <a:spLocks noGrp="1"/>
          </p:cNvSpPr>
          <p:nvPr>
            <p:ph type="title"/>
          </p:nvPr>
        </p:nvSpPr>
        <p:spPr/>
        <p:txBody>
          <a:bodyPr>
            <a:normAutofit fontScale="90000"/>
          </a:bodyPr>
          <a:lstStyle/>
          <a:p>
            <a:r>
              <a:rPr lang="en-GB" dirty="0"/>
              <a:t>Alcohol use disorders: </a:t>
            </a:r>
            <a:br>
              <a:rPr lang="en-GB" dirty="0"/>
            </a:br>
            <a:r>
              <a:rPr lang="en-GB" dirty="0"/>
              <a:t>Screening tools: AUDIT</a:t>
            </a:r>
          </a:p>
        </p:txBody>
      </p:sp>
      <p:sp>
        <p:nvSpPr>
          <p:cNvPr id="3" name="Text Placeholder 2">
            <a:extLst>
              <a:ext uri="{FF2B5EF4-FFF2-40B4-BE49-F238E27FC236}">
                <a16:creationId xmlns:a16="http://schemas.microsoft.com/office/drawing/2014/main" id="{AD3F0562-5CA9-4C99-A5DB-20C12F01E92A}"/>
              </a:ext>
            </a:extLst>
          </p:cNvPr>
          <p:cNvSpPr>
            <a:spLocks noGrp="1"/>
          </p:cNvSpPr>
          <p:nvPr>
            <p:ph type="body" sz="quarter" idx="10"/>
          </p:nvPr>
        </p:nvSpPr>
        <p:spPr/>
        <p:txBody>
          <a:bodyPr/>
          <a:lstStyle/>
          <a:p>
            <a:r>
              <a:rPr lang="en-GB" dirty="0"/>
              <a:t>WHO. AUDIT. Available at: http://apps.who.int/iris/handle/10665/67205.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3DE5EA6-3582-4199-B789-C89D91323726}"/>
              </a:ext>
            </a:extLst>
          </p:cNvPr>
          <p:cNvSpPr>
            <a:spLocks noGrp="1"/>
          </p:cNvSpPr>
          <p:nvPr>
            <p:ph sz="half" idx="1"/>
          </p:nvPr>
        </p:nvSpPr>
        <p:spPr>
          <a:xfrm>
            <a:off x="319314" y="1340768"/>
            <a:ext cx="8506800" cy="4622400"/>
          </a:xfrm>
        </p:spPr>
        <p:txBody>
          <a:bodyPr/>
          <a:lstStyle/>
          <a:p>
            <a:r>
              <a:rPr lang="en-GB" dirty="0"/>
              <a:t>Developed by the WHO in 1982 and remains the gold standard</a:t>
            </a:r>
          </a:p>
          <a:p>
            <a:r>
              <a:rPr lang="en-GB" dirty="0"/>
              <a:t>Good sensitivity and specificity in clinical settings across countries</a:t>
            </a:r>
          </a:p>
        </p:txBody>
      </p:sp>
      <p:pic>
        <p:nvPicPr>
          <p:cNvPr id="9" name="Picture 8">
            <a:hlinkClick r:id="rId3" action="ppaction://hlinksldjump"/>
            <a:extLst>
              <a:ext uri="{FF2B5EF4-FFF2-40B4-BE49-F238E27FC236}">
                <a16:creationId xmlns:a16="http://schemas.microsoft.com/office/drawing/2014/main" id="{39DA0DC9-C1D1-440A-ABA0-467B76F3DFC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0" name="Content Placeholder 4">
            <a:extLst>
              <a:ext uri="{FF2B5EF4-FFF2-40B4-BE49-F238E27FC236}">
                <a16:creationId xmlns:a16="http://schemas.microsoft.com/office/drawing/2014/main" id="{A3DCBABC-88F8-4E2D-9097-95DFF387C18B}"/>
              </a:ext>
            </a:extLst>
          </p:cNvPr>
          <p:cNvGraphicFramePr>
            <a:graphicFrameLocks/>
          </p:cNvGraphicFramePr>
          <p:nvPr>
            <p:extLst>
              <p:ext uri="{D42A27DB-BD31-4B8C-83A1-F6EECF244321}">
                <p14:modId xmlns:p14="http://schemas.microsoft.com/office/powerpoint/2010/main" val="2392246090"/>
              </p:ext>
            </p:extLst>
          </p:nvPr>
        </p:nvGraphicFramePr>
        <p:xfrm>
          <a:off x="349347" y="2111474"/>
          <a:ext cx="8445307" cy="3860312"/>
        </p:xfrm>
        <a:graphic>
          <a:graphicData uri="http://schemas.openxmlformats.org/drawingml/2006/table">
            <a:tbl>
              <a:tblPr firstRow="1" firstCol="1" bandRow="1">
                <a:tableStyleId>{5C22544A-7EE6-4342-B048-85BDC9FD1C3A}</a:tableStyleId>
              </a:tblPr>
              <a:tblGrid>
                <a:gridCol w="4205685">
                  <a:extLst>
                    <a:ext uri="{9D8B030D-6E8A-4147-A177-3AD203B41FA5}">
                      <a16:colId xmlns:a16="http://schemas.microsoft.com/office/drawing/2014/main" val="547197932"/>
                    </a:ext>
                  </a:extLst>
                </a:gridCol>
                <a:gridCol w="716583">
                  <a:extLst>
                    <a:ext uri="{9D8B030D-6E8A-4147-A177-3AD203B41FA5}">
                      <a16:colId xmlns:a16="http://schemas.microsoft.com/office/drawing/2014/main" val="2195611291"/>
                    </a:ext>
                  </a:extLst>
                </a:gridCol>
                <a:gridCol w="866681">
                  <a:extLst>
                    <a:ext uri="{9D8B030D-6E8A-4147-A177-3AD203B41FA5}">
                      <a16:colId xmlns:a16="http://schemas.microsoft.com/office/drawing/2014/main" val="1947674143"/>
                    </a:ext>
                  </a:extLst>
                </a:gridCol>
                <a:gridCol w="1016500">
                  <a:extLst>
                    <a:ext uri="{9D8B030D-6E8A-4147-A177-3AD203B41FA5}">
                      <a16:colId xmlns:a16="http://schemas.microsoft.com/office/drawing/2014/main" val="1785632416"/>
                    </a:ext>
                  </a:extLst>
                </a:gridCol>
                <a:gridCol w="768487">
                  <a:extLst>
                    <a:ext uri="{9D8B030D-6E8A-4147-A177-3AD203B41FA5}">
                      <a16:colId xmlns:a16="http://schemas.microsoft.com/office/drawing/2014/main" val="3267130784"/>
                    </a:ext>
                  </a:extLst>
                </a:gridCol>
                <a:gridCol w="871371">
                  <a:extLst>
                    <a:ext uri="{9D8B030D-6E8A-4147-A177-3AD203B41FA5}">
                      <a16:colId xmlns:a16="http://schemas.microsoft.com/office/drawing/2014/main" val="886943967"/>
                    </a:ext>
                  </a:extLst>
                </a:gridCol>
              </a:tblGrid>
              <a:tr h="172232">
                <a:tc rowSpan="2">
                  <a:txBody>
                    <a:bodyPr/>
                    <a:lstStyle/>
                    <a:p>
                      <a:pPr algn="l">
                        <a:spcAft>
                          <a:spcPts val="0"/>
                        </a:spcAft>
                      </a:pPr>
                      <a:r>
                        <a:rPr lang="en-GB" sz="1100" dirty="0">
                          <a:effectLst/>
                        </a:rPr>
                        <a:t>Question</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gridSpan="5">
                  <a:txBody>
                    <a:bodyPr/>
                    <a:lstStyle/>
                    <a:p>
                      <a:pPr algn="ctr">
                        <a:spcAft>
                          <a:spcPts val="0"/>
                        </a:spcAft>
                      </a:pPr>
                      <a:r>
                        <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Score</a:t>
                      </a: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186322333"/>
                  </a:ext>
                </a:extLst>
              </a:tr>
              <a:tr h="94728">
                <a:tc vMerge="1">
                  <a:txBody>
                    <a:bodyPr/>
                    <a:lstStyle/>
                    <a:p>
                      <a:pPr algn="l">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0</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1</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2</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3</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4</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83616356"/>
                  </a:ext>
                </a:extLst>
              </a:tr>
              <a:tr h="189456">
                <a:tc>
                  <a:txBody>
                    <a:bodyPr/>
                    <a:lstStyle/>
                    <a:p>
                      <a:pPr marL="0" indent="0">
                        <a:spcAft>
                          <a:spcPts val="0"/>
                        </a:spcAft>
                        <a:buFont typeface="+mj-lt"/>
                        <a:buNone/>
                      </a:pPr>
                      <a:r>
                        <a:rPr lang="en-GB" sz="1100" b="0" dirty="0">
                          <a:solidFill>
                            <a:schemeClr val="tx1"/>
                          </a:solidFill>
                          <a:effectLst/>
                        </a:rPr>
                        <a:t>1. How often do you have a drink containing alcohol?</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Never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 or less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2 to 4 times a month</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2 to 3 times a week</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4 or more times a week</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131647"/>
                  </a:ext>
                </a:extLst>
              </a:tr>
              <a:tr h="189456">
                <a:tc>
                  <a:txBody>
                    <a:bodyPr/>
                    <a:lstStyle/>
                    <a:p>
                      <a:pPr>
                        <a:spcAft>
                          <a:spcPts val="0"/>
                        </a:spcAft>
                      </a:pPr>
                      <a:r>
                        <a:rPr lang="en-GB" sz="1100" b="0" dirty="0">
                          <a:solidFill>
                            <a:schemeClr val="tx1"/>
                          </a:solidFill>
                          <a:effectLst/>
                        </a:rPr>
                        <a:t>2. How many drinks containing alcohol do you have on a typical day when you are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1 or 2</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3 or 4</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5 or 6</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7 to 9</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10 or more</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6272320"/>
                  </a:ext>
                </a:extLst>
              </a:tr>
              <a:tr h="189456">
                <a:tc>
                  <a:txBody>
                    <a:bodyPr/>
                    <a:lstStyle/>
                    <a:p>
                      <a:pPr>
                        <a:spcAft>
                          <a:spcPts val="0"/>
                        </a:spcAft>
                      </a:pPr>
                      <a:r>
                        <a:rPr lang="en-GB" sz="1100" b="0" dirty="0">
                          <a:solidFill>
                            <a:schemeClr val="tx1"/>
                          </a:solidFill>
                          <a:effectLst/>
                        </a:rPr>
                        <a:t>3. How often do you have five or more drinks on one occasion?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Weekly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36659359"/>
                  </a:ext>
                </a:extLst>
              </a:tr>
              <a:tr h="189456">
                <a:tc>
                  <a:txBody>
                    <a:bodyPr/>
                    <a:lstStyle/>
                    <a:p>
                      <a:pPr>
                        <a:spcAft>
                          <a:spcPts val="0"/>
                        </a:spcAft>
                      </a:pPr>
                      <a:r>
                        <a:rPr lang="en-GB" sz="1100" b="0" dirty="0">
                          <a:solidFill>
                            <a:schemeClr val="tx1"/>
                          </a:solidFill>
                          <a:effectLst/>
                        </a:rPr>
                        <a:t>4. How often during the last year have you found that you were not able to stop drinking once you had started?</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4688182"/>
                  </a:ext>
                </a:extLst>
              </a:tr>
              <a:tr h="189456">
                <a:tc>
                  <a:txBody>
                    <a:bodyPr/>
                    <a:lstStyle/>
                    <a:p>
                      <a:pPr>
                        <a:spcAft>
                          <a:spcPts val="0"/>
                        </a:spcAft>
                      </a:pPr>
                      <a:r>
                        <a:rPr lang="en-GB" sz="1100" b="0" dirty="0">
                          <a:solidFill>
                            <a:schemeClr val="tx1"/>
                          </a:solidFill>
                          <a:effectLst/>
                        </a:rPr>
                        <a:t>5. How often during the last year have you failed to do what was normally expected of you because of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36870296"/>
                  </a:ext>
                </a:extLst>
              </a:tr>
              <a:tr h="189456">
                <a:tc>
                  <a:txBody>
                    <a:bodyPr/>
                    <a:lstStyle/>
                    <a:p>
                      <a:pPr>
                        <a:spcAft>
                          <a:spcPts val="0"/>
                        </a:spcAft>
                      </a:pPr>
                      <a:r>
                        <a:rPr lang="en-GB" sz="1100" b="0" dirty="0">
                          <a:solidFill>
                            <a:schemeClr val="tx1"/>
                          </a:solidFill>
                          <a:effectLst/>
                        </a:rPr>
                        <a:t>6. How often during the last year have you needed a first drink in the morning to get yourself going after a heavy drinking session?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39362460"/>
                  </a:ext>
                </a:extLst>
              </a:tr>
              <a:tr h="189456">
                <a:tc>
                  <a:txBody>
                    <a:bodyPr/>
                    <a:lstStyle/>
                    <a:p>
                      <a:pPr>
                        <a:spcAft>
                          <a:spcPts val="0"/>
                        </a:spcAft>
                      </a:pPr>
                      <a:r>
                        <a:rPr lang="en-GB" sz="1100" b="0" dirty="0">
                          <a:solidFill>
                            <a:schemeClr val="tx1"/>
                          </a:solidFill>
                          <a:effectLst/>
                        </a:rPr>
                        <a:t>7. How often during the last year have you had a feeling of guilt or remorse after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42891341"/>
                  </a:ext>
                </a:extLst>
              </a:tr>
              <a:tr h="284184">
                <a:tc>
                  <a:txBody>
                    <a:bodyPr/>
                    <a:lstStyle/>
                    <a:p>
                      <a:pPr>
                        <a:spcAft>
                          <a:spcPts val="0"/>
                        </a:spcAft>
                      </a:pPr>
                      <a:r>
                        <a:rPr lang="en-GB" sz="1100" b="0" dirty="0">
                          <a:solidFill>
                            <a:schemeClr val="tx1"/>
                          </a:solidFill>
                          <a:effectLst/>
                        </a:rPr>
                        <a:t>8. How often during the last year have you been unable to remember what happened the night before because of your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Weekly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846603"/>
                  </a:ext>
                </a:extLst>
              </a:tr>
              <a:tr h="189456">
                <a:tc>
                  <a:txBody>
                    <a:bodyPr/>
                    <a:lstStyle/>
                    <a:p>
                      <a:pPr>
                        <a:spcAft>
                          <a:spcPts val="0"/>
                        </a:spcAft>
                      </a:pPr>
                      <a:r>
                        <a:rPr lang="en-GB" sz="1100" b="0" dirty="0">
                          <a:solidFill>
                            <a:schemeClr val="tx1"/>
                          </a:solidFill>
                          <a:effectLst/>
                        </a:rPr>
                        <a:t>9. Have you or someone else been injured because of your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No</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Yes, but not in the last year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Yes, during the last year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41883454"/>
                  </a:ext>
                </a:extLst>
              </a:tr>
              <a:tr h="189456">
                <a:tc>
                  <a:txBody>
                    <a:bodyPr/>
                    <a:lstStyle/>
                    <a:p>
                      <a:pPr>
                        <a:spcAft>
                          <a:spcPts val="0"/>
                        </a:spcAft>
                      </a:pPr>
                      <a:r>
                        <a:rPr lang="en-GB" sz="1100" b="0" dirty="0">
                          <a:solidFill>
                            <a:schemeClr val="tx1"/>
                          </a:solidFill>
                          <a:effectLst/>
                        </a:rPr>
                        <a:t>10. Has a relative, friend, doctor or other healthcare worker been concerned about your drinking or suggested you cut down?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No</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Yes, but not in the last year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Yes, during the last year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068770"/>
                  </a:ext>
                </a:extLst>
              </a:tr>
            </a:tbl>
          </a:graphicData>
        </a:graphic>
      </p:graphicFrame>
      <p:sp>
        <p:nvSpPr>
          <p:cNvPr id="8" name="Rectangle 7">
            <a:extLst>
              <a:ext uri="{FF2B5EF4-FFF2-40B4-BE49-F238E27FC236}">
                <a16:creationId xmlns:a16="http://schemas.microsoft.com/office/drawing/2014/main" id="{9BCC7F4D-18F7-493F-BA01-0D624C806EF7}"/>
              </a:ext>
            </a:extLst>
          </p:cNvPr>
          <p:cNvSpPr/>
          <p:nvPr/>
        </p:nvSpPr>
        <p:spPr>
          <a:xfrm>
            <a:off x="4572000" y="2420888"/>
            <a:ext cx="4212077" cy="102270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5ADBAC8-49CD-4965-BF8A-A942BC20E8A0}"/>
              </a:ext>
            </a:extLst>
          </p:cNvPr>
          <p:cNvSpPr txBox="1"/>
          <p:nvPr/>
        </p:nvSpPr>
        <p:spPr>
          <a:xfrm>
            <a:off x="4716271" y="2753313"/>
            <a:ext cx="3960351" cy="369332"/>
          </a:xfrm>
          <a:prstGeom prst="rect">
            <a:avLst/>
          </a:prstGeom>
          <a:solidFill>
            <a:srgbClr val="BEE5F5"/>
          </a:solidFill>
          <a:ln>
            <a:solidFill>
              <a:schemeClr val="tx2"/>
            </a:solidFill>
          </a:ln>
        </p:spPr>
        <p:txBody>
          <a:bodyPr wrap="square" rtlCol="0">
            <a:spAutoFit/>
          </a:bodyPr>
          <a:lstStyle/>
          <a:p>
            <a:pPr algn="ctr"/>
            <a:r>
              <a:rPr lang="en-GB" dirty="0"/>
              <a:t>Questions 1</a:t>
            </a:r>
            <a:r>
              <a:rPr lang="en-GB" dirty="0">
                <a:sym typeface="Symbol" panose="05050102010706020507" pitchFamily="18" charset="2"/>
              </a:rPr>
              <a:t>3 explore consumption</a:t>
            </a:r>
            <a:endParaRPr lang="en-GB" dirty="0"/>
          </a:p>
        </p:txBody>
      </p:sp>
    </p:spTree>
    <p:extLst>
      <p:ext uri="{BB962C8B-B14F-4D97-AF65-F5344CB8AC3E}">
        <p14:creationId xmlns:p14="http://schemas.microsoft.com/office/powerpoint/2010/main" val="2169607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FD94-3BA4-4809-A659-A79226D6ED5D}"/>
              </a:ext>
            </a:extLst>
          </p:cNvPr>
          <p:cNvSpPr>
            <a:spLocks noGrp="1"/>
          </p:cNvSpPr>
          <p:nvPr>
            <p:ph type="title"/>
          </p:nvPr>
        </p:nvSpPr>
        <p:spPr/>
        <p:txBody>
          <a:bodyPr>
            <a:normAutofit fontScale="90000"/>
          </a:bodyPr>
          <a:lstStyle/>
          <a:p>
            <a:r>
              <a:rPr lang="en-GB" dirty="0"/>
              <a:t>Alcohol use disorders: </a:t>
            </a:r>
            <a:br>
              <a:rPr lang="en-GB" dirty="0"/>
            </a:br>
            <a:r>
              <a:rPr lang="en-GB" dirty="0"/>
              <a:t>Screening tools: AUDIT</a:t>
            </a:r>
          </a:p>
        </p:txBody>
      </p:sp>
      <p:sp>
        <p:nvSpPr>
          <p:cNvPr id="3" name="Text Placeholder 2">
            <a:extLst>
              <a:ext uri="{FF2B5EF4-FFF2-40B4-BE49-F238E27FC236}">
                <a16:creationId xmlns:a16="http://schemas.microsoft.com/office/drawing/2014/main" id="{AD3F0562-5CA9-4C99-A5DB-20C12F01E92A}"/>
              </a:ext>
            </a:extLst>
          </p:cNvPr>
          <p:cNvSpPr>
            <a:spLocks noGrp="1"/>
          </p:cNvSpPr>
          <p:nvPr>
            <p:ph type="body" sz="quarter" idx="10"/>
          </p:nvPr>
        </p:nvSpPr>
        <p:spPr/>
        <p:txBody>
          <a:bodyPr/>
          <a:lstStyle/>
          <a:p>
            <a:r>
              <a:rPr lang="en-GB" dirty="0"/>
              <a:t>WHO. AUDIT. Available at: http://apps.who.int/iris/handle/10665/67205.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3DE5EA6-3582-4199-B789-C89D91323726}"/>
              </a:ext>
            </a:extLst>
          </p:cNvPr>
          <p:cNvSpPr>
            <a:spLocks noGrp="1"/>
          </p:cNvSpPr>
          <p:nvPr>
            <p:ph sz="half" idx="1"/>
          </p:nvPr>
        </p:nvSpPr>
        <p:spPr>
          <a:xfrm>
            <a:off x="319314" y="1340768"/>
            <a:ext cx="8506800" cy="4622400"/>
          </a:xfrm>
        </p:spPr>
        <p:txBody>
          <a:bodyPr/>
          <a:lstStyle/>
          <a:p>
            <a:r>
              <a:rPr lang="en-GB" dirty="0"/>
              <a:t>Developed by the WHO in 1982 and remains the gold standard</a:t>
            </a:r>
          </a:p>
          <a:p>
            <a:r>
              <a:rPr lang="en-GB" dirty="0"/>
              <a:t>Good sensitivity and specificity in clinical settings across countries</a:t>
            </a:r>
          </a:p>
        </p:txBody>
      </p:sp>
      <p:pic>
        <p:nvPicPr>
          <p:cNvPr id="11" name="Picture 10">
            <a:hlinkClick r:id="rId3" action="ppaction://hlinksldjump"/>
            <a:extLst>
              <a:ext uri="{FF2B5EF4-FFF2-40B4-BE49-F238E27FC236}">
                <a16:creationId xmlns:a16="http://schemas.microsoft.com/office/drawing/2014/main" id="{8127C707-F754-40BF-8A63-8927C79329C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2" name="Content Placeholder 4">
            <a:extLst>
              <a:ext uri="{FF2B5EF4-FFF2-40B4-BE49-F238E27FC236}">
                <a16:creationId xmlns:a16="http://schemas.microsoft.com/office/drawing/2014/main" id="{658DCDB8-3602-4736-A209-C77124B454A6}"/>
              </a:ext>
            </a:extLst>
          </p:cNvPr>
          <p:cNvGraphicFramePr>
            <a:graphicFrameLocks/>
          </p:cNvGraphicFramePr>
          <p:nvPr>
            <p:extLst>
              <p:ext uri="{D42A27DB-BD31-4B8C-83A1-F6EECF244321}">
                <p14:modId xmlns:p14="http://schemas.microsoft.com/office/powerpoint/2010/main" val="10709341"/>
              </p:ext>
            </p:extLst>
          </p:nvPr>
        </p:nvGraphicFramePr>
        <p:xfrm>
          <a:off x="349347" y="2111474"/>
          <a:ext cx="8445307" cy="3860312"/>
        </p:xfrm>
        <a:graphic>
          <a:graphicData uri="http://schemas.openxmlformats.org/drawingml/2006/table">
            <a:tbl>
              <a:tblPr firstRow="1" firstCol="1" bandRow="1">
                <a:tableStyleId>{5C22544A-7EE6-4342-B048-85BDC9FD1C3A}</a:tableStyleId>
              </a:tblPr>
              <a:tblGrid>
                <a:gridCol w="4205685">
                  <a:extLst>
                    <a:ext uri="{9D8B030D-6E8A-4147-A177-3AD203B41FA5}">
                      <a16:colId xmlns:a16="http://schemas.microsoft.com/office/drawing/2014/main" val="547197932"/>
                    </a:ext>
                  </a:extLst>
                </a:gridCol>
                <a:gridCol w="716583">
                  <a:extLst>
                    <a:ext uri="{9D8B030D-6E8A-4147-A177-3AD203B41FA5}">
                      <a16:colId xmlns:a16="http://schemas.microsoft.com/office/drawing/2014/main" val="2195611291"/>
                    </a:ext>
                  </a:extLst>
                </a:gridCol>
                <a:gridCol w="866681">
                  <a:extLst>
                    <a:ext uri="{9D8B030D-6E8A-4147-A177-3AD203B41FA5}">
                      <a16:colId xmlns:a16="http://schemas.microsoft.com/office/drawing/2014/main" val="1947674143"/>
                    </a:ext>
                  </a:extLst>
                </a:gridCol>
                <a:gridCol w="1016500">
                  <a:extLst>
                    <a:ext uri="{9D8B030D-6E8A-4147-A177-3AD203B41FA5}">
                      <a16:colId xmlns:a16="http://schemas.microsoft.com/office/drawing/2014/main" val="1785632416"/>
                    </a:ext>
                  </a:extLst>
                </a:gridCol>
                <a:gridCol w="768487">
                  <a:extLst>
                    <a:ext uri="{9D8B030D-6E8A-4147-A177-3AD203B41FA5}">
                      <a16:colId xmlns:a16="http://schemas.microsoft.com/office/drawing/2014/main" val="3267130784"/>
                    </a:ext>
                  </a:extLst>
                </a:gridCol>
                <a:gridCol w="871371">
                  <a:extLst>
                    <a:ext uri="{9D8B030D-6E8A-4147-A177-3AD203B41FA5}">
                      <a16:colId xmlns:a16="http://schemas.microsoft.com/office/drawing/2014/main" val="886943967"/>
                    </a:ext>
                  </a:extLst>
                </a:gridCol>
              </a:tblGrid>
              <a:tr h="172232">
                <a:tc rowSpan="2">
                  <a:txBody>
                    <a:bodyPr/>
                    <a:lstStyle/>
                    <a:p>
                      <a:pPr algn="l">
                        <a:spcAft>
                          <a:spcPts val="0"/>
                        </a:spcAft>
                      </a:pPr>
                      <a:r>
                        <a:rPr lang="en-GB" sz="1100" dirty="0">
                          <a:effectLst/>
                        </a:rPr>
                        <a:t>Question</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gridSpan="5">
                  <a:txBody>
                    <a:bodyPr/>
                    <a:lstStyle/>
                    <a:p>
                      <a:pPr algn="ctr">
                        <a:spcAft>
                          <a:spcPts val="0"/>
                        </a:spcAft>
                      </a:pPr>
                      <a:r>
                        <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Score</a:t>
                      </a: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186322333"/>
                  </a:ext>
                </a:extLst>
              </a:tr>
              <a:tr h="94728">
                <a:tc vMerge="1">
                  <a:txBody>
                    <a:bodyPr/>
                    <a:lstStyle/>
                    <a:p>
                      <a:pPr algn="l">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0</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1</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2</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3</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4</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83616356"/>
                  </a:ext>
                </a:extLst>
              </a:tr>
              <a:tr h="189456">
                <a:tc>
                  <a:txBody>
                    <a:bodyPr/>
                    <a:lstStyle/>
                    <a:p>
                      <a:pPr marL="0" indent="0">
                        <a:spcAft>
                          <a:spcPts val="0"/>
                        </a:spcAft>
                        <a:buFont typeface="+mj-lt"/>
                        <a:buNone/>
                      </a:pPr>
                      <a:r>
                        <a:rPr lang="en-GB" sz="1100" b="0" dirty="0">
                          <a:solidFill>
                            <a:schemeClr val="tx1"/>
                          </a:solidFill>
                          <a:effectLst/>
                        </a:rPr>
                        <a:t>1. How often do you have a drink containing alcohol?</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Never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 or less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2 to 4 times a month</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2 to 3 times a week</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4 or more times a week</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131647"/>
                  </a:ext>
                </a:extLst>
              </a:tr>
              <a:tr h="189456">
                <a:tc>
                  <a:txBody>
                    <a:bodyPr/>
                    <a:lstStyle/>
                    <a:p>
                      <a:pPr>
                        <a:spcAft>
                          <a:spcPts val="0"/>
                        </a:spcAft>
                      </a:pPr>
                      <a:r>
                        <a:rPr lang="en-GB" sz="1100" b="0" dirty="0">
                          <a:solidFill>
                            <a:schemeClr val="tx1"/>
                          </a:solidFill>
                          <a:effectLst/>
                        </a:rPr>
                        <a:t>2. How many drinks containing alcohol do you have on a typical day when you are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1 or 2</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3 or 4</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5 or 6</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7 to 9</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10 or more</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6272320"/>
                  </a:ext>
                </a:extLst>
              </a:tr>
              <a:tr h="189456">
                <a:tc>
                  <a:txBody>
                    <a:bodyPr/>
                    <a:lstStyle/>
                    <a:p>
                      <a:pPr>
                        <a:spcAft>
                          <a:spcPts val="0"/>
                        </a:spcAft>
                      </a:pPr>
                      <a:r>
                        <a:rPr lang="en-GB" sz="1100" b="0" dirty="0">
                          <a:solidFill>
                            <a:schemeClr val="tx1"/>
                          </a:solidFill>
                          <a:effectLst/>
                        </a:rPr>
                        <a:t>3. How often do you have five or more drinks on one occasion?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Weekly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36659359"/>
                  </a:ext>
                </a:extLst>
              </a:tr>
              <a:tr h="189456">
                <a:tc>
                  <a:txBody>
                    <a:bodyPr/>
                    <a:lstStyle/>
                    <a:p>
                      <a:pPr>
                        <a:spcAft>
                          <a:spcPts val="0"/>
                        </a:spcAft>
                      </a:pPr>
                      <a:r>
                        <a:rPr lang="en-GB" sz="1100" b="0" dirty="0">
                          <a:solidFill>
                            <a:schemeClr val="tx1"/>
                          </a:solidFill>
                          <a:effectLst/>
                        </a:rPr>
                        <a:t>4. How often during the last year have you found that you were not able to stop drinking once you had started?</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4688182"/>
                  </a:ext>
                </a:extLst>
              </a:tr>
              <a:tr h="189456">
                <a:tc>
                  <a:txBody>
                    <a:bodyPr/>
                    <a:lstStyle/>
                    <a:p>
                      <a:pPr>
                        <a:spcAft>
                          <a:spcPts val="0"/>
                        </a:spcAft>
                      </a:pPr>
                      <a:r>
                        <a:rPr lang="en-GB" sz="1100" b="0" dirty="0">
                          <a:solidFill>
                            <a:schemeClr val="tx1"/>
                          </a:solidFill>
                          <a:effectLst/>
                        </a:rPr>
                        <a:t>5. How often during the last year have you failed to do what was normally expected of you because of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36870296"/>
                  </a:ext>
                </a:extLst>
              </a:tr>
              <a:tr h="189456">
                <a:tc>
                  <a:txBody>
                    <a:bodyPr/>
                    <a:lstStyle/>
                    <a:p>
                      <a:pPr>
                        <a:spcAft>
                          <a:spcPts val="0"/>
                        </a:spcAft>
                      </a:pPr>
                      <a:r>
                        <a:rPr lang="en-GB" sz="1100" b="0" dirty="0">
                          <a:solidFill>
                            <a:schemeClr val="tx1"/>
                          </a:solidFill>
                          <a:effectLst/>
                        </a:rPr>
                        <a:t>6. How often during the last year have you needed a first drink in the morning to get yourself going after a heavy drinking session?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39362460"/>
                  </a:ext>
                </a:extLst>
              </a:tr>
              <a:tr h="189456">
                <a:tc>
                  <a:txBody>
                    <a:bodyPr/>
                    <a:lstStyle/>
                    <a:p>
                      <a:pPr>
                        <a:spcAft>
                          <a:spcPts val="0"/>
                        </a:spcAft>
                      </a:pPr>
                      <a:r>
                        <a:rPr lang="en-GB" sz="1100" b="0" dirty="0">
                          <a:solidFill>
                            <a:schemeClr val="tx1"/>
                          </a:solidFill>
                          <a:effectLst/>
                        </a:rPr>
                        <a:t>7. How often during the last year have you had a feeling of guilt or remorse after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42891341"/>
                  </a:ext>
                </a:extLst>
              </a:tr>
              <a:tr h="284184">
                <a:tc>
                  <a:txBody>
                    <a:bodyPr/>
                    <a:lstStyle/>
                    <a:p>
                      <a:pPr>
                        <a:spcAft>
                          <a:spcPts val="0"/>
                        </a:spcAft>
                      </a:pPr>
                      <a:r>
                        <a:rPr lang="en-GB" sz="1100" b="0" dirty="0">
                          <a:solidFill>
                            <a:schemeClr val="tx1"/>
                          </a:solidFill>
                          <a:effectLst/>
                        </a:rPr>
                        <a:t>8. How often during the last year have you been unable to remember what happened the night before because of your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Weekly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846603"/>
                  </a:ext>
                </a:extLst>
              </a:tr>
              <a:tr h="189456">
                <a:tc>
                  <a:txBody>
                    <a:bodyPr/>
                    <a:lstStyle/>
                    <a:p>
                      <a:pPr>
                        <a:spcAft>
                          <a:spcPts val="0"/>
                        </a:spcAft>
                      </a:pPr>
                      <a:r>
                        <a:rPr lang="en-GB" sz="1100" b="0" dirty="0">
                          <a:solidFill>
                            <a:schemeClr val="tx1"/>
                          </a:solidFill>
                          <a:effectLst/>
                        </a:rPr>
                        <a:t>9. Have you or someone else been injured because of your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No</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Yes, but not in the last year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Yes, during the last year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41883454"/>
                  </a:ext>
                </a:extLst>
              </a:tr>
              <a:tr h="189456">
                <a:tc>
                  <a:txBody>
                    <a:bodyPr/>
                    <a:lstStyle/>
                    <a:p>
                      <a:pPr>
                        <a:spcAft>
                          <a:spcPts val="0"/>
                        </a:spcAft>
                      </a:pPr>
                      <a:r>
                        <a:rPr lang="en-GB" sz="1100" b="0" dirty="0">
                          <a:solidFill>
                            <a:schemeClr val="tx1"/>
                          </a:solidFill>
                          <a:effectLst/>
                        </a:rPr>
                        <a:t>10. Has a relative, friend, doctor or other healthcare worker been concerned about your drinking or suggested you cut down?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No</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Yes, but not in the last year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Yes, during the last year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068770"/>
                  </a:ext>
                </a:extLst>
              </a:tr>
            </a:tbl>
          </a:graphicData>
        </a:graphic>
      </p:graphicFrame>
      <p:sp>
        <p:nvSpPr>
          <p:cNvPr id="13" name="Rectangle 12">
            <a:extLst>
              <a:ext uri="{FF2B5EF4-FFF2-40B4-BE49-F238E27FC236}">
                <a16:creationId xmlns:a16="http://schemas.microsoft.com/office/drawing/2014/main" id="{37F8A2F1-7F9C-4ECA-AB01-405E960F1D8A}"/>
              </a:ext>
            </a:extLst>
          </p:cNvPr>
          <p:cNvSpPr/>
          <p:nvPr/>
        </p:nvSpPr>
        <p:spPr>
          <a:xfrm>
            <a:off x="4572000" y="2420888"/>
            <a:ext cx="4212077" cy="102270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79125E7-8AC4-47E6-A3E0-0652E3096F9D}"/>
              </a:ext>
            </a:extLst>
          </p:cNvPr>
          <p:cNvSpPr txBox="1"/>
          <p:nvPr/>
        </p:nvSpPr>
        <p:spPr>
          <a:xfrm>
            <a:off x="4716271" y="2753313"/>
            <a:ext cx="3960351" cy="369332"/>
          </a:xfrm>
          <a:prstGeom prst="rect">
            <a:avLst/>
          </a:prstGeom>
          <a:solidFill>
            <a:srgbClr val="BEE5F5"/>
          </a:solidFill>
          <a:ln>
            <a:solidFill>
              <a:schemeClr val="tx2"/>
            </a:solidFill>
          </a:ln>
        </p:spPr>
        <p:txBody>
          <a:bodyPr wrap="square" rtlCol="0">
            <a:spAutoFit/>
          </a:bodyPr>
          <a:lstStyle/>
          <a:p>
            <a:pPr algn="ctr"/>
            <a:r>
              <a:rPr lang="en-GB" dirty="0"/>
              <a:t>Questions 1</a:t>
            </a:r>
            <a:r>
              <a:rPr lang="en-GB" dirty="0">
                <a:sym typeface="Symbol" panose="05050102010706020507" pitchFamily="18" charset="2"/>
              </a:rPr>
              <a:t>3 explore consumption</a:t>
            </a:r>
            <a:endParaRPr lang="en-GB" dirty="0"/>
          </a:p>
        </p:txBody>
      </p:sp>
      <p:sp>
        <p:nvSpPr>
          <p:cNvPr id="15" name="Rectangle 14">
            <a:extLst>
              <a:ext uri="{FF2B5EF4-FFF2-40B4-BE49-F238E27FC236}">
                <a16:creationId xmlns:a16="http://schemas.microsoft.com/office/drawing/2014/main" id="{F574FC23-E593-4022-A516-25C8BF2DB1FA}"/>
              </a:ext>
            </a:extLst>
          </p:cNvPr>
          <p:cNvSpPr/>
          <p:nvPr/>
        </p:nvSpPr>
        <p:spPr>
          <a:xfrm>
            <a:off x="4572000" y="3442292"/>
            <a:ext cx="4212077" cy="102270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3B3DC4E-B6EA-475B-BD6C-98D01902D66C}"/>
              </a:ext>
            </a:extLst>
          </p:cNvPr>
          <p:cNvSpPr txBox="1"/>
          <p:nvPr/>
        </p:nvSpPr>
        <p:spPr>
          <a:xfrm>
            <a:off x="4716271" y="3774717"/>
            <a:ext cx="3960351" cy="369332"/>
          </a:xfrm>
          <a:prstGeom prst="rect">
            <a:avLst/>
          </a:prstGeom>
          <a:solidFill>
            <a:srgbClr val="BEE5F5"/>
          </a:solidFill>
          <a:ln>
            <a:solidFill>
              <a:schemeClr val="tx2"/>
            </a:solidFill>
          </a:ln>
        </p:spPr>
        <p:txBody>
          <a:bodyPr wrap="square" rtlCol="0">
            <a:spAutoFit/>
          </a:bodyPr>
          <a:lstStyle/>
          <a:p>
            <a:pPr algn="ctr"/>
            <a:r>
              <a:rPr lang="en-GB" dirty="0"/>
              <a:t>Questions 4</a:t>
            </a:r>
            <a:r>
              <a:rPr lang="en-GB" dirty="0">
                <a:sym typeface="Symbol" panose="05050102010706020507" pitchFamily="18" charset="2"/>
              </a:rPr>
              <a:t>6 explore dependence</a:t>
            </a:r>
            <a:endParaRPr lang="en-GB" dirty="0"/>
          </a:p>
        </p:txBody>
      </p:sp>
    </p:spTree>
    <p:extLst>
      <p:ext uri="{BB962C8B-B14F-4D97-AF65-F5344CB8AC3E}">
        <p14:creationId xmlns:p14="http://schemas.microsoft.com/office/powerpoint/2010/main" val="1711012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FD94-3BA4-4809-A659-A79226D6ED5D}"/>
              </a:ext>
            </a:extLst>
          </p:cNvPr>
          <p:cNvSpPr>
            <a:spLocks noGrp="1"/>
          </p:cNvSpPr>
          <p:nvPr>
            <p:ph type="title"/>
          </p:nvPr>
        </p:nvSpPr>
        <p:spPr/>
        <p:txBody>
          <a:bodyPr>
            <a:normAutofit fontScale="90000"/>
          </a:bodyPr>
          <a:lstStyle/>
          <a:p>
            <a:r>
              <a:rPr lang="en-GB" dirty="0"/>
              <a:t>Alcohol use disorders:</a:t>
            </a:r>
            <a:br>
              <a:rPr lang="en-GB" dirty="0"/>
            </a:br>
            <a:r>
              <a:rPr lang="en-GB" dirty="0"/>
              <a:t>Screening tools: AUDIT</a:t>
            </a:r>
          </a:p>
        </p:txBody>
      </p:sp>
      <p:sp>
        <p:nvSpPr>
          <p:cNvPr id="3" name="Text Placeholder 2">
            <a:extLst>
              <a:ext uri="{FF2B5EF4-FFF2-40B4-BE49-F238E27FC236}">
                <a16:creationId xmlns:a16="http://schemas.microsoft.com/office/drawing/2014/main" id="{AD3F0562-5CA9-4C99-A5DB-20C12F01E92A}"/>
              </a:ext>
            </a:extLst>
          </p:cNvPr>
          <p:cNvSpPr>
            <a:spLocks noGrp="1"/>
          </p:cNvSpPr>
          <p:nvPr>
            <p:ph type="body" sz="quarter" idx="10"/>
          </p:nvPr>
        </p:nvSpPr>
        <p:spPr/>
        <p:txBody>
          <a:bodyPr/>
          <a:lstStyle/>
          <a:p>
            <a:r>
              <a:rPr lang="en-GB" dirty="0"/>
              <a:t>WHO. AUDIT. Available at: http://apps.who.int/iris/handle/10665/67205.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3DE5EA6-3582-4199-B789-C89D91323726}"/>
              </a:ext>
            </a:extLst>
          </p:cNvPr>
          <p:cNvSpPr>
            <a:spLocks noGrp="1"/>
          </p:cNvSpPr>
          <p:nvPr>
            <p:ph sz="half" idx="1"/>
          </p:nvPr>
        </p:nvSpPr>
        <p:spPr>
          <a:xfrm>
            <a:off x="319314" y="1340768"/>
            <a:ext cx="8506800" cy="4622400"/>
          </a:xfrm>
        </p:spPr>
        <p:txBody>
          <a:bodyPr/>
          <a:lstStyle/>
          <a:p>
            <a:r>
              <a:rPr lang="en-GB" dirty="0"/>
              <a:t>Developed by the WHO in 1982 and remains the gold standard</a:t>
            </a:r>
          </a:p>
          <a:p>
            <a:r>
              <a:rPr lang="en-GB" dirty="0"/>
              <a:t>Good sensitivity and specificity in clinical settings across countries</a:t>
            </a:r>
          </a:p>
        </p:txBody>
      </p:sp>
      <p:pic>
        <p:nvPicPr>
          <p:cNvPr id="13" name="Picture 12">
            <a:hlinkClick r:id="rId3" action="ppaction://hlinksldjump"/>
            <a:extLst>
              <a:ext uri="{FF2B5EF4-FFF2-40B4-BE49-F238E27FC236}">
                <a16:creationId xmlns:a16="http://schemas.microsoft.com/office/drawing/2014/main" id="{88A4B085-D0B3-4149-A6A0-7E056483C34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4" name="Content Placeholder 4">
            <a:extLst>
              <a:ext uri="{FF2B5EF4-FFF2-40B4-BE49-F238E27FC236}">
                <a16:creationId xmlns:a16="http://schemas.microsoft.com/office/drawing/2014/main" id="{4AFF2084-F20E-4898-8BEF-CA33C18AD381}"/>
              </a:ext>
            </a:extLst>
          </p:cNvPr>
          <p:cNvGraphicFramePr>
            <a:graphicFrameLocks/>
          </p:cNvGraphicFramePr>
          <p:nvPr>
            <p:extLst>
              <p:ext uri="{D42A27DB-BD31-4B8C-83A1-F6EECF244321}">
                <p14:modId xmlns:p14="http://schemas.microsoft.com/office/powerpoint/2010/main" val="1181559206"/>
              </p:ext>
            </p:extLst>
          </p:nvPr>
        </p:nvGraphicFramePr>
        <p:xfrm>
          <a:off x="349347" y="2111474"/>
          <a:ext cx="8445307" cy="3860312"/>
        </p:xfrm>
        <a:graphic>
          <a:graphicData uri="http://schemas.openxmlformats.org/drawingml/2006/table">
            <a:tbl>
              <a:tblPr firstRow="1" firstCol="1" bandRow="1">
                <a:tableStyleId>{5C22544A-7EE6-4342-B048-85BDC9FD1C3A}</a:tableStyleId>
              </a:tblPr>
              <a:tblGrid>
                <a:gridCol w="4205685">
                  <a:extLst>
                    <a:ext uri="{9D8B030D-6E8A-4147-A177-3AD203B41FA5}">
                      <a16:colId xmlns:a16="http://schemas.microsoft.com/office/drawing/2014/main" val="547197932"/>
                    </a:ext>
                  </a:extLst>
                </a:gridCol>
                <a:gridCol w="716583">
                  <a:extLst>
                    <a:ext uri="{9D8B030D-6E8A-4147-A177-3AD203B41FA5}">
                      <a16:colId xmlns:a16="http://schemas.microsoft.com/office/drawing/2014/main" val="2195611291"/>
                    </a:ext>
                  </a:extLst>
                </a:gridCol>
                <a:gridCol w="866681">
                  <a:extLst>
                    <a:ext uri="{9D8B030D-6E8A-4147-A177-3AD203B41FA5}">
                      <a16:colId xmlns:a16="http://schemas.microsoft.com/office/drawing/2014/main" val="1947674143"/>
                    </a:ext>
                  </a:extLst>
                </a:gridCol>
                <a:gridCol w="1016500">
                  <a:extLst>
                    <a:ext uri="{9D8B030D-6E8A-4147-A177-3AD203B41FA5}">
                      <a16:colId xmlns:a16="http://schemas.microsoft.com/office/drawing/2014/main" val="1785632416"/>
                    </a:ext>
                  </a:extLst>
                </a:gridCol>
                <a:gridCol w="768487">
                  <a:extLst>
                    <a:ext uri="{9D8B030D-6E8A-4147-A177-3AD203B41FA5}">
                      <a16:colId xmlns:a16="http://schemas.microsoft.com/office/drawing/2014/main" val="3267130784"/>
                    </a:ext>
                  </a:extLst>
                </a:gridCol>
                <a:gridCol w="871371">
                  <a:extLst>
                    <a:ext uri="{9D8B030D-6E8A-4147-A177-3AD203B41FA5}">
                      <a16:colId xmlns:a16="http://schemas.microsoft.com/office/drawing/2014/main" val="886943967"/>
                    </a:ext>
                  </a:extLst>
                </a:gridCol>
              </a:tblGrid>
              <a:tr h="172232">
                <a:tc rowSpan="2">
                  <a:txBody>
                    <a:bodyPr/>
                    <a:lstStyle/>
                    <a:p>
                      <a:pPr algn="l">
                        <a:spcAft>
                          <a:spcPts val="0"/>
                        </a:spcAft>
                      </a:pPr>
                      <a:r>
                        <a:rPr lang="en-GB" sz="1100" dirty="0">
                          <a:effectLst/>
                        </a:rPr>
                        <a:t>Question</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gridSpan="5">
                  <a:txBody>
                    <a:bodyPr/>
                    <a:lstStyle/>
                    <a:p>
                      <a:pPr algn="ctr">
                        <a:spcAft>
                          <a:spcPts val="0"/>
                        </a:spcAft>
                      </a:pPr>
                      <a:r>
                        <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Score</a:t>
                      </a: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186322333"/>
                  </a:ext>
                </a:extLst>
              </a:tr>
              <a:tr h="94728">
                <a:tc vMerge="1">
                  <a:txBody>
                    <a:bodyPr/>
                    <a:lstStyle/>
                    <a:p>
                      <a:pPr algn="l">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0</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1</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2</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3</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4</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83616356"/>
                  </a:ext>
                </a:extLst>
              </a:tr>
              <a:tr h="189456">
                <a:tc>
                  <a:txBody>
                    <a:bodyPr/>
                    <a:lstStyle/>
                    <a:p>
                      <a:pPr marL="0" indent="0">
                        <a:spcAft>
                          <a:spcPts val="0"/>
                        </a:spcAft>
                        <a:buFont typeface="+mj-lt"/>
                        <a:buNone/>
                      </a:pPr>
                      <a:r>
                        <a:rPr lang="en-GB" sz="1100" b="0" dirty="0">
                          <a:solidFill>
                            <a:schemeClr val="tx1"/>
                          </a:solidFill>
                          <a:effectLst/>
                        </a:rPr>
                        <a:t>1. How often do you have a drink containing alcohol?</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Never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 or less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2 to 4 times a month</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2 to 3 times a week</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4 or more times a week</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131647"/>
                  </a:ext>
                </a:extLst>
              </a:tr>
              <a:tr h="189456">
                <a:tc>
                  <a:txBody>
                    <a:bodyPr/>
                    <a:lstStyle/>
                    <a:p>
                      <a:pPr>
                        <a:spcAft>
                          <a:spcPts val="0"/>
                        </a:spcAft>
                      </a:pPr>
                      <a:r>
                        <a:rPr lang="en-GB" sz="1100" b="0" dirty="0">
                          <a:solidFill>
                            <a:schemeClr val="tx1"/>
                          </a:solidFill>
                          <a:effectLst/>
                        </a:rPr>
                        <a:t>2. How many drinks containing alcohol do you have on a typical day when you are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1 or 2</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3 or 4</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5 or 6</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7 to 9</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10 or more</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6272320"/>
                  </a:ext>
                </a:extLst>
              </a:tr>
              <a:tr h="189456">
                <a:tc>
                  <a:txBody>
                    <a:bodyPr/>
                    <a:lstStyle/>
                    <a:p>
                      <a:pPr>
                        <a:spcAft>
                          <a:spcPts val="0"/>
                        </a:spcAft>
                      </a:pPr>
                      <a:r>
                        <a:rPr lang="en-GB" sz="1100" b="0" dirty="0">
                          <a:solidFill>
                            <a:schemeClr val="tx1"/>
                          </a:solidFill>
                          <a:effectLst/>
                        </a:rPr>
                        <a:t>3. How often do you have five or more drinks on one occasion?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Weekly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36659359"/>
                  </a:ext>
                </a:extLst>
              </a:tr>
              <a:tr h="189456">
                <a:tc>
                  <a:txBody>
                    <a:bodyPr/>
                    <a:lstStyle/>
                    <a:p>
                      <a:pPr>
                        <a:spcAft>
                          <a:spcPts val="0"/>
                        </a:spcAft>
                      </a:pPr>
                      <a:r>
                        <a:rPr lang="en-GB" sz="1100" b="0" dirty="0">
                          <a:solidFill>
                            <a:schemeClr val="tx1"/>
                          </a:solidFill>
                          <a:effectLst/>
                        </a:rPr>
                        <a:t>4. How often during the last year have you found that you were not able to stop drinking once you had started?</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4688182"/>
                  </a:ext>
                </a:extLst>
              </a:tr>
              <a:tr h="189456">
                <a:tc>
                  <a:txBody>
                    <a:bodyPr/>
                    <a:lstStyle/>
                    <a:p>
                      <a:pPr>
                        <a:spcAft>
                          <a:spcPts val="0"/>
                        </a:spcAft>
                      </a:pPr>
                      <a:r>
                        <a:rPr lang="en-GB" sz="1100" b="0" dirty="0">
                          <a:solidFill>
                            <a:schemeClr val="tx1"/>
                          </a:solidFill>
                          <a:effectLst/>
                        </a:rPr>
                        <a:t>5. How often during the last year have you failed to do what was normally expected of you because of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36870296"/>
                  </a:ext>
                </a:extLst>
              </a:tr>
              <a:tr h="189456">
                <a:tc>
                  <a:txBody>
                    <a:bodyPr/>
                    <a:lstStyle/>
                    <a:p>
                      <a:pPr>
                        <a:spcAft>
                          <a:spcPts val="0"/>
                        </a:spcAft>
                      </a:pPr>
                      <a:r>
                        <a:rPr lang="en-GB" sz="1100" b="0" dirty="0">
                          <a:solidFill>
                            <a:schemeClr val="tx1"/>
                          </a:solidFill>
                          <a:effectLst/>
                        </a:rPr>
                        <a:t>6. How often during the last year have you needed a first drink in the morning to get yourself going after a heavy drinking session?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39362460"/>
                  </a:ext>
                </a:extLst>
              </a:tr>
              <a:tr h="189456">
                <a:tc>
                  <a:txBody>
                    <a:bodyPr/>
                    <a:lstStyle/>
                    <a:p>
                      <a:pPr>
                        <a:spcAft>
                          <a:spcPts val="0"/>
                        </a:spcAft>
                      </a:pPr>
                      <a:r>
                        <a:rPr lang="en-GB" sz="1100" b="0" dirty="0">
                          <a:solidFill>
                            <a:schemeClr val="tx1"/>
                          </a:solidFill>
                          <a:effectLst/>
                        </a:rPr>
                        <a:t>7. How often during the last year have you had a feeling of guilt or remorse after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42891341"/>
                  </a:ext>
                </a:extLst>
              </a:tr>
              <a:tr h="284184">
                <a:tc>
                  <a:txBody>
                    <a:bodyPr/>
                    <a:lstStyle/>
                    <a:p>
                      <a:pPr>
                        <a:spcAft>
                          <a:spcPts val="0"/>
                        </a:spcAft>
                      </a:pPr>
                      <a:r>
                        <a:rPr lang="en-GB" sz="1100" b="0" dirty="0">
                          <a:solidFill>
                            <a:schemeClr val="tx1"/>
                          </a:solidFill>
                          <a:effectLst/>
                        </a:rPr>
                        <a:t>8. How often during the last year have you been unable to remember what happened the night before because of your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Weekly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846603"/>
                  </a:ext>
                </a:extLst>
              </a:tr>
              <a:tr h="189456">
                <a:tc>
                  <a:txBody>
                    <a:bodyPr/>
                    <a:lstStyle/>
                    <a:p>
                      <a:pPr>
                        <a:spcAft>
                          <a:spcPts val="0"/>
                        </a:spcAft>
                      </a:pPr>
                      <a:r>
                        <a:rPr lang="en-GB" sz="1100" b="0" dirty="0">
                          <a:solidFill>
                            <a:schemeClr val="tx1"/>
                          </a:solidFill>
                          <a:effectLst/>
                        </a:rPr>
                        <a:t>9. Have you or someone else been injured because of your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No</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Yes, but not in the last year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Yes, during the last year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41883454"/>
                  </a:ext>
                </a:extLst>
              </a:tr>
              <a:tr h="189456">
                <a:tc>
                  <a:txBody>
                    <a:bodyPr/>
                    <a:lstStyle/>
                    <a:p>
                      <a:pPr>
                        <a:spcAft>
                          <a:spcPts val="0"/>
                        </a:spcAft>
                      </a:pPr>
                      <a:r>
                        <a:rPr lang="en-GB" sz="1100" b="0" dirty="0">
                          <a:solidFill>
                            <a:schemeClr val="tx1"/>
                          </a:solidFill>
                          <a:effectLst/>
                        </a:rPr>
                        <a:t>10. Has a relative, friend, doctor or other healthcare worker been concerned about your drinking or suggested you cut down?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No</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Yes, but not in the last year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Yes, during the last year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068770"/>
                  </a:ext>
                </a:extLst>
              </a:tr>
            </a:tbl>
          </a:graphicData>
        </a:graphic>
      </p:graphicFrame>
      <p:sp>
        <p:nvSpPr>
          <p:cNvPr id="15" name="Rectangle 14">
            <a:extLst>
              <a:ext uri="{FF2B5EF4-FFF2-40B4-BE49-F238E27FC236}">
                <a16:creationId xmlns:a16="http://schemas.microsoft.com/office/drawing/2014/main" id="{6516B78C-CF90-4AC4-98C4-6944847F77B0}"/>
              </a:ext>
            </a:extLst>
          </p:cNvPr>
          <p:cNvSpPr/>
          <p:nvPr/>
        </p:nvSpPr>
        <p:spPr>
          <a:xfrm>
            <a:off x="4572000" y="2420888"/>
            <a:ext cx="4212077" cy="102270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F7BEBFA-9C11-41D7-B6E4-59C6BD4C9DC3}"/>
              </a:ext>
            </a:extLst>
          </p:cNvPr>
          <p:cNvSpPr txBox="1"/>
          <p:nvPr/>
        </p:nvSpPr>
        <p:spPr>
          <a:xfrm>
            <a:off x="4716271" y="2753313"/>
            <a:ext cx="3960351" cy="369332"/>
          </a:xfrm>
          <a:prstGeom prst="rect">
            <a:avLst/>
          </a:prstGeom>
          <a:solidFill>
            <a:srgbClr val="BEE5F5"/>
          </a:solidFill>
          <a:ln>
            <a:solidFill>
              <a:schemeClr val="tx2"/>
            </a:solidFill>
          </a:ln>
        </p:spPr>
        <p:txBody>
          <a:bodyPr wrap="square" rtlCol="0">
            <a:spAutoFit/>
          </a:bodyPr>
          <a:lstStyle/>
          <a:p>
            <a:pPr algn="ctr"/>
            <a:r>
              <a:rPr lang="en-GB" dirty="0"/>
              <a:t>Questions 1</a:t>
            </a:r>
            <a:r>
              <a:rPr lang="en-GB" dirty="0">
                <a:sym typeface="Symbol" panose="05050102010706020507" pitchFamily="18" charset="2"/>
              </a:rPr>
              <a:t>3 explore consumption</a:t>
            </a:r>
            <a:endParaRPr lang="en-GB" dirty="0"/>
          </a:p>
        </p:txBody>
      </p:sp>
      <p:sp>
        <p:nvSpPr>
          <p:cNvPr id="17" name="Rectangle 16">
            <a:extLst>
              <a:ext uri="{FF2B5EF4-FFF2-40B4-BE49-F238E27FC236}">
                <a16:creationId xmlns:a16="http://schemas.microsoft.com/office/drawing/2014/main" id="{A958833D-35C1-4AE6-8596-54B9B32DA90A}"/>
              </a:ext>
            </a:extLst>
          </p:cNvPr>
          <p:cNvSpPr/>
          <p:nvPr/>
        </p:nvSpPr>
        <p:spPr>
          <a:xfrm>
            <a:off x="4572000" y="3442292"/>
            <a:ext cx="4212077" cy="102270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D47D38E-0917-4EE2-9B79-1D0618B0F66B}"/>
              </a:ext>
            </a:extLst>
          </p:cNvPr>
          <p:cNvSpPr txBox="1"/>
          <p:nvPr/>
        </p:nvSpPr>
        <p:spPr>
          <a:xfrm>
            <a:off x="4716271" y="3774717"/>
            <a:ext cx="3960351" cy="369332"/>
          </a:xfrm>
          <a:prstGeom prst="rect">
            <a:avLst/>
          </a:prstGeom>
          <a:solidFill>
            <a:srgbClr val="BEE5F5"/>
          </a:solidFill>
          <a:ln>
            <a:solidFill>
              <a:schemeClr val="tx2"/>
            </a:solidFill>
          </a:ln>
        </p:spPr>
        <p:txBody>
          <a:bodyPr wrap="square" rtlCol="0">
            <a:spAutoFit/>
          </a:bodyPr>
          <a:lstStyle/>
          <a:p>
            <a:pPr algn="ctr"/>
            <a:r>
              <a:rPr lang="en-GB" dirty="0"/>
              <a:t>Questions 4</a:t>
            </a:r>
            <a:r>
              <a:rPr lang="en-GB" dirty="0">
                <a:sym typeface="Symbol" panose="05050102010706020507" pitchFamily="18" charset="2"/>
              </a:rPr>
              <a:t>6 explore dependence</a:t>
            </a:r>
            <a:endParaRPr lang="en-GB" dirty="0"/>
          </a:p>
        </p:txBody>
      </p:sp>
      <p:sp>
        <p:nvSpPr>
          <p:cNvPr id="19" name="Rectangle 18">
            <a:extLst>
              <a:ext uri="{FF2B5EF4-FFF2-40B4-BE49-F238E27FC236}">
                <a16:creationId xmlns:a16="http://schemas.microsoft.com/office/drawing/2014/main" id="{6B7B997A-6F97-4226-A671-8693294523B6}"/>
              </a:ext>
            </a:extLst>
          </p:cNvPr>
          <p:cNvSpPr/>
          <p:nvPr/>
        </p:nvSpPr>
        <p:spPr>
          <a:xfrm>
            <a:off x="4572000" y="4455269"/>
            <a:ext cx="4212077" cy="151751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77770FAA-A070-41AF-94DF-58C62B768511}"/>
              </a:ext>
            </a:extLst>
          </p:cNvPr>
          <p:cNvSpPr txBox="1"/>
          <p:nvPr/>
        </p:nvSpPr>
        <p:spPr>
          <a:xfrm>
            <a:off x="4716271" y="4893397"/>
            <a:ext cx="3960351" cy="646331"/>
          </a:xfrm>
          <a:prstGeom prst="rect">
            <a:avLst/>
          </a:prstGeom>
          <a:solidFill>
            <a:srgbClr val="BEE5F5"/>
          </a:solidFill>
          <a:ln>
            <a:solidFill>
              <a:schemeClr val="tx2"/>
            </a:solidFill>
          </a:ln>
        </p:spPr>
        <p:txBody>
          <a:bodyPr wrap="square" rtlCol="0">
            <a:spAutoFit/>
          </a:bodyPr>
          <a:lstStyle/>
          <a:p>
            <a:pPr algn="ctr"/>
            <a:r>
              <a:rPr lang="en-GB" dirty="0"/>
              <a:t>Questions 7</a:t>
            </a:r>
            <a:r>
              <a:rPr lang="en-GB" dirty="0">
                <a:sym typeface="Symbol" panose="05050102010706020507" pitchFamily="18" charset="2"/>
              </a:rPr>
              <a:t>10 explore</a:t>
            </a:r>
            <a:br>
              <a:rPr lang="en-GB" dirty="0">
                <a:sym typeface="Symbol" panose="05050102010706020507" pitchFamily="18" charset="2"/>
              </a:rPr>
            </a:br>
            <a:r>
              <a:rPr lang="en-GB" dirty="0">
                <a:sym typeface="Symbol" panose="05050102010706020507" pitchFamily="18" charset="2"/>
              </a:rPr>
              <a:t>alcohol-related problems</a:t>
            </a:r>
            <a:endParaRPr lang="en-GB" dirty="0"/>
          </a:p>
        </p:txBody>
      </p:sp>
    </p:spTree>
    <p:extLst>
      <p:ext uri="{BB962C8B-B14F-4D97-AF65-F5344CB8AC3E}">
        <p14:creationId xmlns:p14="http://schemas.microsoft.com/office/powerpoint/2010/main" val="4259055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CFD94-3BA4-4809-A659-A79226D6ED5D}"/>
              </a:ext>
            </a:extLst>
          </p:cNvPr>
          <p:cNvSpPr>
            <a:spLocks noGrp="1"/>
          </p:cNvSpPr>
          <p:nvPr>
            <p:ph type="title"/>
          </p:nvPr>
        </p:nvSpPr>
        <p:spPr/>
        <p:txBody>
          <a:bodyPr>
            <a:normAutofit fontScale="90000"/>
          </a:bodyPr>
          <a:lstStyle/>
          <a:p>
            <a:r>
              <a:rPr lang="en-GB" dirty="0"/>
              <a:t>Alcohol use disorders: </a:t>
            </a:r>
            <a:br>
              <a:rPr lang="en-GB" dirty="0"/>
            </a:br>
            <a:r>
              <a:rPr lang="en-GB" dirty="0"/>
              <a:t>Screening tools: AUDIT</a:t>
            </a:r>
          </a:p>
        </p:txBody>
      </p:sp>
      <p:sp>
        <p:nvSpPr>
          <p:cNvPr id="3" name="Text Placeholder 2">
            <a:extLst>
              <a:ext uri="{FF2B5EF4-FFF2-40B4-BE49-F238E27FC236}">
                <a16:creationId xmlns:a16="http://schemas.microsoft.com/office/drawing/2014/main" id="{AD3F0562-5CA9-4C99-A5DB-20C12F01E92A}"/>
              </a:ext>
            </a:extLst>
          </p:cNvPr>
          <p:cNvSpPr>
            <a:spLocks noGrp="1"/>
          </p:cNvSpPr>
          <p:nvPr>
            <p:ph type="body" sz="quarter" idx="10"/>
          </p:nvPr>
        </p:nvSpPr>
        <p:spPr/>
        <p:txBody>
          <a:bodyPr/>
          <a:lstStyle/>
          <a:p>
            <a:r>
              <a:rPr lang="en-GB" dirty="0"/>
              <a:t>WHO. AUDIT. Available at: http://apps.who.int/iris/handle/10665/67205. Accessed August 2018;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3DE5EA6-3582-4199-B789-C89D91323726}"/>
              </a:ext>
            </a:extLst>
          </p:cNvPr>
          <p:cNvSpPr>
            <a:spLocks noGrp="1"/>
          </p:cNvSpPr>
          <p:nvPr>
            <p:ph sz="half" idx="1"/>
          </p:nvPr>
        </p:nvSpPr>
        <p:spPr>
          <a:xfrm>
            <a:off x="319314" y="1340768"/>
            <a:ext cx="8506800" cy="4622400"/>
          </a:xfrm>
        </p:spPr>
        <p:txBody>
          <a:bodyPr/>
          <a:lstStyle/>
          <a:p>
            <a:r>
              <a:rPr lang="en-GB" dirty="0"/>
              <a:t>Developed by the WHO in 1982 and remains the gold standard</a:t>
            </a:r>
          </a:p>
          <a:p>
            <a:r>
              <a:rPr lang="en-GB" dirty="0"/>
              <a:t>Good sensitivity and specificity in clinical settings across countries</a:t>
            </a:r>
          </a:p>
        </p:txBody>
      </p:sp>
      <p:pic>
        <p:nvPicPr>
          <p:cNvPr id="13" name="Picture 12">
            <a:hlinkClick r:id="rId3" action="ppaction://hlinksldjump"/>
            <a:extLst>
              <a:ext uri="{FF2B5EF4-FFF2-40B4-BE49-F238E27FC236}">
                <a16:creationId xmlns:a16="http://schemas.microsoft.com/office/drawing/2014/main" id="{88A4B085-D0B3-4149-A6A0-7E056483C34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9" name="Content Placeholder 4">
            <a:extLst>
              <a:ext uri="{FF2B5EF4-FFF2-40B4-BE49-F238E27FC236}">
                <a16:creationId xmlns:a16="http://schemas.microsoft.com/office/drawing/2014/main" id="{D4BA8DCC-67E0-4FCE-8ED6-03FA55B2AAFE}"/>
              </a:ext>
            </a:extLst>
          </p:cNvPr>
          <p:cNvGraphicFramePr>
            <a:graphicFrameLocks/>
          </p:cNvGraphicFramePr>
          <p:nvPr>
            <p:extLst>
              <p:ext uri="{D42A27DB-BD31-4B8C-83A1-F6EECF244321}">
                <p14:modId xmlns:p14="http://schemas.microsoft.com/office/powerpoint/2010/main" val="3372234894"/>
              </p:ext>
            </p:extLst>
          </p:nvPr>
        </p:nvGraphicFramePr>
        <p:xfrm>
          <a:off x="349347" y="2111474"/>
          <a:ext cx="8445307" cy="3860312"/>
        </p:xfrm>
        <a:graphic>
          <a:graphicData uri="http://schemas.openxmlformats.org/drawingml/2006/table">
            <a:tbl>
              <a:tblPr firstRow="1" firstCol="1" bandRow="1">
                <a:tableStyleId>{5C22544A-7EE6-4342-B048-85BDC9FD1C3A}</a:tableStyleId>
              </a:tblPr>
              <a:tblGrid>
                <a:gridCol w="4205685">
                  <a:extLst>
                    <a:ext uri="{9D8B030D-6E8A-4147-A177-3AD203B41FA5}">
                      <a16:colId xmlns:a16="http://schemas.microsoft.com/office/drawing/2014/main" val="547197932"/>
                    </a:ext>
                  </a:extLst>
                </a:gridCol>
                <a:gridCol w="716583">
                  <a:extLst>
                    <a:ext uri="{9D8B030D-6E8A-4147-A177-3AD203B41FA5}">
                      <a16:colId xmlns:a16="http://schemas.microsoft.com/office/drawing/2014/main" val="2195611291"/>
                    </a:ext>
                  </a:extLst>
                </a:gridCol>
                <a:gridCol w="866681">
                  <a:extLst>
                    <a:ext uri="{9D8B030D-6E8A-4147-A177-3AD203B41FA5}">
                      <a16:colId xmlns:a16="http://schemas.microsoft.com/office/drawing/2014/main" val="1947674143"/>
                    </a:ext>
                  </a:extLst>
                </a:gridCol>
                <a:gridCol w="1016500">
                  <a:extLst>
                    <a:ext uri="{9D8B030D-6E8A-4147-A177-3AD203B41FA5}">
                      <a16:colId xmlns:a16="http://schemas.microsoft.com/office/drawing/2014/main" val="1785632416"/>
                    </a:ext>
                  </a:extLst>
                </a:gridCol>
                <a:gridCol w="768487">
                  <a:extLst>
                    <a:ext uri="{9D8B030D-6E8A-4147-A177-3AD203B41FA5}">
                      <a16:colId xmlns:a16="http://schemas.microsoft.com/office/drawing/2014/main" val="3267130784"/>
                    </a:ext>
                  </a:extLst>
                </a:gridCol>
                <a:gridCol w="871371">
                  <a:extLst>
                    <a:ext uri="{9D8B030D-6E8A-4147-A177-3AD203B41FA5}">
                      <a16:colId xmlns:a16="http://schemas.microsoft.com/office/drawing/2014/main" val="886943967"/>
                    </a:ext>
                  </a:extLst>
                </a:gridCol>
              </a:tblGrid>
              <a:tr h="172232">
                <a:tc rowSpan="2">
                  <a:txBody>
                    <a:bodyPr/>
                    <a:lstStyle/>
                    <a:p>
                      <a:pPr algn="l">
                        <a:spcAft>
                          <a:spcPts val="0"/>
                        </a:spcAft>
                      </a:pPr>
                      <a:r>
                        <a:rPr lang="en-GB" sz="1100" dirty="0">
                          <a:effectLst/>
                        </a:rPr>
                        <a:t>Question</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gridSpan="5">
                  <a:txBody>
                    <a:bodyPr/>
                    <a:lstStyle/>
                    <a:p>
                      <a:pPr algn="ctr">
                        <a:spcAft>
                          <a:spcPts val="0"/>
                        </a:spcAft>
                      </a:pPr>
                      <a:r>
                        <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Score</a:t>
                      </a: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hMerge="1">
                  <a:txBody>
                    <a:bodyPr/>
                    <a:lstStyle/>
                    <a:p>
                      <a:pPr algn="ctr">
                        <a:spcAft>
                          <a:spcPts val="0"/>
                        </a:spcAft>
                      </a:pPr>
                      <a:endParaRPr lang="en-GB"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186322333"/>
                  </a:ext>
                </a:extLst>
              </a:tr>
              <a:tr h="94728">
                <a:tc vMerge="1">
                  <a:txBody>
                    <a:bodyPr/>
                    <a:lstStyle/>
                    <a:p>
                      <a:pPr algn="l">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0</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1</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2</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3</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spcAft>
                          <a:spcPts val="0"/>
                        </a:spcAft>
                      </a:pPr>
                      <a:r>
                        <a:rPr lang="en-GB" sz="1100" b="1" dirty="0">
                          <a:solidFill>
                            <a:schemeClr val="bg1"/>
                          </a:solidFill>
                          <a:effectLst/>
                        </a:rPr>
                        <a:t>4</a:t>
                      </a:r>
                      <a:endPar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nchor="b">
                    <a:lnL w="635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83616356"/>
                  </a:ext>
                </a:extLst>
              </a:tr>
              <a:tr h="189456">
                <a:tc>
                  <a:txBody>
                    <a:bodyPr/>
                    <a:lstStyle/>
                    <a:p>
                      <a:pPr marL="0" indent="0">
                        <a:spcAft>
                          <a:spcPts val="0"/>
                        </a:spcAft>
                        <a:buFont typeface="+mj-lt"/>
                        <a:buNone/>
                      </a:pPr>
                      <a:r>
                        <a:rPr lang="en-GB" sz="1100" b="0" dirty="0">
                          <a:solidFill>
                            <a:schemeClr val="tx1"/>
                          </a:solidFill>
                          <a:effectLst/>
                        </a:rPr>
                        <a:t>1. How often do you have a drink containing alcohol?</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Never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 or less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2 to 4 times a month</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2 to 3 times a week</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4 or more times a week</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131647"/>
                  </a:ext>
                </a:extLst>
              </a:tr>
              <a:tr h="189456">
                <a:tc>
                  <a:txBody>
                    <a:bodyPr/>
                    <a:lstStyle/>
                    <a:p>
                      <a:pPr>
                        <a:spcAft>
                          <a:spcPts val="0"/>
                        </a:spcAft>
                      </a:pPr>
                      <a:r>
                        <a:rPr lang="en-GB" sz="1100" b="0" dirty="0">
                          <a:solidFill>
                            <a:schemeClr val="tx1"/>
                          </a:solidFill>
                          <a:effectLst/>
                        </a:rPr>
                        <a:t>2. How many drinks containing alcohol do you have on a typical day when you are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1 or 2</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3 or 4</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5 or 6</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7 to 9</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10 or more</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16272320"/>
                  </a:ext>
                </a:extLst>
              </a:tr>
              <a:tr h="189456">
                <a:tc>
                  <a:txBody>
                    <a:bodyPr/>
                    <a:lstStyle/>
                    <a:p>
                      <a:pPr>
                        <a:spcAft>
                          <a:spcPts val="0"/>
                        </a:spcAft>
                      </a:pPr>
                      <a:r>
                        <a:rPr lang="en-GB" sz="1100" b="0" dirty="0">
                          <a:solidFill>
                            <a:schemeClr val="tx1"/>
                          </a:solidFill>
                          <a:effectLst/>
                        </a:rPr>
                        <a:t>3. How often do you have five or more drinks on one occasion?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Weekly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36659359"/>
                  </a:ext>
                </a:extLst>
              </a:tr>
              <a:tr h="189456">
                <a:tc>
                  <a:txBody>
                    <a:bodyPr/>
                    <a:lstStyle/>
                    <a:p>
                      <a:pPr>
                        <a:spcAft>
                          <a:spcPts val="0"/>
                        </a:spcAft>
                      </a:pPr>
                      <a:r>
                        <a:rPr lang="en-GB" sz="1100" b="0" dirty="0">
                          <a:solidFill>
                            <a:schemeClr val="tx1"/>
                          </a:solidFill>
                          <a:effectLst/>
                        </a:rPr>
                        <a:t>4. How often during the last year have you found that you were not able to stop drinking once you had started?</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4688182"/>
                  </a:ext>
                </a:extLst>
              </a:tr>
              <a:tr h="189456">
                <a:tc>
                  <a:txBody>
                    <a:bodyPr/>
                    <a:lstStyle/>
                    <a:p>
                      <a:pPr>
                        <a:spcAft>
                          <a:spcPts val="0"/>
                        </a:spcAft>
                      </a:pPr>
                      <a:r>
                        <a:rPr lang="en-GB" sz="1100" b="0" dirty="0">
                          <a:solidFill>
                            <a:schemeClr val="tx1"/>
                          </a:solidFill>
                          <a:effectLst/>
                        </a:rPr>
                        <a:t>5. How often during the last year have you failed to do what was normally expected of you because of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Less than 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36870296"/>
                  </a:ext>
                </a:extLst>
              </a:tr>
              <a:tr h="189456">
                <a:tc>
                  <a:txBody>
                    <a:bodyPr/>
                    <a:lstStyle/>
                    <a:p>
                      <a:pPr>
                        <a:spcAft>
                          <a:spcPts val="0"/>
                        </a:spcAft>
                      </a:pPr>
                      <a:r>
                        <a:rPr lang="en-GB" sz="1100" b="0" dirty="0">
                          <a:solidFill>
                            <a:schemeClr val="tx1"/>
                          </a:solidFill>
                          <a:effectLst/>
                        </a:rPr>
                        <a:t>6. How often during the last year have you needed a first drink in the morning to get yourself going after a heavy drinking session?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39362460"/>
                  </a:ext>
                </a:extLst>
              </a:tr>
              <a:tr h="189456">
                <a:tc>
                  <a:txBody>
                    <a:bodyPr/>
                    <a:lstStyle/>
                    <a:p>
                      <a:pPr>
                        <a:spcAft>
                          <a:spcPts val="0"/>
                        </a:spcAft>
                      </a:pPr>
                      <a:r>
                        <a:rPr lang="en-GB" sz="1100" b="0" dirty="0">
                          <a:solidFill>
                            <a:schemeClr val="tx1"/>
                          </a:solidFill>
                          <a:effectLst/>
                        </a:rPr>
                        <a:t>7. How often during the last year have you had a feeling of guilt or remorse after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Weekly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542891341"/>
                  </a:ext>
                </a:extLst>
              </a:tr>
              <a:tr h="284184">
                <a:tc>
                  <a:txBody>
                    <a:bodyPr/>
                    <a:lstStyle/>
                    <a:p>
                      <a:pPr>
                        <a:spcAft>
                          <a:spcPts val="0"/>
                        </a:spcAft>
                      </a:pPr>
                      <a:r>
                        <a:rPr lang="en-GB" sz="1100" b="0" dirty="0">
                          <a:solidFill>
                            <a:schemeClr val="tx1"/>
                          </a:solidFill>
                          <a:effectLst/>
                        </a:rPr>
                        <a:t>8. How often during the last year have you been unable to remember what happened the night before because of your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Never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Less than monthly</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Monthly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Weekly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Daily or almost daily</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846603"/>
                  </a:ext>
                </a:extLst>
              </a:tr>
              <a:tr h="189456">
                <a:tc>
                  <a:txBody>
                    <a:bodyPr/>
                    <a:lstStyle/>
                    <a:p>
                      <a:pPr>
                        <a:spcAft>
                          <a:spcPts val="0"/>
                        </a:spcAft>
                      </a:pPr>
                      <a:r>
                        <a:rPr lang="en-GB" sz="1100" b="0" dirty="0">
                          <a:solidFill>
                            <a:schemeClr val="tx1"/>
                          </a:solidFill>
                          <a:effectLst/>
                        </a:rPr>
                        <a:t>9. Have you or someone else been injured because of your drinking?</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a:effectLst/>
                        </a:rPr>
                        <a:t>No</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Yes, but not in the last year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Yes, during the last year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41883454"/>
                  </a:ext>
                </a:extLst>
              </a:tr>
              <a:tr h="189456">
                <a:tc>
                  <a:txBody>
                    <a:bodyPr/>
                    <a:lstStyle/>
                    <a:p>
                      <a:pPr>
                        <a:spcAft>
                          <a:spcPts val="0"/>
                        </a:spcAft>
                      </a:pPr>
                      <a:r>
                        <a:rPr lang="en-GB" sz="1100" b="0" dirty="0">
                          <a:solidFill>
                            <a:schemeClr val="tx1"/>
                          </a:solidFill>
                          <a:effectLst/>
                        </a:rPr>
                        <a:t>10. Has a relative, friend, doctor or other healthcare worker been concerned about your drinking or suggested you cut down?</a:t>
                      </a:r>
                      <a:endParaRPr lang="en-GB" sz="20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spcAft>
                          <a:spcPts val="0"/>
                        </a:spcAft>
                      </a:pPr>
                      <a:r>
                        <a:rPr lang="en-GB" sz="1100" dirty="0">
                          <a:effectLst/>
                        </a:rPr>
                        <a:t>No</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a:effectLst/>
                        </a:rPr>
                        <a:t>Yes, but not in the last year</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Yes, during the last year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17183" marR="17183" marT="0" marB="0">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068770"/>
                  </a:ext>
                </a:extLst>
              </a:tr>
            </a:tbl>
          </a:graphicData>
        </a:graphic>
      </p:graphicFrame>
      <p:sp>
        <p:nvSpPr>
          <p:cNvPr id="15" name="Rectangle 14">
            <a:extLst>
              <a:ext uri="{FF2B5EF4-FFF2-40B4-BE49-F238E27FC236}">
                <a16:creationId xmlns:a16="http://schemas.microsoft.com/office/drawing/2014/main" id="{12634298-8459-481D-A1B9-51A42EBF6D30}"/>
              </a:ext>
            </a:extLst>
          </p:cNvPr>
          <p:cNvSpPr/>
          <p:nvPr/>
        </p:nvSpPr>
        <p:spPr>
          <a:xfrm>
            <a:off x="4572000" y="2445026"/>
            <a:ext cx="4212077" cy="352775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7B99DDB-9064-4DFE-A6EA-B47C710F3FC4}"/>
              </a:ext>
            </a:extLst>
          </p:cNvPr>
          <p:cNvSpPr txBox="1"/>
          <p:nvPr/>
        </p:nvSpPr>
        <p:spPr>
          <a:xfrm>
            <a:off x="4616990" y="2842716"/>
            <a:ext cx="4118648" cy="2800767"/>
          </a:xfrm>
          <a:prstGeom prst="rect">
            <a:avLst/>
          </a:prstGeom>
          <a:noFill/>
          <a:ln>
            <a:noFill/>
          </a:ln>
        </p:spPr>
        <p:txBody>
          <a:bodyPr wrap="square" rtlCol="0">
            <a:spAutoFit/>
          </a:bodyPr>
          <a:lstStyle/>
          <a:p>
            <a:pPr algn="ctr"/>
            <a:r>
              <a:rPr lang="en-GB" sz="1600" dirty="0"/>
              <a:t>Total scores of ≥8 indicate hazardous</a:t>
            </a:r>
          </a:p>
          <a:p>
            <a:pPr algn="ctr"/>
            <a:r>
              <a:rPr lang="en-GB" sz="1600" dirty="0"/>
              <a:t>and harmful alcohol use</a:t>
            </a:r>
          </a:p>
          <a:p>
            <a:pPr algn="ctr"/>
            <a:r>
              <a:rPr lang="en-GB" sz="1600" dirty="0"/>
              <a:t>Scores of ≥20 or above clearly warrant</a:t>
            </a:r>
          </a:p>
          <a:p>
            <a:pPr algn="ctr"/>
            <a:r>
              <a:rPr lang="en-GB" sz="1600" dirty="0"/>
              <a:t>evaluation for alcohol dependence</a:t>
            </a:r>
          </a:p>
          <a:p>
            <a:pPr algn="ctr"/>
            <a:endParaRPr lang="en-GB" sz="1600" dirty="0"/>
          </a:p>
          <a:p>
            <a:pPr algn="ctr"/>
            <a:r>
              <a:rPr lang="en-GB" sz="1600" dirty="0"/>
              <a:t>Scores ≥1 on Q2 or Q3:</a:t>
            </a:r>
          </a:p>
          <a:p>
            <a:pPr algn="ctr"/>
            <a:r>
              <a:rPr lang="en-GB" sz="1600" dirty="0"/>
              <a:t>hazardous level of alcohol consumption</a:t>
            </a:r>
          </a:p>
          <a:p>
            <a:pPr algn="ctr"/>
            <a:r>
              <a:rPr lang="en-GB" sz="1600" dirty="0"/>
              <a:t>Scores &gt;0 on Q4–6:</a:t>
            </a:r>
          </a:p>
          <a:p>
            <a:pPr algn="ctr"/>
            <a:r>
              <a:rPr lang="en-GB" sz="1600" dirty="0"/>
              <a:t>alcohol dependence</a:t>
            </a:r>
          </a:p>
          <a:p>
            <a:pPr algn="ctr"/>
            <a:r>
              <a:rPr lang="en-GB" sz="1600" dirty="0"/>
              <a:t>Points scored on Q7–10: </a:t>
            </a:r>
          </a:p>
          <a:p>
            <a:pPr algn="ctr"/>
            <a:r>
              <a:rPr lang="en-GB" sz="1600" dirty="0"/>
              <a:t>alcohol-related harm</a:t>
            </a:r>
            <a:endParaRPr lang="en-GB" dirty="0"/>
          </a:p>
        </p:txBody>
      </p:sp>
    </p:spTree>
    <p:extLst>
      <p:ext uri="{BB962C8B-B14F-4D97-AF65-F5344CB8AC3E}">
        <p14:creationId xmlns:p14="http://schemas.microsoft.com/office/powerpoint/2010/main" val="1542192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Alcohol use disorders: </a:t>
            </a:r>
            <a:br>
              <a:rPr lang="en-US" dirty="0"/>
            </a:br>
            <a:r>
              <a:rPr lang="en-US" dirty="0"/>
              <a:t>Screening</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p:cNvSpPr>
            <a:spLocks noGrp="1"/>
          </p:cNvSpPr>
          <p:nvPr>
            <p:ph sz="half" idx="1"/>
          </p:nvPr>
        </p:nvSpPr>
        <p:spPr/>
        <p:txBody>
          <a:bodyPr>
            <a:normAutofit/>
          </a:bodyPr>
          <a:lstStyle/>
          <a:p>
            <a:r>
              <a:rPr lang="en-GB" dirty="0"/>
              <a:t>Patients with AUD have a high prevalence of psychiatric co-morbidity</a:t>
            </a:r>
          </a:p>
          <a:p>
            <a:pPr lvl="1"/>
            <a:r>
              <a:rPr lang="en-GB" dirty="0"/>
              <a:t>Anxiety disorders</a:t>
            </a:r>
          </a:p>
          <a:p>
            <a:pPr lvl="1"/>
            <a:r>
              <a:rPr lang="en-GB" dirty="0"/>
              <a:t>Affective disorders</a:t>
            </a:r>
          </a:p>
          <a:p>
            <a:pPr lvl="1"/>
            <a:r>
              <a:rPr lang="en-GB" dirty="0"/>
              <a:t>Schizophrenia</a:t>
            </a:r>
          </a:p>
          <a:p>
            <a:endParaRPr lang="en-GB" dirty="0"/>
          </a:p>
          <a:p>
            <a:r>
              <a:rPr lang="en-GB" dirty="0"/>
              <a:t>At higher risk of developing other addictions</a:t>
            </a:r>
          </a:p>
          <a:p>
            <a:pPr lvl="1"/>
            <a:r>
              <a:rPr lang="en-GB" dirty="0"/>
              <a:t>Special attention should be paid to coordination between hepatologists and addiction specialists (psychiatrists, psychologists, and social workers)</a:t>
            </a:r>
          </a:p>
        </p:txBody>
      </p:sp>
      <p:pic>
        <p:nvPicPr>
          <p:cNvPr id="13" name="Picture 12">
            <a:hlinkClick r:id="rId3" action="ppaction://hlinksldjump"/>
            <a:extLst>
              <a:ext uri="{FF2B5EF4-FFF2-40B4-BE49-F238E27FC236}">
                <a16:creationId xmlns:a16="http://schemas.microsoft.com/office/drawing/2014/main" id="{E8D40941-DF12-4E56-8C32-33EF2D18F72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1" name="Table 20">
            <a:extLst>
              <a:ext uri="{FF2B5EF4-FFF2-40B4-BE49-F238E27FC236}">
                <a16:creationId xmlns:a16="http://schemas.microsoft.com/office/drawing/2014/main" id="{8FFB9D02-FCB8-4E4D-8C5F-4AE0A9CCA63A}"/>
              </a:ext>
            </a:extLst>
          </p:cNvPr>
          <p:cNvGraphicFramePr>
            <a:graphicFrameLocks noGrp="1"/>
          </p:cNvGraphicFramePr>
          <p:nvPr>
            <p:extLst>
              <p:ext uri="{D42A27DB-BD31-4B8C-83A1-F6EECF244321}">
                <p14:modId xmlns:p14="http://schemas.microsoft.com/office/powerpoint/2010/main" val="1205051848"/>
              </p:ext>
            </p:extLst>
          </p:nvPr>
        </p:nvGraphicFramePr>
        <p:xfrm>
          <a:off x="755650" y="4286967"/>
          <a:ext cx="7380931" cy="146304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78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ea typeface="MS Mincho" panose="02020609040205080304" pitchFamily="49" charset="-128"/>
                        </a:rPr>
                        <a:t>AUDIT or AUDIT-C should be used to screen patients for AUD and dependence </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2278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Patients with AUD should be screened for concurrent psychiatric disorders and other addictions</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42395289"/>
                  </a:ext>
                </a:extLst>
              </a:tr>
            </a:tbl>
          </a:graphicData>
        </a:graphic>
      </p:graphicFrame>
      <p:grpSp>
        <p:nvGrpSpPr>
          <p:cNvPr id="12" name="Group 11">
            <a:extLst>
              <a:ext uri="{FF2B5EF4-FFF2-40B4-BE49-F238E27FC236}">
                <a16:creationId xmlns:a16="http://schemas.microsoft.com/office/drawing/2014/main" id="{429B6AD1-CAD4-40FA-BD36-96190787EABC}"/>
              </a:ext>
            </a:extLst>
          </p:cNvPr>
          <p:cNvGrpSpPr/>
          <p:nvPr/>
        </p:nvGrpSpPr>
        <p:grpSpPr>
          <a:xfrm>
            <a:off x="4487535" y="4286967"/>
            <a:ext cx="3649046" cy="276999"/>
            <a:chOff x="3717425" y="3212976"/>
            <a:chExt cx="3649046" cy="276999"/>
          </a:xfrm>
        </p:grpSpPr>
        <p:sp>
          <p:nvSpPr>
            <p:cNvPr id="14" name="Rectangle 13">
              <a:extLst>
                <a:ext uri="{FF2B5EF4-FFF2-40B4-BE49-F238E27FC236}">
                  <a16:creationId xmlns:a16="http://schemas.microsoft.com/office/drawing/2014/main" id="{C364CA04-CBE3-49B1-BA48-E60C97CD7C60}"/>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Rectangle 14">
              <a:extLst>
                <a:ext uri="{FF2B5EF4-FFF2-40B4-BE49-F238E27FC236}">
                  <a16:creationId xmlns:a16="http://schemas.microsoft.com/office/drawing/2014/main" id="{6DEDBFDC-438B-4748-9D60-447650F6EFA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28E17612-A71F-4DA1-8DE1-358B77C88772}"/>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7" name="TextBox 16">
              <a:extLst>
                <a:ext uri="{FF2B5EF4-FFF2-40B4-BE49-F238E27FC236}">
                  <a16:creationId xmlns:a16="http://schemas.microsoft.com/office/drawing/2014/main" id="{ACD94E26-951F-49F1-815E-31A28EA345F9}"/>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spTree>
    <p:extLst>
      <p:ext uri="{BB962C8B-B14F-4D97-AF65-F5344CB8AC3E}">
        <p14:creationId xmlns:p14="http://schemas.microsoft.com/office/powerpoint/2010/main" val="3818336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4269-686E-450D-B37E-A98CA87C3337}"/>
              </a:ext>
            </a:extLst>
          </p:cNvPr>
          <p:cNvSpPr>
            <a:spLocks noGrp="1"/>
          </p:cNvSpPr>
          <p:nvPr>
            <p:ph type="title"/>
          </p:nvPr>
        </p:nvSpPr>
        <p:spPr/>
        <p:txBody>
          <a:bodyPr>
            <a:normAutofit fontScale="90000"/>
          </a:bodyPr>
          <a:lstStyle/>
          <a:p>
            <a:r>
              <a:rPr lang="en-GB" dirty="0"/>
              <a:t>Alcohol use disorders: </a:t>
            </a:r>
            <a:br>
              <a:rPr lang="en-GB" dirty="0"/>
            </a:br>
            <a:r>
              <a:rPr lang="en-GB" dirty="0"/>
              <a:t>Management of alcohol withdrawal syndrome </a:t>
            </a:r>
          </a:p>
        </p:txBody>
      </p:sp>
      <p:sp>
        <p:nvSpPr>
          <p:cNvPr id="3" name="Text Placeholder 2">
            <a:extLst>
              <a:ext uri="{FF2B5EF4-FFF2-40B4-BE49-F238E27FC236}">
                <a16:creationId xmlns:a16="http://schemas.microsoft.com/office/drawing/2014/main" id="{E59D0CB8-4AF7-4345-BA15-64F5B23116C2}"/>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0C9E0278-C319-4F75-A72B-0D6A9D54A25B}"/>
              </a:ext>
            </a:extLst>
          </p:cNvPr>
          <p:cNvSpPr>
            <a:spLocks noGrp="1"/>
          </p:cNvSpPr>
          <p:nvPr>
            <p:ph sz="half" idx="1"/>
          </p:nvPr>
        </p:nvSpPr>
        <p:spPr/>
        <p:txBody>
          <a:bodyPr>
            <a:normAutofit lnSpcReduction="10000"/>
          </a:bodyPr>
          <a:lstStyle/>
          <a:p>
            <a:r>
              <a:rPr lang="en-GB" dirty="0"/>
              <a:t>AWS is a severe medical condition affecting alcohol-dependent patients who suddenly discontinue or decrease alcohol consumption</a:t>
            </a:r>
          </a:p>
          <a:p>
            <a:r>
              <a:rPr lang="en-GB" dirty="0"/>
              <a:t>Light or moderate AWS usually develops 6–24 hours after the </a:t>
            </a:r>
            <a:br>
              <a:rPr lang="en-GB" dirty="0"/>
            </a:br>
            <a:r>
              <a:rPr lang="en-GB" dirty="0"/>
              <a:t>last drink</a:t>
            </a:r>
          </a:p>
          <a:p>
            <a:r>
              <a:rPr lang="en-GB" dirty="0"/>
              <a:t>Symptoms may include:</a:t>
            </a:r>
          </a:p>
          <a:p>
            <a:pPr lvl="1"/>
            <a:r>
              <a:rPr lang="en-GB" dirty="0"/>
              <a:t>Increased blood pressure and pulse rate</a:t>
            </a:r>
          </a:p>
          <a:p>
            <a:pPr lvl="1"/>
            <a:r>
              <a:rPr lang="en-GB" dirty="0"/>
              <a:t>Tremors</a:t>
            </a:r>
          </a:p>
          <a:p>
            <a:pPr lvl="1"/>
            <a:r>
              <a:rPr lang="en-GB" dirty="0"/>
              <a:t>Hyperreflexia</a:t>
            </a:r>
          </a:p>
          <a:p>
            <a:pPr lvl="1"/>
            <a:r>
              <a:rPr lang="en-GB" dirty="0"/>
              <a:t>Irritability</a:t>
            </a:r>
          </a:p>
          <a:p>
            <a:pPr lvl="1"/>
            <a:r>
              <a:rPr lang="en-GB" dirty="0"/>
              <a:t>Anxiety</a:t>
            </a:r>
          </a:p>
          <a:p>
            <a:pPr lvl="1"/>
            <a:r>
              <a:rPr lang="en-GB" dirty="0"/>
              <a:t>Headache</a:t>
            </a:r>
          </a:p>
          <a:p>
            <a:pPr lvl="1"/>
            <a:r>
              <a:rPr lang="en-GB" dirty="0"/>
              <a:t>Nausea and vomiting</a:t>
            </a:r>
          </a:p>
          <a:p>
            <a:r>
              <a:rPr lang="en-GB" dirty="0"/>
              <a:t>Symptoms may progress to more severe forms of AWS</a:t>
            </a:r>
          </a:p>
          <a:p>
            <a:pPr lvl="1"/>
            <a:r>
              <a:rPr lang="en-GB" dirty="0"/>
              <a:t>Characterized by delirium tremens, seizures, coma, cardiac arrest,</a:t>
            </a:r>
            <a:br>
              <a:rPr lang="en-GB" dirty="0"/>
            </a:br>
            <a:r>
              <a:rPr lang="en-GB" dirty="0"/>
              <a:t>and death</a:t>
            </a:r>
          </a:p>
          <a:p>
            <a:endParaRPr lang="en-GB" dirty="0"/>
          </a:p>
        </p:txBody>
      </p:sp>
      <p:pic>
        <p:nvPicPr>
          <p:cNvPr id="5" name="Picture 4">
            <a:hlinkClick r:id="rId3" action="ppaction://hlinksldjump"/>
            <a:extLst>
              <a:ext uri="{FF2B5EF4-FFF2-40B4-BE49-F238E27FC236}">
                <a16:creationId xmlns:a16="http://schemas.microsoft.com/office/drawing/2014/main" id="{F93431EC-EDBA-4F03-93CC-8994A953E41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27245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971BBFD5-0DB0-47F9-811A-2542E68AF2DF}"/>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a:xfrm>
            <a:off x="319314" y="1340767"/>
            <a:ext cx="8506800" cy="4829123"/>
          </a:xfrm>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3"/>
              </a:rPr>
              <a:t>slidedeck_feedback@easloffice.eu</a:t>
            </a:r>
            <a:endParaRPr lang="en-GB" dirty="0"/>
          </a:p>
        </p:txBody>
      </p:sp>
      <p:sp>
        <p:nvSpPr>
          <p:cNvPr id="6" name="TextBox 5">
            <a:extLst>
              <a:ext uri="{FF2B5EF4-FFF2-40B4-BE49-F238E27FC236}">
                <a16:creationId xmlns:a16="http://schemas.microsoft.com/office/drawing/2014/main"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id="{BE6346B9-EADA-4BCF-873C-6E680B70A14B}"/>
              </a:ext>
            </a:extLst>
          </p:cNvPr>
          <p:cNvPicPr>
            <a:picLocks noChangeAspect="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l="8888" t="1478" r="8310" b="16517"/>
          <a:stretch/>
        </p:blipFill>
        <p:spPr>
          <a:xfrm>
            <a:off x="5710093" y="2346788"/>
            <a:ext cx="381237" cy="377560"/>
          </a:xfrm>
          <a:prstGeom prst="rect">
            <a:avLst/>
          </a:prstGeom>
        </p:spPr>
      </p:pic>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Alcohol use disorders: </a:t>
            </a:r>
            <a:br>
              <a:rPr lang="en-US" dirty="0"/>
            </a:br>
            <a:r>
              <a:rPr lang="en-US" dirty="0"/>
              <a:t>Management of alcohol withdrawal syndrome </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p:cNvSpPr>
            <a:spLocks noGrp="1"/>
          </p:cNvSpPr>
          <p:nvPr>
            <p:ph sz="half" idx="1"/>
          </p:nvPr>
        </p:nvSpPr>
        <p:spPr/>
        <p:txBody>
          <a:bodyPr>
            <a:normAutofit/>
          </a:bodyPr>
          <a:lstStyle/>
          <a:p>
            <a:r>
              <a:rPr lang="en-GB" dirty="0"/>
              <a:t>Pharmacological treatment is recommended for both moderate and severe AWS</a:t>
            </a:r>
          </a:p>
          <a:p>
            <a:pPr lvl="1"/>
            <a:r>
              <a:rPr lang="en-GB" dirty="0"/>
              <a:t>Symptom-triggered regimen rather than fixed-dose schedule in order to prevent accumulation </a:t>
            </a:r>
          </a:p>
          <a:p>
            <a:r>
              <a:rPr lang="en-GB" dirty="0"/>
              <a:t>Benzodiazepines are considered the ‘gold standard’ treatment for AWS</a:t>
            </a:r>
          </a:p>
          <a:p>
            <a:pPr lvl="1"/>
            <a:r>
              <a:rPr lang="en-GB" dirty="0"/>
              <a:t>Efficacy for reducing both withdrawal symptoms and the risk of seizures and/or delirium tremens</a:t>
            </a:r>
          </a:p>
        </p:txBody>
      </p:sp>
      <p:pic>
        <p:nvPicPr>
          <p:cNvPr id="13" name="Picture 12">
            <a:hlinkClick r:id="rId3" action="ppaction://hlinksldjump"/>
            <a:extLst>
              <a:ext uri="{FF2B5EF4-FFF2-40B4-BE49-F238E27FC236}">
                <a16:creationId xmlns:a16="http://schemas.microsoft.com/office/drawing/2014/main" id="{E8D40941-DF12-4E56-8C32-33EF2D18F72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1" name="Table 20">
            <a:extLst>
              <a:ext uri="{FF2B5EF4-FFF2-40B4-BE49-F238E27FC236}">
                <a16:creationId xmlns:a16="http://schemas.microsoft.com/office/drawing/2014/main" id="{8FFB9D02-FCB8-4E4D-8C5F-4AE0A9CCA63A}"/>
              </a:ext>
            </a:extLst>
          </p:cNvPr>
          <p:cNvGraphicFramePr>
            <a:graphicFrameLocks noGrp="1"/>
          </p:cNvGraphicFramePr>
          <p:nvPr>
            <p:extLst>
              <p:ext uri="{D42A27DB-BD31-4B8C-83A1-F6EECF244321}">
                <p14:modId xmlns:p14="http://schemas.microsoft.com/office/powerpoint/2010/main" val="2943880519"/>
              </p:ext>
            </p:extLst>
          </p:nvPr>
        </p:nvGraphicFramePr>
        <p:xfrm>
          <a:off x="755650" y="4048538"/>
          <a:ext cx="7380931" cy="11277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78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ea typeface="MS Mincho" panose="02020609040205080304" pitchFamily="49" charset="-128"/>
                        </a:rPr>
                        <a:t>Benzodiazepines should be used to treat AWS but should not be prescribed beyond 10–14 days because of the potential for abuse and/or encephalopathy </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2" name="Group 11">
            <a:extLst>
              <a:ext uri="{FF2B5EF4-FFF2-40B4-BE49-F238E27FC236}">
                <a16:creationId xmlns:a16="http://schemas.microsoft.com/office/drawing/2014/main" id="{74B4453B-FCAA-4768-BBC2-944171BA502B}"/>
              </a:ext>
            </a:extLst>
          </p:cNvPr>
          <p:cNvGrpSpPr/>
          <p:nvPr/>
        </p:nvGrpSpPr>
        <p:grpSpPr>
          <a:xfrm>
            <a:off x="4486892" y="4048538"/>
            <a:ext cx="3649046" cy="276999"/>
            <a:chOff x="3717425" y="3212976"/>
            <a:chExt cx="3649046" cy="276999"/>
          </a:xfrm>
        </p:grpSpPr>
        <p:sp>
          <p:nvSpPr>
            <p:cNvPr id="14" name="Rectangle 13">
              <a:extLst>
                <a:ext uri="{FF2B5EF4-FFF2-40B4-BE49-F238E27FC236}">
                  <a16:creationId xmlns:a16="http://schemas.microsoft.com/office/drawing/2014/main" id="{0F31BEEB-CD7F-4DD2-9AD3-3692154B1120}"/>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Rectangle 14">
              <a:extLst>
                <a:ext uri="{FF2B5EF4-FFF2-40B4-BE49-F238E27FC236}">
                  <a16:creationId xmlns:a16="http://schemas.microsoft.com/office/drawing/2014/main" id="{E10ACF06-D175-4AE3-8777-B66D4877106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35D68F87-1B0B-4979-B01F-4EEC0D765038}"/>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7" name="TextBox 16">
              <a:extLst>
                <a:ext uri="{FF2B5EF4-FFF2-40B4-BE49-F238E27FC236}">
                  <a16:creationId xmlns:a16="http://schemas.microsoft.com/office/drawing/2014/main" id="{D2613E56-D41C-4C3C-8EE7-C5B559F794B2}"/>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spTree>
    <p:extLst>
      <p:ext uri="{BB962C8B-B14F-4D97-AF65-F5344CB8AC3E}">
        <p14:creationId xmlns:p14="http://schemas.microsoft.com/office/powerpoint/2010/main" val="1009166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AB7E-8194-46C3-809A-48CC1D4D08AD}"/>
              </a:ext>
            </a:extLst>
          </p:cNvPr>
          <p:cNvSpPr>
            <a:spLocks noGrp="1"/>
          </p:cNvSpPr>
          <p:nvPr>
            <p:ph type="title"/>
          </p:nvPr>
        </p:nvSpPr>
        <p:spPr/>
        <p:txBody>
          <a:bodyPr>
            <a:normAutofit fontScale="90000"/>
          </a:bodyPr>
          <a:lstStyle/>
          <a:p>
            <a:r>
              <a:rPr lang="en-GB" dirty="0"/>
              <a:t>Alcohol use disorders:</a:t>
            </a:r>
            <a:br>
              <a:rPr lang="en-GB" dirty="0"/>
            </a:br>
            <a:r>
              <a:rPr lang="en-GB" dirty="0"/>
              <a:t>Medical management of AUD in patients with ALD </a:t>
            </a:r>
          </a:p>
        </p:txBody>
      </p:sp>
      <p:sp>
        <p:nvSpPr>
          <p:cNvPr id="3" name="Text Placeholder 2">
            <a:extLst>
              <a:ext uri="{FF2B5EF4-FFF2-40B4-BE49-F238E27FC236}">
                <a16:creationId xmlns:a16="http://schemas.microsoft.com/office/drawing/2014/main" id="{B37FA3C4-7BD3-451A-B9B1-92E6A97F0279}"/>
              </a:ext>
            </a:extLst>
          </p:cNvPr>
          <p:cNvSpPr>
            <a:spLocks noGrp="1"/>
          </p:cNvSpPr>
          <p:nvPr>
            <p:ph type="body" sz="quarter" idx="10"/>
          </p:nvPr>
        </p:nvSpPr>
        <p:spPr/>
        <p:txBody>
          <a:bodyPr/>
          <a:lstStyle/>
          <a:p>
            <a:r>
              <a:rPr lang="en-GB" dirty="0"/>
              <a:t>1. Lackner C, et al.</a:t>
            </a:r>
            <a:r>
              <a:rPr lang="pt-BR" dirty="0"/>
              <a:t> J Hepatol. 2017;66:610</a:t>
            </a:r>
            <a:r>
              <a:rPr lang="pt-BR" dirty="0">
                <a:sym typeface="Symbol" panose="05050102010706020507" pitchFamily="18" charset="2"/>
              </a:rPr>
              <a:t></a:t>
            </a:r>
            <a:r>
              <a:rPr lang="pt-BR" dirty="0"/>
              <a:t>8;</a:t>
            </a:r>
            <a:r>
              <a:rPr lang="en-GB" dirty="0"/>
              <a:t>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A75F3A0-CF99-4B82-B878-4DA5070E05B3}"/>
              </a:ext>
            </a:extLst>
          </p:cNvPr>
          <p:cNvSpPr>
            <a:spLocks noGrp="1"/>
          </p:cNvSpPr>
          <p:nvPr>
            <p:ph sz="half" idx="1"/>
          </p:nvPr>
        </p:nvSpPr>
        <p:spPr/>
        <p:txBody>
          <a:bodyPr>
            <a:normAutofit/>
          </a:bodyPr>
          <a:lstStyle/>
          <a:p>
            <a:r>
              <a:rPr lang="en-GB" dirty="0"/>
              <a:t>Alcohol abstinence is a critical goal in patients with ALD</a:t>
            </a:r>
          </a:p>
          <a:p>
            <a:pPr lvl="1"/>
            <a:r>
              <a:rPr lang="en-GB" dirty="0"/>
              <a:t>Abstinence improves clinical outcomes at all stages of ALD</a:t>
            </a:r>
          </a:p>
          <a:p>
            <a:r>
              <a:rPr lang="en-GB" dirty="0"/>
              <a:t>Naltrexone, </a:t>
            </a:r>
            <a:r>
              <a:rPr lang="en-GB" dirty="0" err="1"/>
              <a:t>nalmefene</a:t>
            </a:r>
            <a:r>
              <a:rPr lang="en-GB" dirty="0"/>
              <a:t>, disulfiram and </a:t>
            </a:r>
            <a:r>
              <a:rPr lang="en-GB" dirty="0" err="1"/>
              <a:t>acamprosate</a:t>
            </a:r>
            <a:r>
              <a:rPr lang="en-GB" dirty="0"/>
              <a:t> are approved to treat AUD</a:t>
            </a:r>
          </a:p>
          <a:p>
            <a:pPr lvl="1"/>
            <a:r>
              <a:rPr lang="en-GB" dirty="0"/>
              <a:t>Disulfiram should be avoided in patients with severe ALD</a:t>
            </a:r>
          </a:p>
          <a:p>
            <a:r>
              <a:rPr lang="en-GB" dirty="0"/>
              <a:t>Disulfiram, naltrexone and </a:t>
            </a:r>
            <a:r>
              <a:rPr lang="en-GB" dirty="0" err="1"/>
              <a:t>acamprosate</a:t>
            </a:r>
            <a:r>
              <a:rPr lang="en-GB" dirty="0"/>
              <a:t> are approved for abstinence</a:t>
            </a:r>
          </a:p>
        </p:txBody>
      </p:sp>
      <p:sp>
        <p:nvSpPr>
          <p:cNvPr id="10" name="TextBox 9">
            <a:extLst>
              <a:ext uri="{FF2B5EF4-FFF2-40B4-BE49-F238E27FC236}">
                <a16:creationId xmlns:a16="http://schemas.microsoft.com/office/drawing/2014/main" id="{3A82A303-3386-4B0F-8D07-DC65B04B74B3}"/>
              </a:ext>
            </a:extLst>
          </p:cNvPr>
          <p:cNvSpPr txBox="1"/>
          <p:nvPr/>
        </p:nvSpPr>
        <p:spPr>
          <a:xfrm>
            <a:off x="1705471" y="3492495"/>
            <a:ext cx="6162622" cy="338554"/>
          </a:xfrm>
          <a:prstGeom prst="rect">
            <a:avLst/>
          </a:prstGeom>
          <a:noFill/>
        </p:spPr>
        <p:txBody>
          <a:bodyPr wrap="square" rtlCol="0">
            <a:spAutoFit/>
          </a:bodyPr>
          <a:lstStyle/>
          <a:p>
            <a:pPr algn="ctr"/>
            <a:r>
              <a:rPr lang="en-GB" sz="1600" b="1" dirty="0"/>
              <a:t>Effect of abstinence during follow-up on survival probability</a:t>
            </a:r>
            <a:r>
              <a:rPr lang="en-GB" sz="1600" b="1" baseline="30000" dirty="0"/>
              <a:t>1</a:t>
            </a:r>
          </a:p>
        </p:txBody>
      </p:sp>
      <p:grpSp>
        <p:nvGrpSpPr>
          <p:cNvPr id="11" name="Data">
            <a:extLst>
              <a:ext uri="{FF2B5EF4-FFF2-40B4-BE49-F238E27FC236}">
                <a16:creationId xmlns:a16="http://schemas.microsoft.com/office/drawing/2014/main" id="{2D782F32-E0D6-45AF-8F5C-3283CA780C73}"/>
              </a:ext>
            </a:extLst>
          </p:cNvPr>
          <p:cNvGrpSpPr/>
          <p:nvPr/>
        </p:nvGrpSpPr>
        <p:grpSpPr>
          <a:xfrm>
            <a:off x="1756924" y="4387594"/>
            <a:ext cx="2512695" cy="432435"/>
            <a:chOff x="5377815" y="1889760"/>
            <a:chExt cx="2512695" cy="432435"/>
          </a:xfrm>
        </p:grpSpPr>
        <p:sp>
          <p:nvSpPr>
            <p:cNvPr id="12" name="Freeform: Shape 11">
              <a:extLst>
                <a:ext uri="{FF2B5EF4-FFF2-40B4-BE49-F238E27FC236}">
                  <a16:creationId xmlns:a16="http://schemas.microsoft.com/office/drawing/2014/main" id="{7AA64BFD-0E78-4BF6-BF05-B506442C690B}"/>
                </a:ext>
              </a:extLst>
            </p:cNvPr>
            <p:cNvSpPr/>
            <p:nvPr/>
          </p:nvSpPr>
          <p:spPr>
            <a:xfrm>
              <a:off x="5377815" y="1889760"/>
              <a:ext cx="2512695" cy="432435"/>
            </a:xfrm>
            <a:custGeom>
              <a:avLst/>
              <a:gdLst>
                <a:gd name="connsiteX0" fmla="*/ 0 w 2512695"/>
                <a:gd name="connsiteY0" fmla="*/ 0 h 432435"/>
                <a:gd name="connsiteX1" fmla="*/ 201930 w 2512695"/>
                <a:gd name="connsiteY1" fmla="*/ 0 h 432435"/>
                <a:gd name="connsiteX2" fmla="*/ 201930 w 2512695"/>
                <a:gd name="connsiteY2" fmla="*/ 38100 h 432435"/>
                <a:gd name="connsiteX3" fmla="*/ 219075 w 2512695"/>
                <a:gd name="connsiteY3" fmla="*/ 38100 h 432435"/>
                <a:gd name="connsiteX4" fmla="*/ 219075 w 2512695"/>
                <a:gd name="connsiteY4" fmla="*/ 68580 h 432435"/>
                <a:gd name="connsiteX5" fmla="*/ 224790 w 2512695"/>
                <a:gd name="connsiteY5" fmla="*/ 62865 h 432435"/>
                <a:gd name="connsiteX6" fmla="*/ 224790 w 2512695"/>
                <a:gd name="connsiteY6" fmla="*/ 99060 h 432435"/>
                <a:gd name="connsiteX7" fmla="*/ 411480 w 2512695"/>
                <a:gd name="connsiteY7" fmla="*/ 99060 h 432435"/>
                <a:gd name="connsiteX8" fmla="*/ 411480 w 2512695"/>
                <a:gd name="connsiteY8" fmla="*/ 135255 h 432435"/>
                <a:gd name="connsiteX9" fmla="*/ 565785 w 2512695"/>
                <a:gd name="connsiteY9" fmla="*/ 135255 h 432435"/>
                <a:gd name="connsiteX10" fmla="*/ 565785 w 2512695"/>
                <a:gd name="connsiteY10" fmla="*/ 167640 h 432435"/>
                <a:gd name="connsiteX11" fmla="*/ 809625 w 2512695"/>
                <a:gd name="connsiteY11" fmla="*/ 167640 h 432435"/>
                <a:gd name="connsiteX12" fmla="*/ 809625 w 2512695"/>
                <a:gd name="connsiteY12" fmla="*/ 203835 h 432435"/>
                <a:gd name="connsiteX13" fmla="*/ 1068705 w 2512695"/>
                <a:gd name="connsiteY13" fmla="*/ 203835 h 432435"/>
                <a:gd name="connsiteX14" fmla="*/ 1068705 w 2512695"/>
                <a:gd name="connsiteY14" fmla="*/ 241935 h 432435"/>
                <a:gd name="connsiteX15" fmla="*/ 1375410 w 2512695"/>
                <a:gd name="connsiteY15" fmla="*/ 241935 h 432435"/>
                <a:gd name="connsiteX16" fmla="*/ 1375410 w 2512695"/>
                <a:gd name="connsiteY16" fmla="*/ 287655 h 432435"/>
                <a:gd name="connsiteX17" fmla="*/ 1386840 w 2512695"/>
                <a:gd name="connsiteY17" fmla="*/ 287655 h 432435"/>
                <a:gd name="connsiteX18" fmla="*/ 1386840 w 2512695"/>
                <a:gd name="connsiteY18" fmla="*/ 327660 h 432435"/>
                <a:gd name="connsiteX19" fmla="*/ 1482090 w 2512695"/>
                <a:gd name="connsiteY19" fmla="*/ 327660 h 432435"/>
                <a:gd name="connsiteX20" fmla="*/ 1482090 w 2512695"/>
                <a:gd name="connsiteY20" fmla="*/ 373380 h 432435"/>
                <a:gd name="connsiteX21" fmla="*/ 2200275 w 2512695"/>
                <a:gd name="connsiteY21" fmla="*/ 373380 h 432435"/>
                <a:gd name="connsiteX22" fmla="*/ 2200275 w 2512695"/>
                <a:gd name="connsiteY22" fmla="*/ 432435 h 432435"/>
                <a:gd name="connsiteX23" fmla="*/ 2512695 w 2512695"/>
                <a:gd name="connsiteY23" fmla="*/ 432435 h 432435"/>
                <a:gd name="connsiteX0" fmla="*/ 0 w 2512695"/>
                <a:gd name="connsiteY0" fmla="*/ 0 h 432435"/>
                <a:gd name="connsiteX1" fmla="*/ 201930 w 2512695"/>
                <a:gd name="connsiteY1" fmla="*/ 0 h 432435"/>
                <a:gd name="connsiteX2" fmla="*/ 201930 w 2512695"/>
                <a:gd name="connsiteY2" fmla="*/ 38100 h 432435"/>
                <a:gd name="connsiteX3" fmla="*/ 219075 w 2512695"/>
                <a:gd name="connsiteY3" fmla="*/ 38100 h 432435"/>
                <a:gd name="connsiteX4" fmla="*/ 219075 w 2512695"/>
                <a:gd name="connsiteY4" fmla="*/ 68580 h 432435"/>
                <a:gd name="connsiteX5" fmla="*/ 226695 w 2512695"/>
                <a:gd name="connsiteY5" fmla="*/ 68580 h 432435"/>
                <a:gd name="connsiteX6" fmla="*/ 224790 w 2512695"/>
                <a:gd name="connsiteY6" fmla="*/ 99060 h 432435"/>
                <a:gd name="connsiteX7" fmla="*/ 411480 w 2512695"/>
                <a:gd name="connsiteY7" fmla="*/ 99060 h 432435"/>
                <a:gd name="connsiteX8" fmla="*/ 411480 w 2512695"/>
                <a:gd name="connsiteY8" fmla="*/ 135255 h 432435"/>
                <a:gd name="connsiteX9" fmla="*/ 565785 w 2512695"/>
                <a:gd name="connsiteY9" fmla="*/ 135255 h 432435"/>
                <a:gd name="connsiteX10" fmla="*/ 565785 w 2512695"/>
                <a:gd name="connsiteY10" fmla="*/ 167640 h 432435"/>
                <a:gd name="connsiteX11" fmla="*/ 809625 w 2512695"/>
                <a:gd name="connsiteY11" fmla="*/ 167640 h 432435"/>
                <a:gd name="connsiteX12" fmla="*/ 809625 w 2512695"/>
                <a:gd name="connsiteY12" fmla="*/ 203835 h 432435"/>
                <a:gd name="connsiteX13" fmla="*/ 1068705 w 2512695"/>
                <a:gd name="connsiteY13" fmla="*/ 203835 h 432435"/>
                <a:gd name="connsiteX14" fmla="*/ 1068705 w 2512695"/>
                <a:gd name="connsiteY14" fmla="*/ 241935 h 432435"/>
                <a:gd name="connsiteX15" fmla="*/ 1375410 w 2512695"/>
                <a:gd name="connsiteY15" fmla="*/ 241935 h 432435"/>
                <a:gd name="connsiteX16" fmla="*/ 1375410 w 2512695"/>
                <a:gd name="connsiteY16" fmla="*/ 287655 h 432435"/>
                <a:gd name="connsiteX17" fmla="*/ 1386840 w 2512695"/>
                <a:gd name="connsiteY17" fmla="*/ 287655 h 432435"/>
                <a:gd name="connsiteX18" fmla="*/ 1386840 w 2512695"/>
                <a:gd name="connsiteY18" fmla="*/ 327660 h 432435"/>
                <a:gd name="connsiteX19" fmla="*/ 1482090 w 2512695"/>
                <a:gd name="connsiteY19" fmla="*/ 327660 h 432435"/>
                <a:gd name="connsiteX20" fmla="*/ 1482090 w 2512695"/>
                <a:gd name="connsiteY20" fmla="*/ 373380 h 432435"/>
                <a:gd name="connsiteX21" fmla="*/ 2200275 w 2512695"/>
                <a:gd name="connsiteY21" fmla="*/ 373380 h 432435"/>
                <a:gd name="connsiteX22" fmla="*/ 2200275 w 2512695"/>
                <a:gd name="connsiteY22" fmla="*/ 432435 h 432435"/>
                <a:gd name="connsiteX23" fmla="*/ 2512695 w 2512695"/>
                <a:gd name="connsiteY23" fmla="*/ 432435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12695" h="432435">
                  <a:moveTo>
                    <a:pt x="0" y="0"/>
                  </a:moveTo>
                  <a:lnTo>
                    <a:pt x="201930" y="0"/>
                  </a:lnTo>
                  <a:lnTo>
                    <a:pt x="201930" y="38100"/>
                  </a:lnTo>
                  <a:lnTo>
                    <a:pt x="219075" y="38100"/>
                  </a:lnTo>
                  <a:lnTo>
                    <a:pt x="219075" y="68580"/>
                  </a:lnTo>
                  <a:lnTo>
                    <a:pt x="226695" y="68580"/>
                  </a:lnTo>
                  <a:lnTo>
                    <a:pt x="224790" y="99060"/>
                  </a:lnTo>
                  <a:lnTo>
                    <a:pt x="411480" y="99060"/>
                  </a:lnTo>
                  <a:lnTo>
                    <a:pt x="411480" y="135255"/>
                  </a:lnTo>
                  <a:lnTo>
                    <a:pt x="565785" y="135255"/>
                  </a:lnTo>
                  <a:lnTo>
                    <a:pt x="565785" y="167640"/>
                  </a:lnTo>
                  <a:lnTo>
                    <a:pt x="809625" y="167640"/>
                  </a:lnTo>
                  <a:lnTo>
                    <a:pt x="809625" y="203835"/>
                  </a:lnTo>
                  <a:lnTo>
                    <a:pt x="1068705" y="203835"/>
                  </a:lnTo>
                  <a:lnTo>
                    <a:pt x="1068705" y="241935"/>
                  </a:lnTo>
                  <a:lnTo>
                    <a:pt x="1375410" y="241935"/>
                  </a:lnTo>
                  <a:lnTo>
                    <a:pt x="1375410" y="287655"/>
                  </a:lnTo>
                  <a:lnTo>
                    <a:pt x="1386840" y="287655"/>
                  </a:lnTo>
                  <a:lnTo>
                    <a:pt x="1386840" y="327660"/>
                  </a:lnTo>
                  <a:lnTo>
                    <a:pt x="1482090" y="327660"/>
                  </a:lnTo>
                  <a:lnTo>
                    <a:pt x="1482090" y="373380"/>
                  </a:lnTo>
                  <a:lnTo>
                    <a:pt x="2200275" y="373380"/>
                  </a:lnTo>
                  <a:lnTo>
                    <a:pt x="2200275" y="432435"/>
                  </a:lnTo>
                  <a:lnTo>
                    <a:pt x="2512695" y="432435"/>
                  </a:lnTo>
                </a:path>
              </a:pathLst>
            </a:custGeom>
            <a:noFill/>
            <a:ln w="190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DD82C291-F94E-4D5F-B72E-3B432A95BCE1}"/>
                </a:ext>
              </a:extLst>
            </p:cNvPr>
            <p:cNvSpPr/>
            <p:nvPr/>
          </p:nvSpPr>
          <p:spPr>
            <a:xfrm>
              <a:off x="5377815" y="1889760"/>
              <a:ext cx="2508885" cy="78105"/>
            </a:xfrm>
            <a:custGeom>
              <a:avLst/>
              <a:gdLst>
                <a:gd name="connsiteX0" fmla="*/ 0 w 2508885"/>
                <a:gd name="connsiteY0" fmla="*/ 0 h 78105"/>
                <a:gd name="connsiteX1" fmla="*/ 411480 w 2508885"/>
                <a:gd name="connsiteY1" fmla="*/ 0 h 78105"/>
                <a:gd name="connsiteX2" fmla="*/ 411480 w 2508885"/>
                <a:gd name="connsiteY2" fmla="*/ 78105 h 78105"/>
                <a:gd name="connsiteX3" fmla="*/ 2508885 w 2508885"/>
                <a:gd name="connsiteY3" fmla="*/ 78105 h 78105"/>
              </a:gdLst>
              <a:ahLst/>
              <a:cxnLst>
                <a:cxn ang="0">
                  <a:pos x="connsiteX0" y="connsiteY0"/>
                </a:cxn>
                <a:cxn ang="0">
                  <a:pos x="connsiteX1" y="connsiteY1"/>
                </a:cxn>
                <a:cxn ang="0">
                  <a:pos x="connsiteX2" y="connsiteY2"/>
                </a:cxn>
                <a:cxn ang="0">
                  <a:pos x="connsiteX3" y="connsiteY3"/>
                </a:cxn>
              </a:cxnLst>
              <a:rect l="l" t="t" r="r" b="b"/>
              <a:pathLst>
                <a:path w="2508885" h="78105">
                  <a:moveTo>
                    <a:pt x="0" y="0"/>
                  </a:moveTo>
                  <a:lnTo>
                    <a:pt x="411480" y="0"/>
                  </a:lnTo>
                  <a:lnTo>
                    <a:pt x="411480" y="78105"/>
                  </a:lnTo>
                  <a:lnTo>
                    <a:pt x="2508885" y="78105"/>
                  </a:lnTo>
                </a:path>
              </a:pathLst>
            </a:cu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Data">
            <a:extLst>
              <a:ext uri="{FF2B5EF4-FFF2-40B4-BE49-F238E27FC236}">
                <a16:creationId xmlns:a16="http://schemas.microsoft.com/office/drawing/2014/main" id="{4D49FC50-E2DF-4E7F-AC94-978A5F5749AC}"/>
              </a:ext>
            </a:extLst>
          </p:cNvPr>
          <p:cNvGrpSpPr/>
          <p:nvPr/>
        </p:nvGrpSpPr>
        <p:grpSpPr>
          <a:xfrm>
            <a:off x="5284851" y="4390365"/>
            <a:ext cx="2490261" cy="871435"/>
            <a:chOff x="683895" y="470535"/>
            <a:chExt cx="7610475" cy="2663190"/>
          </a:xfrm>
        </p:grpSpPr>
        <p:grpSp>
          <p:nvGrpSpPr>
            <p:cNvPr id="15" name="Group 14">
              <a:extLst>
                <a:ext uri="{FF2B5EF4-FFF2-40B4-BE49-F238E27FC236}">
                  <a16:creationId xmlns:a16="http://schemas.microsoft.com/office/drawing/2014/main" id="{C3F6A653-E60C-4CB0-869A-75B737F69E19}"/>
                </a:ext>
              </a:extLst>
            </p:cNvPr>
            <p:cNvGrpSpPr/>
            <p:nvPr/>
          </p:nvGrpSpPr>
          <p:grpSpPr>
            <a:xfrm>
              <a:off x="683895" y="470535"/>
              <a:ext cx="7610475" cy="2663190"/>
              <a:chOff x="683895" y="470535"/>
              <a:chExt cx="7610475" cy="2663190"/>
            </a:xfrm>
          </p:grpSpPr>
          <p:sp>
            <p:nvSpPr>
              <p:cNvPr id="19" name="Freeform: Shape 18">
                <a:extLst>
                  <a:ext uri="{FF2B5EF4-FFF2-40B4-BE49-F238E27FC236}">
                    <a16:creationId xmlns:a16="http://schemas.microsoft.com/office/drawing/2014/main" id="{BBB7C5A1-9A96-41ED-9C47-2DB498E7C543}"/>
                  </a:ext>
                </a:extLst>
              </p:cNvPr>
              <p:cNvSpPr/>
              <p:nvPr/>
            </p:nvSpPr>
            <p:spPr>
              <a:xfrm>
                <a:off x="683895" y="470535"/>
                <a:ext cx="2459355" cy="1811655"/>
              </a:xfrm>
              <a:custGeom>
                <a:avLst/>
                <a:gdLst>
                  <a:gd name="connsiteX0" fmla="*/ 0 w 2459355"/>
                  <a:gd name="connsiteY0" fmla="*/ 0 h 1811655"/>
                  <a:gd name="connsiteX1" fmla="*/ 0 w 2459355"/>
                  <a:gd name="connsiteY1" fmla="*/ 268605 h 1811655"/>
                  <a:gd name="connsiteX2" fmla="*/ 55245 w 2459355"/>
                  <a:gd name="connsiteY2" fmla="*/ 268605 h 1811655"/>
                  <a:gd name="connsiteX3" fmla="*/ 55245 w 2459355"/>
                  <a:gd name="connsiteY3" fmla="*/ 428625 h 1811655"/>
                  <a:gd name="connsiteX4" fmla="*/ 93345 w 2459355"/>
                  <a:gd name="connsiteY4" fmla="*/ 428625 h 1811655"/>
                  <a:gd name="connsiteX5" fmla="*/ 93345 w 2459355"/>
                  <a:gd name="connsiteY5" fmla="*/ 542925 h 1811655"/>
                  <a:gd name="connsiteX6" fmla="*/ 148590 w 2459355"/>
                  <a:gd name="connsiteY6" fmla="*/ 542925 h 1811655"/>
                  <a:gd name="connsiteX7" fmla="*/ 148590 w 2459355"/>
                  <a:gd name="connsiteY7" fmla="*/ 636270 h 1811655"/>
                  <a:gd name="connsiteX8" fmla="*/ 173355 w 2459355"/>
                  <a:gd name="connsiteY8" fmla="*/ 636270 h 1811655"/>
                  <a:gd name="connsiteX9" fmla="*/ 173355 w 2459355"/>
                  <a:gd name="connsiteY9" fmla="*/ 693420 h 1811655"/>
                  <a:gd name="connsiteX10" fmla="*/ 209550 w 2459355"/>
                  <a:gd name="connsiteY10" fmla="*/ 693420 h 1811655"/>
                  <a:gd name="connsiteX11" fmla="*/ 209550 w 2459355"/>
                  <a:gd name="connsiteY11" fmla="*/ 754380 h 1811655"/>
                  <a:gd name="connsiteX12" fmla="*/ 245745 w 2459355"/>
                  <a:gd name="connsiteY12" fmla="*/ 754380 h 1811655"/>
                  <a:gd name="connsiteX13" fmla="*/ 245745 w 2459355"/>
                  <a:gd name="connsiteY13" fmla="*/ 809625 h 1811655"/>
                  <a:gd name="connsiteX14" fmla="*/ 321945 w 2459355"/>
                  <a:gd name="connsiteY14" fmla="*/ 809625 h 1811655"/>
                  <a:gd name="connsiteX15" fmla="*/ 321945 w 2459355"/>
                  <a:gd name="connsiteY15" fmla="*/ 906780 h 1811655"/>
                  <a:gd name="connsiteX16" fmla="*/ 360045 w 2459355"/>
                  <a:gd name="connsiteY16" fmla="*/ 906780 h 1811655"/>
                  <a:gd name="connsiteX17" fmla="*/ 360045 w 2459355"/>
                  <a:gd name="connsiteY17" fmla="*/ 954405 h 1811655"/>
                  <a:gd name="connsiteX18" fmla="*/ 535305 w 2459355"/>
                  <a:gd name="connsiteY18" fmla="*/ 954405 h 1811655"/>
                  <a:gd name="connsiteX19" fmla="*/ 535305 w 2459355"/>
                  <a:gd name="connsiteY19" fmla="*/ 992505 h 1811655"/>
                  <a:gd name="connsiteX20" fmla="*/ 571500 w 2459355"/>
                  <a:gd name="connsiteY20" fmla="*/ 992505 h 1811655"/>
                  <a:gd name="connsiteX21" fmla="*/ 571500 w 2459355"/>
                  <a:gd name="connsiteY21" fmla="*/ 1055370 h 1811655"/>
                  <a:gd name="connsiteX22" fmla="*/ 674370 w 2459355"/>
                  <a:gd name="connsiteY22" fmla="*/ 1055370 h 1811655"/>
                  <a:gd name="connsiteX23" fmla="*/ 674370 w 2459355"/>
                  <a:gd name="connsiteY23" fmla="*/ 1089660 h 1811655"/>
                  <a:gd name="connsiteX24" fmla="*/ 739140 w 2459355"/>
                  <a:gd name="connsiteY24" fmla="*/ 1089660 h 1811655"/>
                  <a:gd name="connsiteX25" fmla="*/ 739140 w 2459355"/>
                  <a:gd name="connsiteY25" fmla="*/ 1127760 h 1811655"/>
                  <a:gd name="connsiteX26" fmla="*/ 1002030 w 2459355"/>
                  <a:gd name="connsiteY26" fmla="*/ 1127760 h 1811655"/>
                  <a:gd name="connsiteX27" fmla="*/ 1002030 w 2459355"/>
                  <a:gd name="connsiteY27" fmla="*/ 1183005 h 1811655"/>
                  <a:gd name="connsiteX28" fmla="*/ 1076325 w 2459355"/>
                  <a:gd name="connsiteY28" fmla="*/ 1183005 h 1811655"/>
                  <a:gd name="connsiteX29" fmla="*/ 1076325 w 2459355"/>
                  <a:gd name="connsiteY29" fmla="*/ 1224915 h 1811655"/>
                  <a:gd name="connsiteX30" fmla="*/ 1255395 w 2459355"/>
                  <a:gd name="connsiteY30" fmla="*/ 1224915 h 1811655"/>
                  <a:gd name="connsiteX31" fmla="*/ 1255395 w 2459355"/>
                  <a:gd name="connsiteY31" fmla="*/ 1295400 h 1811655"/>
                  <a:gd name="connsiteX32" fmla="*/ 1278255 w 2459355"/>
                  <a:gd name="connsiteY32" fmla="*/ 1295400 h 1811655"/>
                  <a:gd name="connsiteX33" fmla="*/ 1278255 w 2459355"/>
                  <a:gd name="connsiteY33" fmla="*/ 1320165 h 1811655"/>
                  <a:gd name="connsiteX34" fmla="*/ 1379220 w 2459355"/>
                  <a:gd name="connsiteY34" fmla="*/ 1320165 h 1811655"/>
                  <a:gd name="connsiteX35" fmla="*/ 1379220 w 2459355"/>
                  <a:gd name="connsiteY35" fmla="*/ 1358265 h 1811655"/>
                  <a:gd name="connsiteX36" fmla="*/ 1497330 w 2459355"/>
                  <a:gd name="connsiteY36" fmla="*/ 1358265 h 1811655"/>
                  <a:gd name="connsiteX37" fmla="*/ 1497330 w 2459355"/>
                  <a:gd name="connsiteY37" fmla="*/ 1415415 h 1811655"/>
                  <a:gd name="connsiteX38" fmla="*/ 1554480 w 2459355"/>
                  <a:gd name="connsiteY38" fmla="*/ 1415415 h 1811655"/>
                  <a:gd name="connsiteX39" fmla="*/ 1554480 w 2459355"/>
                  <a:gd name="connsiteY39" fmla="*/ 1461135 h 1811655"/>
                  <a:gd name="connsiteX40" fmla="*/ 1626870 w 2459355"/>
                  <a:gd name="connsiteY40" fmla="*/ 1461135 h 1811655"/>
                  <a:gd name="connsiteX41" fmla="*/ 1626870 w 2459355"/>
                  <a:gd name="connsiteY41" fmla="*/ 1506855 h 1811655"/>
                  <a:gd name="connsiteX42" fmla="*/ 1893570 w 2459355"/>
                  <a:gd name="connsiteY42" fmla="*/ 1506855 h 1811655"/>
                  <a:gd name="connsiteX43" fmla="*/ 1893570 w 2459355"/>
                  <a:gd name="connsiteY43" fmla="*/ 1565910 h 1811655"/>
                  <a:gd name="connsiteX44" fmla="*/ 2089785 w 2459355"/>
                  <a:gd name="connsiteY44" fmla="*/ 1565910 h 1811655"/>
                  <a:gd name="connsiteX45" fmla="*/ 2089785 w 2459355"/>
                  <a:gd name="connsiteY45" fmla="*/ 1611630 h 1811655"/>
                  <a:gd name="connsiteX46" fmla="*/ 2150745 w 2459355"/>
                  <a:gd name="connsiteY46" fmla="*/ 1611630 h 1811655"/>
                  <a:gd name="connsiteX47" fmla="*/ 2150745 w 2459355"/>
                  <a:gd name="connsiteY47" fmla="*/ 1668780 h 1811655"/>
                  <a:gd name="connsiteX48" fmla="*/ 2179320 w 2459355"/>
                  <a:gd name="connsiteY48" fmla="*/ 1668780 h 1811655"/>
                  <a:gd name="connsiteX49" fmla="*/ 2179320 w 2459355"/>
                  <a:gd name="connsiteY49" fmla="*/ 1718310 h 1811655"/>
                  <a:gd name="connsiteX50" fmla="*/ 2286000 w 2459355"/>
                  <a:gd name="connsiteY50" fmla="*/ 1718310 h 1811655"/>
                  <a:gd name="connsiteX51" fmla="*/ 2286000 w 2459355"/>
                  <a:gd name="connsiteY51" fmla="*/ 1748790 h 1811655"/>
                  <a:gd name="connsiteX52" fmla="*/ 2398395 w 2459355"/>
                  <a:gd name="connsiteY52" fmla="*/ 1748790 h 1811655"/>
                  <a:gd name="connsiteX53" fmla="*/ 2398395 w 2459355"/>
                  <a:gd name="connsiteY53" fmla="*/ 1811655 h 1811655"/>
                  <a:gd name="connsiteX54" fmla="*/ 2459355 w 2459355"/>
                  <a:gd name="connsiteY54" fmla="*/ 1811655 h 18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59355" h="1811655">
                    <a:moveTo>
                      <a:pt x="0" y="0"/>
                    </a:moveTo>
                    <a:lnTo>
                      <a:pt x="0" y="268605"/>
                    </a:lnTo>
                    <a:lnTo>
                      <a:pt x="55245" y="268605"/>
                    </a:lnTo>
                    <a:lnTo>
                      <a:pt x="55245" y="428625"/>
                    </a:lnTo>
                    <a:lnTo>
                      <a:pt x="93345" y="428625"/>
                    </a:lnTo>
                    <a:lnTo>
                      <a:pt x="93345" y="542925"/>
                    </a:lnTo>
                    <a:lnTo>
                      <a:pt x="148590" y="542925"/>
                    </a:lnTo>
                    <a:lnTo>
                      <a:pt x="148590" y="636270"/>
                    </a:lnTo>
                    <a:lnTo>
                      <a:pt x="173355" y="636270"/>
                    </a:lnTo>
                    <a:lnTo>
                      <a:pt x="173355" y="693420"/>
                    </a:lnTo>
                    <a:lnTo>
                      <a:pt x="209550" y="693420"/>
                    </a:lnTo>
                    <a:lnTo>
                      <a:pt x="209550" y="754380"/>
                    </a:lnTo>
                    <a:lnTo>
                      <a:pt x="245745" y="754380"/>
                    </a:lnTo>
                    <a:lnTo>
                      <a:pt x="245745" y="809625"/>
                    </a:lnTo>
                    <a:lnTo>
                      <a:pt x="321945" y="809625"/>
                    </a:lnTo>
                    <a:lnTo>
                      <a:pt x="321945" y="906780"/>
                    </a:lnTo>
                    <a:lnTo>
                      <a:pt x="360045" y="906780"/>
                    </a:lnTo>
                    <a:lnTo>
                      <a:pt x="360045" y="954405"/>
                    </a:lnTo>
                    <a:lnTo>
                      <a:pt x="535305" y="954405"/>
                    </a:lnTo>
                    <a:lnTo>
                      <a:pt x="535305" y="992505"/>
                    </a:lnTo>
                    <a:lnTo>
                      <a:pt x="571500" y="992505"/>
                    </a:lnTo>
                    <a:lnTo>
                      <a:pt x="571500" y="1055370"/>
                    </a:lnTo>
                    <a:lnTo>
                      <a:pt x="674370" y="1055370"/>
                    </a:lnTo>
                    <a:lnTo>
                      <a:pt x="674370" y="1089660"/>
                    </a:lnTo>
                    <a:lnTo>
                      <a:pt x="739140" y="1089660"/>
                    </a:lnTo>
                    <a:lnTo>
                      <a:pt x="739140" y="1127760"/>
                    </a:lnTo>
                    <a:lnTo>
                      <a:pt x="1002030" y="1127760"/>
                    </a:lnTo>
                    <a:lnTo>
                      <a:pt x="1002030" y="1183005"/>
                    </a:lnTo>
                    <a:lnTo>
                      <a:pt x="1076325" y="1183005"/>
                    </a:lnTo>
                    <a:lnTo>
                      <a:pt x="1076325" y="1224915"/>
                    </a:lnTo>
                    <a:lnTo>
                      <a:pt x="1255395" y="1224915"/>
                    </a:lnTo>
                    <a:lnTo>
                      <a:pt x="1255395" y="1295400"/>
                    </a:lnTo>
                    <a:lnTo>
                      <a:pt x="1278255" y="1295400"/>
                    </a:lnTo>
                    <a:lnTo>
                      <a:pt x="1278255" y="1320165"/>
                    </a:lnTo>
                    <a:lnTo>
                      <a:pt x="1379220" y="1320165"/>
                    </a:lnTo>
                    <a:lnTo>
                      <a:pt x="1379220" y="1358265"/>
                    </a:lnTo>
                    <a:lnTo>
                      <a:pt x="1497330" y="1358265"/>
                    </a:lnTo>
                    <a:lnTo>
                      <a:pt x="1497330" y="1415415"/>
                    </a:lnTo>
                    <a:lnTo>
                      <a:pt x="1554480" y="1415415"/>
                    </a:lnTo>
                    <a:lnTo>
                      <a:pt x="1554480" y="1461135"/>
                    </a:lnTo>
                    <a:lnTo>
                      <a:pt x="1626870" y="1461135"/>
                    </a:lnTo>
                    <a:lnTo>
                      <a:pt x="1626870" y="1506855"/>
                    </a:lnTo>
                    <a:lnTo>
                      <a:pt x="1893570" y="1506855"/>
                    </a:lnTo>
                    <a:lnTo>
                      <a:pt x="1893570" y="1565910"/>
                    </a:lnTo>
                    <a:lnTo>
                      <a:pt x="2089785" y="1565910"/>
                    </a:lnTo>
                    <a:lnTo>
                      <a:pt x="2089785" y="1611630"/>
                    </a:lnTo>
                    <a:lnTo>
                      <a:pt x="2150745" y="1611630"/>
                    </a:lnTo>
                    <a:lnTo>
                      <a:pt x="2150745" y="1668780"/>
                    </a:lnTo>
                    <a:lnTo>
                      <a:pt x="2179320" y="1668780"/>
                    </a:lnTo>
                    <a:lnTo>
                      <a:pt x="2179320" y="1718310"/>
                    </a:lnTo>
                    <a:lnTo>
                      <a:pt x="2286000" y="1718310"/>
                    </a:lnTo>
                    <a:lnTo>
                      <a:pt x="2286000" y="1748790"/>
                    </a:lnTo>
                    <a:lnTo>
                      <a:pt x="2398395" y="1748790"/>
                    </a:lnTo>
                    <a:lnTo>
                      <a:pt x="2398395" y="1811655"/>
                    </a:lnTo>
                    <a:lnTo>
                      <a:pt x="2459355" y="181165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B6DF3189-6CDF-4696-A7BA-CCEFE7D11DF5}"/>
                  </a:ext>
                </a:extLst>
              </p:cNvPr>
              <p:cNvSpPr/>
              <p:nvPr/>
            </p:nvSpPr>
            <p:spPr>
              <a:xfrm>
                <a:off x="3103245" y="2282190"/>
                <a:ext cx="4309110" cy="851535"/>
              </a:xfrm>
              <a:custGeom>
                <a:avLst/>
                <a:gdLst>
                  <a:gd name="connsiteX0" fmla="*/ 0 w 4309110"/>
                  <a:gd name="connsiteY0" fmla="*/ 0 h 851535"/>
                  <a:gd name="connsiteX1" fmla="*/ 66675 w 4309110"/>
                  <a:gd name="connsiteY1" fmla="*/ 0 h 851535"/>
                  <a:gd name="connsiteX2" fmla="*/ 66675 w 4309110"/>
                  <a:gd name="connsiteY2" fmla="*/ 45720 h 851535"/>
                  <a:gd name="connsiteX3" fmla="*/ 160020 w 4309110"/>
                  <a:gd name="connsiteY3" fmla="*/ 45720 h 851535"/>
                  <a:gd name="connsiteX4" fmla="*/ 160020 w 4309110"/>
                  <a:gd name="connsiteY4" fmla="*/ 102870 h 851535"/>
                  <a:gd name="connsiteX5" fmla="*/ 222885 w 4309110"/>
                  <a:gd name="connsiteY5" fmla="*/ 102870 h 851535"/>
                  <a:gd name="connsiteX6" fmla="*/ 222885 w 4309110"/>
                  <a:gd name="connsiteY6" fmla="*/ 160020 h 851535"/>
                  <a:gd name="connsiteX7" fmla="*/ 266700 w 4309110"/>
                  <a:gd name="connsiteY7" fmla="*/ 160020 h 851535"/>
                  <a:gd name="connsiteX8" fmla="*/ 266700 w 4309110"/>
                  <a:gd name="connsiteY8" fmla="*/ 203835 h 851535"/>
                  <a:gd name="connsiteX9" fmla="*/ 321945 w 4309110"/>
                  <a:gd name="connsiteY9" fmla="*/ 203835 h 851535"/>
                  <a:gd name="connsiteX10" fmla="*/ 321945 w 4309110"/>
                  <a:gd name="connsiteY10" fmla="*/ 262890 h 851535"/>
                  <a:gd name="connsiteX11" fmla="*/ 461010 w 4309110"/>
                  <a:gd name="connsiteY11" fmla="*/ 262890 h 851535"/>
                  <a:gd name="connsiteX12" fmla="*/ 461010 w 4309110"/>
                  <a:gd name="connsiteY12" fmla="*/ 314325 h 851535"/>
                  <a:gd name="connsiteX13" fmla="*/ 777240 w 4309110"/>
                  <a:gd name="connsiteY13" fmla="*/ 314325 h 851535"/>
                  <a:gd name="connsiteX14" fmla="*/ 777240 w 4309110"/>
                  <a:gd name="connsiteY14" fmla="*/ 363855 h 851535"/>
                  <a:gd name="connsiteX15" fmla="*/ 956310 w 4309110"/>
                  <a:gd name="connsiteY15" fmla="*/ 363855 h 851535"/>
                  <a:gd name="connsiteX16" fmla="*/ 956310 w 4309110"/>
                  <a:gd name="connsiteY16" fmla="*/ 421005 h 851535"/>
                  <a:gd name="connsiteX17" fmla="*/ 1158240 w 4309110"/>
                  <a:gd name="connsiteY17" fmla="*/ 421005 h 851535"/>
                  <a:gd name="connsiteX18" fmla="*/ 1158240 w 4309110"/>
                  <a:gd name="connsiteY18" fmla="*/ 481965 h 851535"/>
                  <a:gd name="connsiteX19" fmla="*/ 2005965 w 4309110"/>
                  <a:gd name="connsiteY19" fmla="*/ 481965 h 851535"/>
                  <a:gd name="connsiteX20" fmla="*/ 2005965 w 4309110"/>
                  <a:gd name="connsiteY20" fmla="*/ 542925 h 851535"/>
                  <a:gd name="connsiteX21" fmla="*/ 2070735 w 4309110"/>
                  <a:gd name="connsiteY21" fmla="*/ 542925 h 851535"/>
                  <a:gd name="connsiteX22" fmla="*/ 2070735 w 4309110"/>
                  <a:gd name="connsiteY22" fmla="*/ 617220 h 851535"/>
                  <a:gd name="connsiteX23" fmla="*/ 2446020 w 4309110"/>
                  <a:gd name="connsiteY23" fmla="*/ 617220 h 851535"/>
                  <a:gd name="connsiteX24" fmla="*/ 2446020 w 4309110"/>
                  <a:gd name="connsiteY24" fmla="*/ 693420 h 851535"/>
                  <a:gd name="connsiteX25" fmla="*/ 2541270 w 4309110"/>
                  <a:gd name="connsiteY25" fmla="*/ 693420 h 851535"/>
                  <a:gd name="connsiteX26" fmla="*/ 2541270 w 4309110"/>
                  <a:gd name="connsiteY26" fmla="*/ 782955 h 851535"/>
                  <a:gd name="connsiteX27" fmla="*/ 2600325 w 4309110"/>
                  <a:gd name="connsiteY27" fmla="*/ 782955 h 851535"/>
                  <a:gd name="connsiteX28" fmla="*/ 2600325 w 4309110"/>
                  <a:gd name="connsiteY28" fmla="*/ 851535 h 851535"/>
                  <a:gd name="connsiteX29" fmla="*/ 4309110 w 4309110"/>
                  <a:gd name="connsiteY29" fmla="*/ 851535 h 85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09110" h="851535">
                    <a:moveTo>
                      <a:pt x="0" y="0"/>
                    </a:moveTo>
                    <a:lnTo>
                      <a:pt x="66675" y="0"/>
                    </a:lnTo>
                    <a:lnTo>
                      <a:pt x="66675" y="45720"/>
                    </a:lnTo>
                    <a:lnTo>
                      <a:pt x="160020" y="45720"/>
                    </a:lnTo>
                    <a:lnTo>
                      <a:pt x="160020" y="102870"/>
                    </a:lnTo>
                    <a:lnTo>
                      <a:pt x="222885" y="102870"/>
                    </a:lnTo>
                    <a:lnTo>
                      <a:pt x="222885" y="160020"/>
                    </a:lnTo>
                    <a:lnTo>
                      <a:pt x="266700" y="160020"/>
                    </a:lnTo>
                    <a:lnTo>
                      <a:pt x="266700" y="203835"/>
                    </a:lnTo>
                    <a:lnTo>
                      <a:pt x="321945" y="203835"/>
                    </a:lnTo>
                    <a:lnTo>
                      <a:pt x="321945" y="262890"/>
                    </a:lnTo>
                    <a:lnTo>
                      <a:pt x="461010" y="262890"/>
                    </a:lnTo>
                    <a:lnTo>
                      <a:pt x="461010" y="314325"/>
                    </a:lnTo>
                    <a:lnTo>
                      <a:pt x="777240" y="314325"/>
                    </a:lnTo>
                    <a:lnTo>
                      <a:pt x="777240" y="363855"/>
                    </a:lnTo>
                    <a:lnTo>
                      <a:pt x="956310" y="363855"/>
                    </a:lnTo>
                    <a:lnTo>
                      <a:pt x="956310" y="421005"/>
                    </a:lnTo>
                    <a:lnTo>
                      <a:pt x="1158240" y="421005"/>
                    </a:lnTo>
                    <a:lnTo>
                      <a:pt x="1158240" y="481965"/>
                    </a:lnTo>
                    <a:lnTo>
                      <a:pt x="2005965" y="481965"/>
                    </a:lnTo>
                    <a:lnTo>
                      <a:pt x="2005965" y="542925"/>
                    </a:lnTo>
                    <a:lnTo>
                      <a:pt x="2070735" y="542925"/>
                    </a:lnTo>
                    <a:lnTo>
                      <a:pt x="2070735" y="617220"/>
                    </a:lnTo>
                    <a:lnTo>
                      <a:pt x="2446020" y="617220"/>
                    </a:lnTo>
                    <a:lnTo>
                      <a:pt x="2446020" y="693420"/>
                    </a:lnTo>
                    <a:lnTo>
                      <a:pt x="2541270" y="693420"/>
                    </a:lnTo>
                    <a:lnTo>
                      <a:pt x="2541270" y="782955"/>
                    </a:lnTo>
                    <a:lnTo>
                      <a:pt x="2600325" y="782955"/>
                    </a:lnTo>
                    <a:lnTo>
                      <a:pt x="2600325" y="851535"/>
                    </a:lnTo>
                    <a:lnTo>
                      <a:pt x="4309110" y="85153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ADCB9EAA-F9EB-4590-ABDE-4AA435E53248}"/>
                  </a:ext>
                </a:extLst>
              </p:cNvPr>
              <p:cNvSpPr/>
              <p:nvPr/>
            </p:nvSpPr>
            <p:spPr>
              <a:xfrm>
                <a:off x="7332345" y="3133725"/>
                <a:ext cx="962025" cy="0"/>
              </a:xfrm>
              <a:custGeom>
                <a:avLst/>
                <a:gdLst>
                  <a:gd name="connsiteX0" fmla="*/ 0 w 962025"/>
                  <a:gd name="connsiteY0" fmla="*/ 0 h 0"/>
                  <a:gd name="connsiteX1" fmla="*/ 962025 w 962025"/>
                  <a:gd name="connsiteY1" fmla="*/ 0 h 0"/>
                </a:gdLst>
                <a:ahLst/>
                <a:cxnLst>
                  <a:cxn ang="0">
                    <a:pos x="connsiteX0" y="connsiteY0"/>
                  </a:cxn>
                  <a:cxn ang="0">
                    <a:pos x="connsiteX1" y="connsiteY1"/>
                  </a:cxn>
                </a:cxnLst>
                <a:rect l="l" t="t" r="r" b="b"/>
                <a:pathLst>
                  <a:path w="962025">
                    <a:moveTo>
                      <a:pt x="0" y="0"/>
                    </a:moveTo>
                    <a:lnTo>
                      <a:pt x="962025" y="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E2D687F5-D581-4678-9903-D2E29FFB74EF}"/>
                </a:ext>
              </a:extLst>
            </p:cNvPr>
            <p:cNvGrpSpPr/>
            <p:nvPr/>
          </p:nvGrpSpPr>
          <p:grpSpPr>
            <a:xfrm>
              <a:off x="685800" y="470535"/>
              <a:ext cx="7604760" cy="1487805"/>
              <a:chOff x="685800" y="470535"/>
              <a:chExt cx="7604760" cy="1487805"/>
            </a:xfrm>
          </p:grpSpPr>
          <p:sp>
            <p:nvSpPr>
              <p:cNvPr id="17" name="Freeform: Shape 16">
                <a:extLst>
                  <a:ext uri="{FF2B5EF4-FFF2-40B4-BE49-F238E27FC236}">
                    <a16:creationId xmlns:a16="http://schemas.microsoft.com/office/drawing/2014/main" id="{E8DB43F7-7270-4493-B15C-766E54F82EBC}"/>
                  </a:ext>
                </a:extLst>
              </p:cNvPr>
              <p:cNvSpPr/>
              <p:nvPr/>
            </p:nvSpPr>
            <p:spPr>
              <a:xfrm>
                <a:off x="685800" y="470535"/>
                <a:ext cx="4002405" cy="1236345"/>
              </a:xfrm>
              <a:custGeom>
                <a:avLst/>
                <a:gdLst>
                  <a:gd name="connsiteX0" fmla="*/ 0 w 4002405"/>
                  <a:gd name="connsiteY0" fmla="*/ 0 h 1236345"/>
                  <a:gd name="connsiteX1" fmla="*/ 0 w 4002405"/>
                  <a:gd name="connsiteY1" fmla="*/ 87630 h 1236345"/>
                  <a:gd name="connsiteX2" fmla="*/ 24765 w 4002405"/>
                  <a:gd name="connsiteY2" fmla="*/ 87630 h 1236345"/>
                  <a:gd name="connsiteX3" fmla="*/ 24765 w 4002405"/>
                  <a:gd name="connsiteY3" fmla="*/ 184785 h 1236345"/>
                  <a:gd name="connsiteX4" fmla="*/ 55245 w 4002405"/>
                  <a:gd name="connsiteY4" fmla="*/ 184785 h 1236345"/>
                  <a:gd name="connsiteX5" fmla="*/ 55245 w 4002405"/>
                  <a:gd name="connsiteY5" fmla="*/ 356235 h 1236345"/>
                  <a:gd name="connsiteX6" fmla="*/ 390525 w 4002405"/>
                  <a:gd name="connsiteY6" fmla="*/ 356235 h 1236345"/>
                  <a:gd name="connsiteX7" fmla="*/ 390525 w 4002405"/>
                  <a:gd name="connsiteY7" fmla="*/ 480060 h 1236345"/>
                  <a:gd name="connsiteX8" fmla="*/ 487680 w 4002405"/>
                  <a:gd name="connsiteY8" fmla="*/ 480060 h 1236345"/>
                  <a:gd name="connsiteX9" fmla="*/ 487680 w 4002405"/>
                  <a:gd name="connsiteY9" fmla="*/ 626745 h 1236345"/>
                  <a:gd name="connsiteX10" fmla="*/ 643890 w 4002405"/>
                  <a:gd name="connsiteY10" fmla="*/ 626745 h 1236345"/>
                  <a:gd name="connsiteX11" fmla="*/ 643890 w 4002405"/>
                  <a:gd name="connsiteY11" fmla="*/ 754380 h 1236345"/>
                  <a:gd name="connsiteX12" fmla="*/ 762000 w 4002405"/>
                  <a:gd name="connsiteY12" fmla="*/ 754380 h 1236345"/>
                  <a:gd name="connsiteX13" fmla="*/ 762000 w 4002405"/>
                  <a:gd name="connsiteY13" fmla="*/ 906780 h 1236345"/>
                  <a:gd name="connsiteX14" fmla="*/ 2480310 w 4002405"/>
                  <a:gd name="connsiteY14" fmla="*/ 906780 h 1236345"/>
                  <a:gd name="connsiteX15" fmla="*/ 2480310 w 4002405"/>
                  <a:gd name="connsiteY15" fmla="*/ 1049655 h 1236345"/>
                  <a:gd name="connsiteX16" fmla="*/ 3007995 w 4002405"/>
                  <a:gd name="connsiteY16" fmla="*/ 1049655 h 1236345"/>
                  <a:gd name="connsiteX17" fmla="*/ 3007995 w 4002405"/>
                  <a:gd name="connsiteY17" fmla="*/ 1236345 h 1236345"/>
                  <a:gd name="connsiteX18" fmla="*/ 4002405 w 4002405"/>
                  <a:gd name="connsiteY18" fmla="*/ 1236345 h 123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02405" h="1236345">
                    <a:moveTo>
                      <a:pt x="0" y="0"/>
                    </a:moveTo>
                    <a:lnTo>
                      <a:pt x="0" y="87630"/>
                    </a:lnTo>
                    <a:lnTo>
                      <a:pt x="24765" y="87630"/>
                    </a:lnTo>
                    <a:lnTo>
                      <a:pt x="24765" y="184785"/>
                    </a:lnTo>
                    <a:lnTo>
                      <a:pt x="55245" y="184785"/>
                    </a:lnTo>
                    <a:lnTo>
                      <a:pt x="55245" y="356235"/>
                    </a:lnTo>
                    <a:lnTo>
                      <a:pt x="390525" y="356235"/>
                    </a:lnTo>
                    <a:lnTo>
                      <a:pt x="390525" y="480060"/>
                    </a:lnTo>
                    <a:lnTo>
                      <a:pt x="487680" y="480060"/>
                    </a:lnTo>
                    <a:lnTo>
                      <a:pt x="487680" y="626745"/>
                    </a:lnTo>
                    <a:lnTo>
                      <a:pt x="643890" y="626745"/>
                    </a:lnTo>
                    <a:lnTo>
                      <a:pt x="643890" y="754380"/>
                    </a:lnTo>
                    <a:lnTo>
                      <a:pt x="762000" y="754380"/>
                    </a:lnTo>
                    <a:lnTo>
                      <a:pt x="762000" y="906780"/>
                    </a:lnTo>
                    <a:lnTo>
                      <a:pt x="2480310" y="906780"/>
                    </a:lnTo>
                    <a:lnTo>
                      <a:pt x="2480310" y="1049655"/>
                    </a:lnTo>
                    <a:lnTo>
                      <a:pt x="3007995" y="1049655"/>
                    </a:lnTo>
                    <a:lnTo>
                      <a:pt x="3007995" y="1236345"/>
                    </a:lnTo>
                    <a:lnTo>
                      <a:pt x="4002405" y="123634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814F3F5D-9573-42FE-8677-F30DA88E3348}"/>
                  </a:ext>
                </a:extLst>
              </p:cNvPr>
              <p:cNvSpPr/>
              <p:nvPr/>
            </p:nvSpPr>
            <p:spPr>
              <a:xfrm>
                <a:off x="4610100" y="1706880"/>
                <a:ext cx="3680460" cy="251460"/>
              </a:xfrm>
              <a:custGeom>
                <a:avLst/>
                <a:gdLst>
                  <a:gd name="connsiteX0" fmla="*/ 0 w 3680460"/>
                  <a:gd name="connsiteY0" fmla="*/ 0 h 251460"/>
                  <a:gd name="connsiteX1" fmla="*/ 1678940 w 3680460"/>
                  <a:gd name="connsiteY1" fmla="*/ 0 h 251460"/>
                  <a:gd name="connsiteX2" fmla="*/ 1678940 w 3680460"/>
                  <a:gd name="connsiteY2" fmla="*/ 251460 h 251460"/>
                  <a:gd name="connsiteX3" fmla="*/ 3680460 w 3680460"/>
                  <a:gd name="connsiteY3" fmla="*/ 251460 h 251460"/>
                </a:gdLst>
                <a:ahLst/>
                <a:cxnLst>
                  <a:cxn ang="0">
                    <a:pos x="connsiteX0" y="connsiteY0"/>
                  </a:cxn>
                  <a:cxn ang="0">
                    <a:pos x="connsiteX1" y="connsiteY1"/>
                  </a:cxn>
                  <a:cxn ang="0">
                    <a:pos x="connsiteX2" y="connsiteY2"/>
                  </a:cxn>
                  <a:cxn ang="0">
                    <a:pos x="connsiteX3" y="connsiteY3"/>
                  </a:cxn>
                </a:cxnLst>
                <a:rect l="l" t="t" r="r" b="b"/>
                <a:pathLst>
                  <a:path w="3680460" h="251460">
                    <a:moveTo>
                      <a:pt x="0" y="0"/>
                    </a:moveTo>
                    <a:lnTo>
                      <a:pt x="1678940" y="0"/>
                    </a:lnTo>
                    <a:lnTo>
                      <a:pt x="1678940" y="251460"/>
                    </a:lnTo>
                    <a:lnTo>
                      <a:pt x="3680460" y="25146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2" name="Axes">
            <a:extLst>
              <a:ext uri="{FF2B5EF4-FFF2-40B4-BE49-F238E27FC236}">
                <a16:creationId xmlns:a16="http://schemas.microsoft.com/office/drawing/2014/main" id="{1DC68C47-B16E-4321-8D1D-DB74EF4C98A1}"/>
              </a:ext>
            </a:extLst>
          </p:cNvPr>
          <p:cNvGrpSpPr/>
          <p:nvPr/>
        </p:nvGrpSpPr>
        <p:grpSpPr>
          <a:xfrm>
            <a:off x="1158754" y="4298057"/>
            <a:ext cx="3175754" cy="2173370"/>
            <a:chOff x="47987" y="3193297"/>
            <a:chExt cx="3175754" cy="2173370"/>
          </a:xfrm>
        </p:grpSpPr>
        <p:cxnSp>
          <p:nvCxnSpPr>
            <p:cNvPr id="23" name="Straight Connector 22">
              <a:extLst>
                <a:ext uri="{FF2B5EF4-FFF2-40B4-BE49-F238E27FC236}">
                  <a16:creationId xmlns:a16="http://schemas.microsoft.com/office/drawing/2014/main" id="{A18C4961-41DB-40E3-B08A-5B4903A7246F}"/>
                </a:ext>
              </a:extLst>
            </p:cNvPr>
            <p:cNvCxnSpPr>
              <a:cxnSpLocks/>
            </p:cNvCxnSpPr>
            <p:nvPr/>
          </p:nvCxnSpPr>
          <p:spPr>
            <a:xfrm>
              <a:off x="589429" y="4615188"/>
              <a:ext cx="251735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F639DC3-042C-46DB-8E12-342FFC33F90B}"/>
                </a:ext>
              </a:extLst>
            </p:cNvPr>
            <p:cNvCxnSpPr>
              <a:cxnSpLocks/>
            </p:cNvCxnSpPr>
            <p:nvPr/>
          </p:nvCxnSpPr>
          <p:spPr>
            <a:xfrm>
              <a:off x="645225" y="3277754"/>
              <a:ext cx="0" cy="139250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60C358E-70E7-40A4-8AA6-483BA0DB1BE5}"/>
                </a:ext>
              </a:extLst>
            </p:cNvPr>
            <p:cNvSpPr txBox="1"/>
            <p:nvPr/>
          </p:nvSpPr>
          <p:spPr>
            <a:xfrm>
              <a:off x="567739" y="4669705"/>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26" name="TextBox 25">
              <a:extLst>
                <a:ext uri="{FF2B5EF4-FFF2-40B4-BE49-F238E27FC236}">
                  <a16:creationId xmlns:a16="http://schemas.microsoft.com/office/drawing/2014/main" id="{FF8E9FA3-A957-4381-B1B0-4818F9EF214B}"/>
                </a:ext>
              </a:extLst>
            </p:cNvPr>
            <p:cNvSpPr txBox="1"/>
            <p:nvPr/>
          </p:nvSpPr>
          <p:spPr>
            <a:xfrm>
              <a:off x="301594" y="4521557"/>
              <a:ext cx="285903"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27" name="Straight Connector 26">
              <a:extLst>
                <a:ext uri="{FF2B5EF4-FFF2-40B4-BE49-F238E27FC236}">
                  <a16:creationId xmlns:a16="http://schemas.microsoft.com/office/drawing/2014/main" id="{EA61063F-DA08-4281-B4B9-099AF4D3F138}"/>
                </a:ext>
              </a:extLst>
            </p:cNvPr>
            <p:cNvCxnSpPr/>
            <p:nvPr/>
          </p:nvCxnSpPr>
          <p:spPr>
            <a:xfrm>
              <a:off x="590361" y="435134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DB6A5FFE-DD25-45E8-B259-9F4D1C21EAA9}"/>
                </a:ext>
              </a:extLst>
            </p:cNvPr>
            <p:cNvSpPr txBox="1"/>
            <p:nvPr/>
          </p:nvSpPr>
          <p:spPr>
            <a:xfrm>
              <a:off x="301594" y="4260095"/>
              <a:ext cx="285903" cy="184666"/>
            </a:xfrm>
            <a:prstGeom prst="rect">
              <a:avLst/>
            </a:prstGeom>
            <a:noFill/>
          </p:spPr>
          <p:txBody>
            <a:bodyPr wrap="none" lIns="36000" tIns="0" rIns="36000" bIns="0" rtlCol="0" anchor="ctr">
              <a:spAutoFit/>
            </a:bodyPr>
            <a:lstStyle/>
            <a:p>
              <a:pPr algn="r"/>
              <a:r>
                <a:rPr lang="en-GB" sz="1200" dirty="0"/>
                <a:t>0.2</a:t>
              </a:r>
              <a:endParaRPr lang="en-US" sz="1200" dirty="0"/>
            </a:p>
          </p:txBody>
        </p:sp>
        <p:cxnSp>
          <p:nvCxnSpPr>
            <p:cNvPr id="29" name="Straight Connector 28">
              <a:extLst>
                <a:ext uri="{FF2B5EF4-FFF2-40B4-BE49-F238E27FC236}">
                  <a16:creationId xmlns:a16="http://schemas.microsoft.com/office/drawing/2014/main" id="{A4A4627F-A073-4066-B487-D37CEA432E8D}"/>
                </a:ext>
              </a:extLst>
            </p:cNvPr>
            <p:cNvCxnSpPr/>
            <p:nvPr/>
          </p:nvCxnSpPr>
          <p:spPr>
            <a:xfrm>
              <a:off x="113512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348970B-E61E-41A1-9ED4-549206C63343}"/>
                </a:ext>
              </a:extLst>
            </p:cNvPr>
            <p:cNvSpPr txBox="1"/>
            <p:nvPr/>
          </p:nvSpPr>
          <p:spPr>
            <a:xfrm>
              <a:off x="1057640" y="4669705"/>
              <a:ext cx="157662" cy="184666"/>
            </a:xfrm>
            <a:prstGeom prst="rect">
              <a:avLst/>
            </a:prstGeom>
            <a:noFill/>
          </p:spPr>
          <p:txBody>
            <a:bodyPr wrap="none" lIns="36000" tIns="0" rIns="36000" bIns="0" rtlCol="0">
              <a:spAutoFit/>
            </a:bodyPr>
            <a:lstStyle/>
            <a:p>
              <a:pPr algn="ctr"/>
              <a:r>
                <a:rPr lang="en-GB" sz="1200" dirty="0"/>
                <a:t>2</a:t>
              </a:r>
              <a:endParaRPr lang="en-US" sz="1200" dirty="0"/>
            </a:p>
          </p:txBody>
        </p:sp>
        <p:cxnSp>
          <p:nvCxnSpPr>
            <p:cNvPr id="31" name="Straight Connector 30">
              <a:extLst>
                <a:ext uri="{FF2B5EF4-FFF2-40B4-BE49-F238E27FC236}">
                  <a16:creationId xmlns:a16="http://schemas.microsoft.com/office/drawing/2014/main" id="{A52D8329-7DA9-4AED-8378-9F81FACB4403}"/>
                </a:ext>
              </a:extLst>
            </p:cNvPr>
            <p:cNvCxnSpPr/>
            <p:nvPr/>
          </p:nvCxnSpPr>
          <p:spPr>
            <a:xfrm>
              <a:off x="590361" y="407686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E3087B4B-9F94-4095-98C0-C150FC298177}"/>
                </a:ext>
              </a:extLst>
            </p:cNvPr>
            <p:cNvSpPr txBox="1"/>
            <p:nvPr/>
          </p:nvSpPr>
          <p:spPr>
            <a:xfrm>
              <a:off x="301594" y="3985619"/>
              <a:ext cx="285903"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33" name="Straight Connector 32">
              <a:extLst>
                <a:ext uri="{FF2B5EF4-FFF2-40B4-BE49-F238E27FC236}">
                  <a16:creationId xmlns:a16="http://schemas.microsoft.com/office/drawing/2014/main" id="{73EC724B-2592-44DF-A61A-8A9EB3A5E736}"/>
                </a:ext>
              </a:extLst>
            </p:cNvPr>
            <p:cNvCxnSpPr/>
            <p:nvPr/>
          </p:nvCxnSpPr>
          <p:spPr>
            <a:xfrm>
              <a:off x="590361" y="381540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1B91A7A3-85D2-42B9-AB20-BA7965C9BFE8}"/>
                </a:ext>
              </a:extLst>
            </p:cNvPr>
            <p:cNvSpPr txBox="1"/>
            <p:nvPr/>
          </p:nvSpPr>
          <p:spPr>
            <a:xfrm>
              <a:off x="301594" y="3721777"/>
              <a:ext cx="285903"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35" name="Straight Connector 34">
              <a:extLst>
                <a:ext uri="{FF2B5EF4-FFF2-40B4-BE49-F238E27FC236}">
                  <a16:creationId xmlns:a16="http://schemas.microsoft.com/office/drawing/2014/main" id="{96961E6A-794C-44E4-9DCF-67A9AD009417}"/>
                </a:ext>
              </a:extLst>
            </p:cNvPr>
            <p:cNvCxnSpPr/>
            <p:nvPr/>
          </p:nvCxnSpPr>
          <p:spPr>
            <a:xfrm>
              <a:off x="590361" y="35510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6F595002-EFF3-453C-B860-11C6B527B3F1}"/>
                </a:ext>
              </a:extLst>
            </p:cNvPr>
            <p:cNvSpPr txBox="1"/>
            <p:nvPr/>
          </p:nvSpPr>
          <p:spPr>
            <a:xfrm>
              <a:off x="301594" y="3457459"/>
              <a:ext cx="285903" cy="184666"/>
            </a:xfrm>
            <a:prstGeom prst="rect">
              <a:avLst/>
            </a:prstGeom>
            <a:noFill/>
          </p:spPr>
          <p:txBody>
            <a:bodyPr wrap="none" lIns="36000" tIns="0" rIns="36000" bIns="0" rtlCol="0" anchor="ctr">
              <a:spAutoFit/>
            </a:bodyPr>
            <a:lstStyle/>
            <a:p>
              <a:pPr algn="r"/>
              <a:r>
                <a:rPr lang="en-GB" sz="1200" dirty="0"/>
                <a:t>0.8</a:t>
              </a:r>
              <a:endParaRPr lang="en-US" sz="1200" dirty="0"/>
            </a:p>
          </p:txBody>
        </p:sp>
        <p:cxnSp>
          <p:nvCxnSpPr>
            <p:cNvPr id="37" name="Straight Connector 36">
              <a:extLst>
                <a:ext uri="{FF2B5EF4-FFF2-40B4-BE49-F238E27FC236}">
                  <a16:creationId xmlns:a16="http://schemas.microsoft.com/office/drawing/2014/main" id="{D36B65EC-118B-4E61-B8D3-DAA778DB97B7}"/>
                </a:ext>
              </a:extLst>
            </p:cNvPr>
            <p:cNvCxnSpPr/>
            <p:nvPr/>
          </p:nvCxnSpPr>
          <p:spPr>
            <a:xfrm>
              <a:off x="590361" y="328454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8E72E6B6-E0BB-4213-ACFC-202CBCA5566C}"/>
                </a:ext>
              </a:extLst>
            </p:cNvPr>
            <p:cNvSpPr txBox="1"/>
            <p:nvPr/>
          </p:nvSpPr>
          <p:spPr>
            <a:xfrm>
              <a:off x="301594" y="3193297"/>
              <a:ext cx="285903" cy="184666"/>
            </a:xfrm>
            <a:prstGeom prst="rect">
              <a:avLst/>
            </a:prstGeom>
            <a:noFill/>
          </p:spPr>
          <p:txBody>
            <a:bodyPr wrap="none" lIns="36000" tIns="0" rIns="36000" bIns="0" rtlCol="0" anchor="ctr">
              <a:spAutoFit/>
            </a:bodyPr>
            <a:lstStyle/>
            <a:p>
              <a:pPr algn="r"/>
              <a:r>
                <a:rPr lang="en-GB" sz="1200" dirty="0"/>
                <a:t>1.0</a:t>
              </a:r>
              <a:endParaRPr lang="en-US" sz="1200" dirty="0"/>
            </a:p>
          </p:txBody>
        </p:sp>
        <p:cxnSp>
          <p:nvCxnSpPr>
            <p:cNvPr id="39" name="Straight Connector 38">
              <a:extLst>
                <a:ext uri="{FF2B5EF4-FFF2-40B4-BE49-F238E27FC236}">
                  <a16:creationId xmlns:a16="http://schemas.microsoft.com/office/drawing/2014/main" id="{EDCCFBE9-675E-4650-BDD9-9B37B0AE2DB7}"/>
                </a:ext>
              </a:extLst>
            </p:cNvPr>
            <p:cNvCxnSpPr/>
            <p:nvPr/>
          </p:nvCxnSpPr>
          <p:spPr>
            <a:xfrm>
              <a:off x="163328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05ABEAEA-838F-47DD-BE45-745DF4B3F985}"/>
                </a:ext>
              </a:extLst>
            </p:cNvPr>
            <p:cNvSpPr txBox="1"/>
            <p:nvPr/>
          </p:nvSpPr>
          <p:spPr>
            <a:xfrm>
              <a:off x="1555798" y="4669705"/>
              <a:ext cx="157662" cy="184666"/>
            </a:xfrm>
            <a:prstGeom prst="rect">
              <a:avLst/>
            </a:prstGeom>
            <a:noFill/>
          </p:spPr>
          <p:txBody>
            <a:bodyPr wrap="none" lIns="36000" tIns="0" rIns="36000" bIns="0" rtlCol="0">
              <a:spAutoFit/>
            </a:bodyPr>
            <a:lstStyle/>
            <a:p>
              <a:pPr algn="ctr"/>
              <a:r>
                <a:rPr lang="en-GB" sz="1200" dirty="0"/>
                <a:t>4</a:t>
              </a:r>
              <a:endParaRPr lang="en-US" sz="1200" dirty="0"/>
            </a:p>
          </p:txBody>
        </p:sp>
        <p:cxnSp>
          <p:nvCxnSpPr>
            <p:cNvPr id="41" name="Straight Connector 40">
              <a:extLst>
                <a:ext uri="{FF2B5EF4-FFF2-40B4-BE49-F238E27FC236}">
                  <a16:creationId xmlns:a16="http://schemas.microsoft.com/office/drawing/2014/main" id="{109A2F3E-5589-431E-B3FB-6FEEE39F7328}"/>
                </a:ext>
              </a:extLst>
            </p:cNvPr>
            <p:cNvCxnSpPr/>
            <p:nvPr/>
          </p:nvCxnSpPr>
          <p:spPr>
            <a:xfrm>
              <a:off x="212334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8F48A4C4-574F-4CE6-9320-0A2657F4EBB7}"/>
                </a:ext>
              </a:extLst>
            </p:cNvPr>
            <p:cNvSpPr txBox="1"/>
            <p:nvPr/>
          </p:nvSpPr>
          <p:spPr>
            <a:xfrm>
              <a:off x="2045859" y="4669705"/>
              <a:ext cx="157662" cy="184666"/>
            </a:xfrm>
            <a:prstGeom prst="rect">
              <a:avLst/>
            </a:prstGeom>
            <a:noFill/>
          </p:spPr>
          <p:txBody>
            <a:bodyPr wrap="none" lIns="36000" tIns="0" rIns="36000" bIns="0" rtlCol="0">
              <a:spAutoFit/>
            </a:bodyPr>
            <a:lstStyle/>
            <a:p>
              <a:pPr algn="ctr"/>
              <a:r>
                <a:rPr lang="en-GB" sz="1200" dirty="0"/>
                <a:t>6</a:t>
              </a:r>
              <a:endParaRPr lang="en-US" sz="1200" dirty="0"/>
            </a:p>
          </p:txBody>
        </p:sp>
        <p:cxnSp>
          <p:nvCxnSpPr>
            <p:cNvPr id="43" name="Straight Connector 42">
              <a:extLst>
                <a:ext uri="{FF2B5EF4-FFF2-40B4-BE49-F238E27FC236}">
                  <a16:creationId xmlns:a16="http://schemas.microsoft.com/office/drawing/2014/main" id="{44D273DE-763C-4B9D-9BAB-2B4E38493884}"/>
                </a:ext>
              </a:extLst>
            </p:cNvPr>
            <p:cNvCxnSpPr/>
            <p:nvPr/>
          </p:nvCxnSpPr>
          <p:spPr>
            <a:xfrm>
              <a:off x="261388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95A9575-70BB-4832-AEFB-0C8F3FC40CE6}"/>
                </a:ext>
              </a:extLst>
            </p:cNvPr>
            <p:cNvSpPr txBox="1"/>
            <p:nvPr/>
          </p:nvSpPr>
          <p:spPr>
            <a:xfrm>
              <a:off x="2536396" y="4669705"/>
              <a:ext cx="157662" cy="184666"/>
            </a:xfrm>
            <a:prstGeom prst="rect">
              <a:avLst/>
            </a:prstGeom>
            <a:noFill/>
          </p:spPr>
          <p:txBody>
            <a:bodyPr wrap="none" lIns="36000" tIns="0" rIns="36000" bIns="0" rtlCol="0">
              <a:spAutoFit/>
            </a:bodyPr>
            <a:lstStyle/>
            <a:p>
              <a:pPr algn="ctr"/>
              <a:r>
                <a:rPr lang="en-GB" sz="1200" dirty="0"/>
                <a:t>8</a:t>
              </a:r>
              <a:endParaRPr lang="en-US" sz="1200" dirty="0"/>
            </a:p>
          </p:txBody>
        </p:sp>
        <p:cxnSp>
          <p:nvCxnSpPr>
            <p:cNvPr id="45" name="Straight Connector 44">
              <a:extLst>
                <a:ext uri="{FF2B5EF4-FFF2-40B4-BE49-F238E27FC236}">
                  <a16:creationId xmlns:a16="http://schemas.microsoft.com/office/drawing/2014/main" id="{9300982B-F60D-4BDE-A978-A57053A3A162}"/>
                </a:ext>
              </a:extLst>
            </p:cNvPr>
            <p:cNvCxnSpPr/>
            <p:nvPr/>
          </p:nvCxnSpPr>
          <p:spPr>
            <a:xfrm>
              <a:off x="2867724"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A4665E84-6181-47D5-98BC-3F157D81504B}"/>
                </a:ext>
              </a:extLst>
            </p:cNvPr>
            <p:cNvSpPr txBox="1"/>
            <p:nvPr/>
          </p:nvSpPr>
          <p:spPr>
            <a:xfrm>
              <a:off x="2796333" y="4669705"/>
              <a:ext cx="157662" cy="184666"/>
            </a:xfrm>
            <a:prstGeom prst="rect">
              <a:avLst/>
            </a:prstGeom>
            <a:noFill/>
          </p:spPr>
          <p:txBody>
            <a:bodyPr wrap="none" lIns="36000" tIns="0" rIns="36000" bIns="0" rtlCol="0">
              <a:spAutoFit/>
            </a:bodyPr>
            <a:lstStyle/>
            <a:p>
              <a:pPr algn="ctr"/>
              <a:r>
                <a:rPr lang="en-GB" sz="1200" dirty="0"/>
                <a:t>9</a:t>
              </a:r>
              <a:endParaRPr lang="en-US" sz="1200" dirty="0"/>
            </a:p>
          </p:txBody>
        </p:sp>
        <p:cxnSp>
          <p:nvCxnSpPr>
            <p:cNvPr id="47" name="Straight Connector 46">
              <a:extLst>
                <a:ext uri="{FF2B5EF4-FFF2-40B4-BE49-F238E27FC236}">
                  <a16:creationId xmlns:a16="http://schemas.microsoft.com/office/drawing/2014/main" id="{19F02179-55A5-4237-9AA2-21CBA04E4350}"/>
                </a:ext>
              </a:extLst>
            </p:cNvPr>
            <p:cNvCxnSpPr/>
            <p:nvPr/>
          </p:nvCxnSpPr>
          <p:spPr>
            <a:xfrm>
              <a:off x="310108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ED121CAE-31F8-4331-ACD1-4B405D819386}"/>
                </a:ext>
              </a:extLst>
            </p:cNvPr>
            <p:cNvSpPr txBox="1"/>
            <p:nvPr/>
          </p:nvSpPr>
          <p:spPr>
            <a:xfrm>
              <a:off x="2981120" y="4669705"/>
              <a:ext cx="242621" cy="184666"/>
            </a:xfrm>
            <a:prstGeom prst="rect">
              <a:avLst/>
            </a:prstGeom>
            <a:noFill/>
          </p:spPr>
          <p:txBody>
            <a:bodyPr wrap="none" lIns="36000" tIns="0" rIns="36000" bIns="0" rtlCol="0">
              <a:spAutoFit/>
            </a:bodyPr>
            <a:lstStyle/>
            <a:p>
              <a:pPr algn="ctr"/>
              <a:r>
                <a:rPr lang="en-GB" sz="1200" dirty="0"/>
                <a:t>10</a:t>
              </a:r>
              <a:endParaRPr lang="en-US" sz="1200" dirty="0"/>
            </a:p>
          </p:txBody>
        </p:sp>
        <p:sp>
          <p:nvSpPr>
            <p:cNvPr id="49" name="TextBox 48">
              <a:extLst>
                <a:ext uri="{FF2B5EF4-FFF2-40B4-BE49-F238E27FC236}">
                  <a16:creationId xmlns:a16="http://schemas.microsoft.com/office/drawing/2014/main" id="{FBA51FA8-61A8-42B3-916F-25088A4421E6}"/>
                </a:ext>
              </a:extLst>
            </p:cNvPr>
            <p:cNvSpPr txBox="1"/>
            <p:nvPr/>
          </p:nvSpPr>
          <p:spPr>
            <a:xfrm>
              <a:off x="1444801" y="4816455"/>
              <a:ext cx="856708" cy="184666"/>
            </a:xfrm>
            <a:prstGeom prst="rect">
              <a:avLst/>
            </a:prstGeom>
            <a:noFill/>
          </p:spPr>
          <p:txBody>
            <a:bodyPr wrap="none" lIns="0" tIns="0" rIns="0" bIns="0" rtlCol="0">
              <a:spAutoFit/>
            </a:bodyPr>
            <a:lstStyle/>
            <a:p>
              <a:pPr algn="ctr"/>
              <a:r>
                <a:rPr lang="en-GB" sz="1200" dirty="0"/>
                <a:t>Time (years)</a:t>
              </a:r>
              <a:endParaRPr lang="en-US" sz="1200" dirty="0"/>
            </a:p>
          </p:txBody>
        </p:sp>
        <p:sp>
          <p:nvSpPr>
            <p:cNvPr id="50" name="TextBox 49">
              <a:extLst>
                <a:ext uri="{FF2B5EF4-FFF2-40B4-BE49-F238E27FC236}">
                  <a16:creationId xmlns:a16="http://schemas.microsoft.com/office/drawing/2014/main" id="{ACC4266E-E130-4C9B-B1DD-89D2E6B15319}"/>
                </a:ext>
              </a:extLst>
            </p:cNvPr>
            <p:cNvSpPr txBox="1"/>
            <p:nvPr/>
          </p:nvSpPr>
          <p:spPr>
            <a:xfrm rot="16200000">
              <a:off x="-450792" y="3857534"/>
              <a:ext cx="1285608" cy="184666"/>
            </a:xfrm>
            <a:prstGeom prst="rect">
              <a:avLst/>
            </a:prstGeom>
            <a:noFill/>
          </p:spPr>
          <p:txBody>
            <a:bodyPr wrap="none" lIns="0" tIns="0" rIns="0" bIns="0" rtlCol="0">
              <a:spAutoFit/>
            </a:bodyPr>
            <a:lstStyle/>
            <a:p>
              <a:pPr algn="ctr"/>
              <a:r>
                <a:rPr lang="en-US" sz="1200" dirty="0"/>
                <a:t>Survival probability</a:t>
              </a:r>
            </a:p>
          </p:txBody>
        </p:sp>
        <p:cxnSp>
          <p:nvCxnSpPr>
            <p:cNvPr id="51" name="Straight Connector 50">
              <a:extLst>
                <a:ext uri="{FF2B5EF4-FFF2-40B4-BE49-F238E27FC236}">
                  <a16:creationId xmlns:a16="http://schemas.microsoft.com/office/drawing/2014/main" id="{BA9448D5-98AC-4FC8-ADEC-854B731460B7}"/>
                </a:ext>
              </a:extLst>
            </p:cNvPr>
            <p:cNvCxnSpPr/>
            <p:nvPr/>
          </p:nvCxnSpPr>
          <p:spPr>
            <a:xfrm>
              <a:off x="89128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F29C615-6DF5-4F1D-8860-1B40152EF707}"/>
                </a:ext>
              </a:extLst>
            </p:cNvPr>
            <p:cNvSpPr txBox="1"/>
            <p:nvPr/>
          </p:nvSpPr>
          <p:spPr>
            <a:xfrm>
              <a:off x="813800" y="4669705"/>
              <a:ext cx="157662" cy="184666"/>
            </a:xfrm>
            <a:prstGeom prst="rect">
              <a:avLst/>
            </a:prstGeom>
            <a:noFill/>
          </p:spPr>
          <p:txBody>
            <a:bodyPr wrap="none" lIns="36000" tIns="0" rIns="36000" bIns="0" rtlCol="0">
              <a:spAutoFit/>
            </a:bodyPr>
            <a:lstStyle/>
            <a:p>
              <a:pPr algn="ctr"/>
              <a:r>
                <a:rPr lang="en-GB" sz="1200" dirty="0"/>
                <a:t>1</a:t>
              </a:r>
              <a:endParaRPr lang="en-US" sz="1200" dirty="0"/>
            </a:p>
          </p:txBody>
        </p:sp>
        <p:cxnSp>
          <p:nvCxnSpPr>
            <p:cNvPr id="53" name="Straight Connector 52">
              <a:extLst>
                <a:ext uri="{FF2B5EF4-FFF2-40B4-BE49-F238E27FC236}">
                  <a16:creationId xmlns:a16="http://schemas.microsoft.com/office/drawing/2014/main" id="{15700B16-3140-4F81-94CB-6827C78B906F}"/>
                </a:ext>
              </a:extLst>
            </p:cNvPr>
            <p:cNvCxnSpPr/>
            <p:nvPr/>
          </p:nvCxnSpPr>
          <p:spPr>
            <a:xfrm>
              <a:off x="138436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C8BABA55-7E30-4D48-819C-C4AC45FCD348}"/>
                </a:ext>
              </a:extLst>
            </p:cNvPr>
            <p:cNvSpPr txBox="1"/>
            <p:nvPr/>
          </p:nvSpPr>
          <p:spPr>
            <a:xfrm>
              <a:off x="1306878" y="4669705"/>
              <a:ext cx="157662" cy="184666"/>
            </a:xfrm>
            <a:prstGeom prst="rect">
              <a:avLst/>
            </a:prstGeom>
            <a:noFill/>
          </p:spPr>
          <p:txBody>
            <a:bodyPr wrap="none" lIns="36000" tIns="0" rIns="36000" bIns="0" rtlCol="0">
              <a:spAutoFit/>
            </a:bodyPr>
            <a:lstStyle/>
            <a:p>
              <a:pPr algn="ctr"/>
              <a:r>
                <a:rPr lang="en-GB" sz="1200" dirty="0"/>
                <a:t>3</a:t>
              </a:r>
              <a:endParaRPr lang="en-US" sz="1200" dirty="0"/>
            </a:p>
          </p:txBody>
        </p:sp>
        <p:cxnSp>
          <p:nvCxnSpPr>
            <p:cNvPr id="55" name="Straight Connector 54">
              <a:extLst>
                <a:ext uri="{FF2B5EF4-FFF2-40B4-BE49-F238E27FC236}">
                  <a16:creationId xmlns:a16="http://schemas.microsoft.com/office/drawing/2014/main" id="{706E7878-3FF0-4548-89A2-9A5018841D48}"/>
                </a:ext>
              </a:extLst>
            </p:cNvPr>
            <p:cNvCxnSpPr/>
            <p:nvPr/>
          </p:nvCxnSpPr>
          <p:spPr>
            <a:xfrm>
              <a:off x="187950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DE27148E-E477-4269-A8FD-AED7F9DFF659}"/>
                </a:ext>
              </a:extLst>
            </p:cNvPr>
            <p:cNvSpPr txBox="1"/>
            <p:nvPr/>
          </p:nvSpPr>
          <p:spPr>
            <a:xfrm>
              <a:off x="1802019" y="4669705"/>
              <a:ext cx="157662" cy="184666"/>
            </a:xfrm>
            <a:prstGeom prst="rect">
              <a:avLst/>
            </a:prstGeom>
            <a:noFill/>
          </p:spPr>
          <p:txBody>
            <a:bodyPr wrap="none" lIns="36000" tIns="0" rIns="36000" bIns="0" rtlCol="0">
              <a:spAutoFit/>
            </a:bodyPr>
            <a:lstStyle/>
            <a:p>
              <a:pPr algn="ctr"/>
              <a:r>
                <a:rPr lang="en-GB" sz="1200" dirty="0"/>
                <a:t>5</a:t>
              </a:r>
              <a:endParaRPr lang="en-US" sz="1200" dirty="0"/>
            </a:p>
          </p:txBody>
        </p:sp>
        <p:cxnSp>
          <p:nvCxnSpPr>
            <p:cNvPr id="57" name="Straight Connector 56">
              <a:extLst>
                <a:ext uri="{FF2B5EF4-FFF2-40B4-BE49-F238E27FC236}">
                  <a16:creationId xmlns:a16="http://schemas.microsoft.com/office/drawing/2014/main" id="{F144E883-D755-4804-8D4C-75555B6434E5}"/>
                </a:ext>
              </a:extLst>
            </p:cNvPr>
            <p:cNvCxnSpPr/>
            <p:nvPr/>
          </p:nvCxnSpPr>
          <p:spPr>
            <a:xfrm>
              <a:off x="237004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53B50C5E-2E57-479B-82A4-02FA3354F42F}"/>
                </a:ext>
              </a:extLst>
            </p:cNvPr>
            <p:cNvSpPr txBox="1"/>
            <p:nvPr/>
          </p:nvSpPr>
          <p:spPr>
            <a:xfrm>
              <a:off x="2292556" y="4669705"/>
              <a:ext cx="157662" cy="184666"/>
            </a:xfrm>
            <a:prstGeom prst="rect">
              <a:avLst/>
            </a:prstGeom>
            <a:noFill/>
          </p:spPr>
          <p:txBody>
            <a:bodyPr wrap="none" lIns="36000" tIns="0" rIns="36000" bIns="0" rtlCol="0">
              <a:spAutoFit/>
            </a:bodyPr>
            <a:lstStyle/>
            <a:p>
              <a:pPr algn="ctr"/>
              <a:r>
                <a:rPr lang="en-GB" sz="1200" dirty="0"/>
                <a:t>7</a:t>
              </a:r>
              <a:endParaRPr lang="en-US" sz="1200" dirty="0"/>
            </a:p>
          </p:txBody>
        </p:sp>
        <p:sp>
          <p:nvSpPr>
            <p:cNvPr id="59" name="TextBox 58">
              <a:extLst>
                <a:ext uri="{FF2B5EF4-FFF2-40B4-BE49-F238E27FC236}">
                  <a16:creationId xmlns:a16="http://schemas.microsoft.com/office/drawing/2014/main" id="{685AEDB4-0376-468B-A32D-AA8A4732F79D}"/>
                </a:ext>
              </a:extLst>
            </p:cNvPr>
            <p:cNvSpPr txBox="1"/>
            <p:nvPr/>
          </p:nvSpPr>
          <p:spPr>
            <a:xfrm>
              <a:off x="719742" y="4011845"/>
              <a:ext cx="901456" cy="553998"/>
            </a:xfrm>
            <a:prstGeom prst="rect">
              <a:avLst/>
            </a:prstGeom>
            <a:noFill/>
          </p:spPr>
          <p:txBody>
            <a:bodyPr wrap="none" lIns="36000" tIns="0" rIns="36000" bIns="0" rtlCol="0">
              <a:spAutoFit/>
            </a:bodyPr>
            <a:lstStyle/>
            <a:p>
              <a:r>
                <a:rPr lang="en-GB" sz="1200" b="1" dirty="0"/>
                <a:t>Abstinence</a:t>
              </a:r>
            </a:p>
            <a:p>
              <a:pPr marL="266700"/>
              <a:r>
                <a:rPr lang="en-US" sz="1200" dirty="0"/>
                <a:t>N</a:t>
              </a:r>
              <a:r>
                <a:rPr lang="en-GB" sz="1200" dirty="0"/>
                <a:t>o </a:t>
              </a:r>
              <a:br>
                <a:rPr lang="en-GB" sz="1200" dirty="0"/>
              </a:br>
              <a:r>
                <a:rPr lang="en-GB" sz="1200" dirty="0"/>
                <a:t>Yes</a:t>
              </a:r>
              <a:endParaRPr lang="en-US" sz="1200" dirty="0"/>
            </a:p>
          </p:txBody>
        </p:sp>
        <p:cxnSp>
          <p:nvCxnSpPr>
            <p:cNvPr id="60" name="Straight Connector 59">
              <a:extLst>
                <a:ext uri="{FF2B5EF4-FFF2-40B4-BE49-F238E27FC236}">
                  <a16:creationId xmlns:a16="http://schemas.microsoft.com/office/drawing/2014/main" id="{C1C0D22B-D7A5-45DE-AC59-CA9537B674C1}"/>
                </a:ext>
              </a:extLst>
            </p:cNvPr>
            <p:cNvCxnSpPr>
              <a:cxnSpLocks/>
            </p:cNvCxnSpPr>
            <p:nvPr/>
          </p:nvCxnSpPr>
          <p:spPr>
            <a:xfrm>
              <a:off x="790227" y="4288844"/>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379CEBC-5AAC-4076-858D-EE64623B2788}"/>
                </a:ext>
              </a:extLst>
            </p:cNvPr>
            <p:cNvCxnSpPr>
              <a:cxnSpLocks/>
            </p:cNvCxnSpPr>
            <p:nvPr/>
          </p:nvCxnSpPr>
          <p:spPr>
            <a:xfrm>
              <a:off x="790227" y="448315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6F1B5C0F-4068-4B83-8B7B-66BA6781E847}"/>
                </a:ext>
              </a:extLst>
            </p:cNvPr>
            <p:cNvSpPr txBox="1"/>
            <p:nvPr/>
          </p:nvSpPr>
          <p:spPr>
            <a:xfrm>
              <a:off x="2542382" y="4367322"/>
              <a:ext cx="575479" cy="184666"/>
            </a:xfrm>
            <a:prstGeom prst="rect">
              <a:avLst/>
            </a:prstGeom>
            <a:noFill/>
          </p:spPr>
          <p:txBody>
            <a:bodyPr wrap="none" lIns="0" tIns="0" rIns="0" bIns="0" rtlCol="0">
              <a:spAutoFit/>
            </a:bodyPr>
            <a:lstStyle/>
            <a:p>
              <a:pPr algn="ctr"/>
              <a:r>
                <a:rPr lang="en-GB" sz="1200" dirty="0"/>
                <a:t>P=0.017</a:t>
              </a:r>
              <a:endParaRPr lang="en-US" sz="1200" dirty="0"/>
            </a:p>
          </p:txBody>
        </p:sp>
        <p:sp>
          <p:nvSpPr>
            <p:cNvPr id="82" name="TextBox 81">
              <a:extLst>
                <a:ext uri="{FF2B5EF4-FFF2-40B4-BE49-F238E27FC236}">
                  <a16:creationId xmlns:a16="http://schemas.microsoft.com/office/drawing/2014/main" id="{03219FFC-ACD2-4138-9D2B-082AFC9FB317}"/>
                </a:ext>
              </a:extLst>
            </p:cNvPr>
            <p:cNvSpPr txBox="1"/>
            <p:nvPr/>
          </p:nvSpPr>
          <p:spPr>
            <a:xfrm>
              <a:off x="777756" y="5197390"/>
              <a:ext cx="229750" cy="169277"/>
            </a:xfrm>
            <a:prstGeom prst="rect">
              <a:avLst/>
            </a:prstGeom>
            <a:noFill/>
          </p:spPr>
          <p:txBody>
            <a:bodyPr wrap="square" lIns="36000" tIns="0" rIns="36000" bIns="0" rtlCol="0">
              <a:spAutoFit/>
            </a:bodyPr>
            <a:lstStyle/>
            <a:p>
              <a:pPr algn="ctr"/>
              <a:endParaRPr lang="en-US" sz="1100" dirty="0"/>
            </a:p>
          </p:txBody>
        </p:sp>
        <p:sp>
          <p:nvSpPr>
            <p:cNvPr id="88" name="TextBox 87">
              <a:extLst>
                <a:ext uri="{FF2B5EF4-FFF2-40B4-BE49-F238E27FC236}">
                  <a16:creationId xmlns:a16="http://schemas.microsoft.com/office/drawing/2014/main" id="{E6F3F81B-2306-4931-AE25-F349CFCB9CD8}"/>
                </a:ext>
              </a:extLst>
            </p:cNvPr>
            <p:cNvSpPr txBox="1"/>
            <p:nvPr/>
          </p:nvSpPr>
          <p:spPr>
            <a:xfrm>
              <a:off x="47987" y="4927261"/>
              <a:ext cx="1285875" cy="169277"/>
            </a:xfrm>
            <a:prstGeom prst="rect">
              <a:avLst/>
            </a:prstGeom>
            <a:noFill/>
          </p:spPr>
          <p:txBody>
            <a:bodyPr wrap="square" lIns="36000" tIns="0" rIns="36000" bIns="0" rtlCol="0">
              <a:spAutoFit/>
            </a:bodyPr>
            <a:lstStyle/>
            <a:p>
              <a:endParaRPr lang="en-US" sz="1100" b="1" dirty="0"/>
            </a:p>
          </p:txBody>
        </p:sp>
      </p:grpSp>
      <p:grpSp>
        <p:nvGrpSpPr>
          <p:cNvPr id="89" name="Axes">
            <a:extLst>
              <a:ext uri="{FF2B5EF4-FFF2-40B4-BE49-F238E27FC236}">
                <a16:creationId xmlns:a16="http://schemas.microsoft.com/office/drawing/2014/main" id="{220A454C-8472-44C6-B23C-FC632157EAC0}"/>
              </a:ext>
            </a:extLst>
          </p:cNvPr>
          <p:cNvGrpSpPr/>
          <p:nvPr/>
        </p:nvGrpSpPr>
        <p:grpSpPr>
          <a:xfrm>
            <a:off x="4733085" y="4298063"/>
            <a:ext cx="3124062" cy="1807824"/>
            <a:chOff x="99679" y="3193297"/>
            <a:chExt cx="3124062" cy="1807824"/>
          </a:xfrm>
        </p:grpSpPr>
        <p:cxnSp>
          <p:nvCxnSpPr>
            <p:cNvPr id="90" name="Straight Connector 89">
              <a:extLst>
                <a:ext uri="{FF2B5EF4-FFF2-40B4-BE49-F238E27FC236}">
                  <a16:creationId xmlns:a16="http://schemas.microsoft.com/office/drawing/2014/main" id="{4C545135-5EF4-4303-A206-C2775111A91A}"/>
                </a:ext>
              </a:extLst>
            </p:cNvPr>
            <p:cNvCxnSpPr>
              <a:cxnSpLocks/>
            </p:cNvCxnSpPr>
            <p:nvPr/>
          </p:nvCxnSpPr>
          <p:spPr>
            <a:xfrm>
              <a:off x="589429" y="4615188"/>
              <a:ext cx="2517353"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46A0E058-B96B-448E-9E9B-C8B4E8A0E983}"/>
                </a:ext>
              </a:extLst>
            </p:cNvPr>
            <p:cNvCxnSpPr>
              <a:cxnSpLocks/>
            </p:cNvCxnSpPr>
            <p:nvPr/>
          </p:nvCxnSpPr>
          <p:spPr>
            <a:xfrm>
              <a:off x="645225" y="3277754"/>
              <a:ext cx="0" cy="139250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862D4DFA-01F9-4912-AC69-317D1E3A1F36}"/>
                </a:ext>
              </a:extLst>
            </p:cNvPr>
            <p:cNvSpPr txBox="1"/>
            <p:nvPr/>
          </p:nvSpPr>
          <p:spPr>
            <a:xfrm>
              <a:off x="567739" y="4669705"/>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93" name="TextBox 92">
              <a:extLst>
                <a:ext uri="{FF2B5EF4-FFF2-40B4-BE49-F238E27FC236}">
                  <a16:creationId xmlns:a16="http://schemas.microsoft.com/office/drawing/2014/main" id="{A5D0B1A7-44DA-406F-8D07-CDAB4B0DE665}"/>
                </a:ext>
              </a:extLst>
            </p:cNvPr>
            <p:cNvSpPr txBox="1"/>
            <p:nvPr/>
          </p:nvSpPr>
          <p:spPr>
            <a:xfrm>
              <a:off x="301594" y="4521557"/>
              <a:ext cx="285903"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94" name="Straight Connector 93">
              <a:extLst>
                <a:ext uri="{FF2B5EF4-FFF2-40B4-BE49-F238E27FC236}">
                  <a16:creationId xmlns:a16="http://schemas.microsoft.com/office/drawing/2014/main" id="{CD94C8C1-CA11-4D6B-AB9D-C5F977B1B3F2}"/>
                </a:ext>
              </a:extLst>
            </p:cNvPr>
            <p:cNvCxnSpPr/>
            <p:nvPr/>
          </p:nvCxnSpPr>
          <p:spPr>
            <a:xfrm>
              <a:off x="590361" y="4351345"/>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BCBE7158-71E8-4415-A65F-5539FAC1FB04}"/>
                </a:ext>
              </a:extLst>
            </p:cNvPr>
            <p:cNvSpPr txBox="1"/>
            <p:nvPr/>
          </p:nvSpPr>
          <p:spPr>
            <a:xfrm>
              <a:off x="301594" y="4260095"/>
              <a:ext cx="285903" cy="184666"/>
            </a:xfrm>
            <a:prstGeom prst="rect">
              <a:avLst/>
            </a:prstGeom>
            <a:noFill/>
          </p:spPr>
          <p:txBody>
            <a:bodyPr wrap="none" lIns="36000" tIns="0" rIns="36000" bIns="0" rtlCol="0" anchor="ctr">
              <a:spAutoFit/>
            </a:bodyPr>
            <a:lstStyle/>
            <a:p>
              <a:pPr algn="r"/>
              <a:r>
                <a:rPr lang="en-GB" sz="1200" dirty="0"/>
                <a:t>0.2</a:t>
              </a:r>
              <a:endParaRPr lang="en-US" sz="1200" dirty="0"/>
            </a:p>
          </p:txBody>
        </p:sp>
        <p:cxnSp>
          <p:nvCxnSpPr>
            <p:cNvPr id="96" name="Straight Connector 95">
              <a:extLst>
                <a:ext uri="{FF2B5EF4-FFF2-40B4-BE49-F238E27FC236}">
                  <a16:creationId xmlns:a16="http://schemas.microsoft.com/office/drawing/2014/main" id="{455D004E-3613-405B-B91E-88C4D25E9085}"/>
                </a:ext>
              </a:extLst>
            </p:cNvPr>
            <p:cNvCxnSpPr/>
            <p:nvPr/>
          </p:nvCxnSpPr>
          <p:spPr>
            <a:xfrm>
              <a:off x="113512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C7E80E8F-1716-4565-8090-57C44B6B2134}"/>
                </a:ext>
              </a:extLst>
            </p:cNvPr>
            <p:cNvSpPr txBox="1"/>
            <p:nvPr/>
          </p:nvSpPr>
          <p:spPr>
            <a:xfrm>
              <a:off x="1057640" y="4669705"/>
              <a:ext cx="157662" cy="184666"/>
            </a:xfrm>
            <a:prstGeom prst="rect">
              <a:avLst/>
            </a:prstGeom>
            <a:noFill/>
          </p:spPr>
          <p:txBody>
            <a:bodyPr wrap="none" lIns="36000" tIns="0" rIns="36000" bIns="0" rtlCol="0">
              <a:spAutoFit/>
            </a:bodyPr>
            <a:lstStyle/>
            <a:p>
              <a:pPr algn="ctr"/>
              <a:r>
                <a:rPr lang="en-GB" sz="1200" dirty="0"/>
                <a:t>2</a:t>
              </a:r>
              <a:endParaRPr lang="en-US" sz="1200" dirty="0"/>
            </a:p>
          </p:txBody>
        </p:sp>
        <p:cxnSp>
          <p:nvCxnSpPr>
            <p:cNvPr id="98" name="Straight Connector 97">
              <a:extLst>
                <a:ext uri="{FF2B5EF4-FFF2-40B4-BE49-F238E27FC236}">
                  <a16:creationId xmlns:a16="http://schemas.microsoft.com/office/drawing/2014/main" id="{DAD3BF62-003E-491F-85BD-3A2FC521453E}"/>
                </a:ext>
              </a:extLst>
            </p:cNvPr>
            <p:cNvCxnSpPr/>
            <p:nvPr/>
          </p:nvCxnSpPr>
          <p:spPr>
            <a:xfrm>
              <a:off x="590361" y="407686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BBE67D0-233B-4976-A111-865868355680}"/>
                </a:ext>
              </a:extLst>
            </p:cNvPr>
            <p:cNvSpPr txBox="1"/>
            <p:nvPr/>
          </p:nvSpPr>
          <p:spPr>
            <a:xfrm>
              <a:off x="301594" y="3985619"/>
              <a:ext cx="285903"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100" name="Straight Connector 99">
              <a:extLst>
                <a:ext uri="{FF2B5EF4-FFF2-40B4-BE49-F238E27FC236}">
                  <a16:creationId xmlns:a16="http://schemas.microsoft.com/office/drawing/2014/main" id="{0334BD39-8F95-479B-A831-57231EE7D7D9}"/>
                </a:ext>
              </a:extLst>
            </p:cNvPr>
            <p:cNvCxnSpPr/>
            <p:nvPr/>
          </p:nvCxnSpPr>
          <p:spPr>
            <a:xfrm>
              <a:off x="590361" y="381540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5FB735D0-556B-47AC-9E43-B9C220FE46F7}"/>
                </a:ext>
              </a:extLst>
            </p:cNvPr>
            <p:cNvSpPr txBox="1"/>
            <p:nvPr/>
          </p:nvSpPr>
          <p:spPr>
            <a:xfrm>
              <a:off x="301594" y="3721777"/>
              <a:ext cx="285903"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102" name="Straight Connector 101">
              <a:extLst>
                <a:ext uri="{FF2B5EF4-FFF2-40B4-BE49-F238E27FC236}">
                  <a16:creationId xmlns:a16="http://schemas.microsoft.com/office/drawing/2014/main" id="{EAD3B297-0771-43B2-A7BA-E80D66390478}"/>
                </a:ext>
              </a:extLst>
            </p:cNvPr>
            <p:cNvCxnSpPr/>
            <p:nvPr/>
          </p:nvCxnSpPr>
          <p:spPr>
            <a:xfrm>
              <a:off x="590361" y="35510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102">
              <a:extLst>
                <a:ext uri="{FF2B5EF4-FFF2-40B4-BE49-F238E27FC236}">
                  <a16:creationId xmlns:a16="http://schemas.microsoft.com/office/drawing/2014/main" id="{B7777BA5-DC67-4C9F-BAED-E7432D91AC86}"/>
                </a:ext>
              </a:extLst>
            </p:cNvPr>
            <p:cNvSpPr txBox="1"/>
            <p:nvPr/>
          </p:nvSpPr>
          <p:spPr>
            <a:xfrm>
              <a:off x="301594" y="3457459"/>
              <a:ext cx="285903" cy="184666"/>
            </a:xfrm>
            <a:prstGeom prst="rect">
              <a:avLst/>
            </a:prstGeom>
            <a:noFill/>
          </p:spPr>
          <p:txBody>
            <a:bodyPr wrap="none" lIns="36000" tIns="0" rIns="36000" bIns="0" rtlCol="0" anchor="ctr">
              <a:spAutoFit/>
            </a:bodyPr>
            <a:lstStyle/>
            <a:p>
              <a:pPr algn="r"/>
              <a:r>
                <a:rPr lang="en-GB" sz="1200" dirty="0"/>
                <a:t>0.8</a:t>
              </a:r>
              <a:endParaRPr lang="en-US" sz="1200" dirty="0"/>
            </a:p>
          </p:txBody>
        </p:sp>
        <p:cxnSp>
          <p:nvCxnSpPr>
            <p:cNvPr id="104" name="Straight Connector 103">
              <a:extLst>
                <a:ext uri="{FF2B5EF4-FFF2-40B4-BE49-F238E27FC236}">
                  <a16:creationId xmlns:a16="http://schemas.microsoft.com/office/drawing/2014/main" id="{F1722B57-2422-4BCF-93D7-C3F7A3EF68BE}"/>
                </a:ext>
              </a:extLst>
            </p:cNvPr>
            <p:cNvCxnSpPr/>
            <p:nvPr/>
          </p:nvCxnSpPr>
          <p:spPr>
            <a:xfrm>
              <a:off x="590361" y="3284546"/>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a:extLst>
                <a:ext uri="{FF2B5EF4-FFF2-40B4-BE49-F238E27FC236}">
                  <a16:creationId xmlns:a16="http://schemas.microsoft.com/office/drawing/2014/main" id="{19D9D155-F31A-4E4F-8239-C2B881EEE1E4}"/>
                </a:ext>
              </a:extLst>
            </p:cNvPr>
            <p:cNvSpPr txBox="1"/>
            <p:nvPr/>
          </p:nvSpPr>
          <p:spPr>
            <a:xfrm>
              <a:off x="301595" y="3193297"/>
              <a:ext cx="285902" cy="184666"/>
            </a:xfrm>
            <a:prstGeom prst="rect">
              <a:avLst/>
            </a:prstGeom>
            <a:noFill/>
          </p:spPr>
          <p:txBody>
            <a:bodyPr wrap="none" lIns="36000" tIns="0" rIns="36000" bIns="0" rtlCol="0" anchor="ctr">
              <a:spAutoFit/>
            </a:bodyPr>
            <a:lstStyle/>
            <a:p>
              <a:pPr algn="r"/>
              <a:r>
                <a:rPr lang="en-GB" sz="1200" dirty="0"/>
                <a:t>1.0</a:t>
              </a:r>
              <a:endParaRPr lang="en-US" sz="1200" dirty="0"/>
            </a:p>
          </p:txBody>
        </p:sp>
        <p:cxnSp>
          <p:nvCxnSpPr>
            <p:cNvPr id="106" name="Straight Connector 105">
              <a:extLst>
                <a:ext uri="{FF2B5EF4-FFF2-40B4-BE49-F238E27FC236}">
                  <a16:creationId xmlns:a16="http://schemas.microsoft.com/office/drawing/2014/main" id="{CB721EE6-FB27-4D8D-B54B-4AE404B638EE}"/>
                </a:ext>
              </a:extLst>
            </p:cNvPr>
            <p:cNvCxnSpPr/>
            <p:nvPr/>
          </p:nvCxnSpPr>
          <p:spPr>
            <a:xfrm>
              <a:off x="163328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0C897FD3-E739-4E40-98B8-21D9AD252AB8}"/>
                </a:ext>
              </a:extLst>
            </p:cNvPr>
            <p:cNvSpPr txBox="1"/>
            <p:nvPr/>
          </p:nvSpPr>
          <p:spPr>
            <a:xfrm>
              <a:off x="1555798" y="4669705"/>
              <a:ext cx="157662" cy="184666"/>
            </a:xfrm>
            <a:prstGeom prst="rect">
              <a:avLst/>
            </a:prstGeom>
            <a:noFill/>
          </p:spPr>
          <p:txBody>
            <a:bodyPr wrap="none" lIns="36000" tIns="0" rIns="36000" bIns="0" rtlCol="0">
              <a:spAutoFit/>
            </a:bodyPr>
            <a:lstStyle/>
            <a:p>
              <a:pPr algn="ctr"/>
              <a:r>
                <a:rPr lang="en-GB" sz="1200" dirty="0"/>
                <a:t>4</a:t>
              </a:r>
              <a:endParaRPr lang="en-US" sz="1200" dirty="0"/>
            </a:p>
          </p:txBody>
        </p:sp>
        <p:cxnSp>
          <p:nvCxnSpPr>
            <p:cNvPr id="108" name="Straight Connector 107">
              <a:extLst>
                <a:ext uri="{FF2B5EF4-FFF2-40B4-BE49-F238E27FC236}">
                  <a16:creationId xmlns:a16="http://schemas.microsoft.com/office/drawing/2014/main" id="{355F0E63-0737-468B-BFDA-F42373437F5E}"/>
                </a:ext>
              </a:extLst>
            </p:cNvPr>
            <p:cNvCxnSpPr/>
            <p:nvPr/>
          </p:nvCxnSpPr>
          <p:spPr>
            <a:xfrm>
              <a:off x="212334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3F548567-5145-4CF6-8463-28F5F5E6EFB9}"/>
                </a:ext>
              </a:extLst>
            </p:cNvPr>
            <p:cNvSpPr txBox="1"/>
            <p:nvPr/>
          </p:nvSpPr>
          <p:spPr>
            <a:xfrm>
              <a:off x="2045859" y="4669705"/>
              <a:ext cx="157662" cy="184666"/>
            </a:xfrm>
            <a:prstGeom prst="rect">
              <a:avLst/>
            </a:prstGeom>
            <a:noFill/>
          </p:spPr>
          <p:txBody>
            <a:bodyPr wrap="none" lIns="36000" tIns="0" rIns="36000" bIns="0" rtlCol="0">
              <a:spAutoFit/>
            </a:bodyPr>
            <a:lstStyle/>
            <a:p>
              <a:pPr algn="ctr"/>
              <a:r>
                <a:rPr lang="en-GB" sz="1200" dirty="0"/>
                <a:t>6</a:t>
              </a:r>
              <a:endParaRPr lang="en-US" sz="1200" dirty="0"/>
            </a:p>
          </p:txBody>
        </p:sp>
        <p:cxnSp>
          <p:nvCxnSpPr>
            <p:cNvPr id="110" name="Straight Connector 109">
              <a:extLst>
                <a:ext uri="{FF2B5EF4-FFF2-40B4-BE49-F238E27FC236}">
                  <a16:creationId xmlns:a16="http://schemas.microsoft.com/office/drawing/2014/main" id="{3F910DB7-82C7-4582-94F4-9B1D075F5717}"/>
                </a:ext>
              </a:extLst>
            </p:cNvPr>
            <p:cNvCxnSpPr/>
            <p:nvPr/>
          </p:nvCxnSpPr>
          <p:spPr>
            <a:xfrm>
              <a:off x="261388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BD9A1134-8F03-42BD-9839-931EEB81E226}"/>
                </a:ext>
              </a:extLst>
            </p:cNvPr>
            <p:cNvSpPr txBox="1"/>
            <p:nvPr/>
          </p:nvSpPr>
          <p:spPr>
            <a:xfrm>
              <a:off x="2536396" y="4669705"/>
              <a:ext cx="157662" cy="184666"/>
            </a:xfrm>
            <a:prstGeom prst="rect">
              <a:avLst/>
            </a:prstGeom>
            <a:noFill/>
          </p:spPr>
          <p:txBody>
            <a:bodyPr wrap="none" lIns="36000" tIns="0" rIns="36000" bIns="0" rtlCol="0">
              <a:spAutoFit/>
            </a:bodyPr>
            <a:lstStyle/>
            <a:p>
              <a:pPr algn="ctr"/>
              <a:r>
                <a:rPr lang="en-GB" sz="1200" dirty="0"/>
                <a:t>8</a:t>
              </a:r>
              <a:endParaRPr lang="en-US" sz="1200" dirty="0"/>
            </a:p>
          </p:txBody>
        </p:sp>
        <p:cxnSp>
          <p:nvCxnSpPr>
            <p:cNvPr id="112" name="Straight Connector 111">
              <a:extLst>
                <a:ext uri="{FF2B5EF4-FFF2-40B4-BE49-F238E27FC236}">
                  <a16:creationId xmlns:a16="http://schemas.microsoft.com/office/drawing/2014/main" id="{D8726E3F-AF9D-467E-9861-4B13540E6CC5}"/>
                </a:ext>
              </a:extLst>
            </p:cNvPr>
            <p:cNvCxnSpPr/>
            <p:nvPr/>
          </p:nvCxnSpPr>
          <p:spPr>
            <a:xfrm>
              <a:off x="2867724"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7D3F162F-215F-40D6-BAF0-A700E4E886D2}"/>
                </a:ext>
              </a:extLst>
            </p:cNvPr>
            <p:cNvSpPr txBox="1"/>
            <p:nvPr/>
          </p:nvSpPr>
          <p:spPr>
            <a:xfrm>
              <a:off x="2796333" y="4669705"/>
              <a:ext cx="157662" cy="184666"/>
            </a:xfrm>
            <a:prstGeom prst="rect">
              <a:avLst/>
            </a:prstGeom>
            <a:noFill/>
          </p:spPr>
          <p:txBody>
            <a:bodyPr wrap="none" lIns="36000" tIns="0" rIns="36000" bIns="0" rtlCol="0">
              <a:spAutoFit/>
            </a:bodyPr>
            <a:lstStyle/>
            <a:p>
              <a:pPr algn="ctr"/>
              <a:r>
                <a:rPr lang="en-GB" sz="1200" dirty="0"/>
                <a:t>9</a:t>
              </a:r>
              <a:endParaRPr lang="en-US" sz="1200" dirty="0"/>
            </a:p>
          </p:txBody>
        </p:sp>
        <p:cxnSp>
          <p:nvCxnSpPr>
            <p:cNvPr id="114" name="Straight Connector 113">
              <a:extLst>
                <a:ext uri="{FF2B5EF4-FFF2-40B4-BE49-F238E27FC236}">
                  <a16:creationId xmlns:a16="http://schemas.microsoft.com/office/drawing/2014/main" id="{164D07CB-6878-459E-98C9-0BB682E8B1F2}"/>
                </a:ext>
              </a:extLst>
            </p:cNvPr>
            <p:cNvCxnSpPr/>
            <p:nvPr/>
          </p:nvCxnSpPr>
          <p:spPr>
            <a:xfrm>
              <a:off x="310108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F964D5C8-242B-4F51-B777-45E8B656336F}"/>
                </a:ext>
              </a:extLst>
            </p:cNvPr>
            <p:cNvSpPr txBox="1"/>
            <p:nvPr/>
          </p:nvSpPr>
          <p:spPr>
            <a:xfrm>
              <a:off x="2981120" y="4669705"/>
              <a:ext cx="242621" cy="184666"/>
            </a:xfrm>
            <a:prstGeom prst="rect">
              <a:avLst/>
            </a:prstGeom>
            <a:noFill/>
          </p:spPr>
          <p:txBody>
            <a:bodyPr wrap="none" lIns="36000" tIns="0" rIns="36000" bIns="0" rtlCol="0">
              <a:spAutoFit/>
            </a:bodyPr>
            <a:lstStyle/>
            <a:p>
              <a:pPr algn="ctr"/>
              <a:r>
                <a:rPr lang="en-GB" sz="1200" dirty="0"/>
                <a:t>10</a:t>
              </a:r>
              <a:endParaRPr lang="en-US" sz="1200" dirty="0"/>
            </a:p>
          </p:txBody>
        </p:sp>
        <p:sp>
          <p:nvSpPr>
            <p:cNvPr id="116" name="TextBox 115">
              <a:extLst>
                <a:ext uri="{FF2B5EF4-FFF2-40B4-BE49-F238E27FC236}">
                  <a16:creationId xmlns:a16="http://schemas.microsoft.com/office/drawing/2014/main" id="{014E4360-DCEA-49D1-B0EA-09B9415FE7C8}"/>
                </a:ext>
              </a:extLst>
            </p:cNvPr>
            <p:cNvSpPr txBox="1"/>
            <p:nvPr/>
          </p:nvSpPr>
          <p:spPr>
            <a:xfrm>
              <a:off x="1444801" y="4816455"/>
              <a:ext cx="856708" cy="184666"/>
            </a:xfrm>
            <a:prstGeom prst="rect">
              <a:avLst/>
            </a:prstGeom>
            <a:noFill/>
          </p:spPr>
          <p:txBody>
            <a:bodyPr wrap="none" lIns="0" tIns="0" rIns="0" bIns="0" rtlCol="0">
              <a:spAutoFit/>
            </a:bodyPr>
            <a:lstStyle/>
            <a:p>
              <a:pPr algn="ctr"/>
              <a:r>
                <a:rPr lang="en-GB" sz="1200" dirty="0"/>
                <a:t>Time (years)</a:t>
              </a:r>
              <a:endParaRPr lang="en-US" sz="1200" dirty="0"/>
            </a:p>
          </p:txBody>
        </p:sp>
        <p:sp>
          <p:nvSpPr>
            <p:cNvPr id="117" name="TextBox 116">
              <a:extLst>
                <a:ext uri="{FF2B5EF4-FFF2-40B4-BE49-F238E27FC236}">
                  <a16:creationId xmlns:a16="http://schemas.microsoft.com/office/drawing/2014/main" id="{6C7A0BB5-AD67-425E-9639-5ADB6229CCC3}"/>
                </a:ext>
              </a:extLst>
            </p:cNvPr>
            <p:cNvSpPr txBox="1"/>
            <p:nvPr/>
          </p:nvSpPr>
          <p:spPr>
            <a:xfrm rot="16200000">
              <a:off x="-450792" y="3857534"/>
              <a:ext cx="1285608" cy="184666"/>
            </a:xfrm>
            <a:prstGeom prst="rect">
              <a:avLst/>
            </a:prstGeom>
            <a:noFill/>
          </p:spPr>
          <p:txBody>
            <a:bodyPr wrap="none" lIns="0" tIns="0" rIns="0" bIns="0" rtlCol="0">
              <a:spAutoFit/>
            </a:bodyPr>
            <a:lstStyle/>
            <a:p>
              <a:pPr algn="ctr"/>
              <a:r>
                <a:rPr lang="en-US" sz="1200" dirty="0"/>
                <a:t>Survival probability</a:t>
              </a:r>
            </a:p>
          </p:txBody>
        </p:sp>
        <p:cxnSp>
          <p:nvCxnSpPr>
            <p:cNvPr id="118" name="Straight Connector 117">
              <a:extLst>
                <a:ext uri="{FF2B5EF4-FFF2-40B4-BE49-F238E27FC236}">
                  <a16:creationId xmlns:a16="http://schemas.microsoft.com/office/drawing/2014/main" id="{37BBA7BE-6B13-44D2-B52E-A956D759A6BB}"/>
                </a:ext>
              </a:extLst>
            </p:cNvPr>
            <p:cNvCxnSpPr/>
            <p:nvPr/>
          </p:nvCxnSpPr>
          <p:spPr>
            <a:xfrm>
              <a:off x="89128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7F8BB882-5A37-46D2-AE99-B2A7C8CC41C7}"/>
                </a:ext>
              </a:extLst>
            </p:cNvPr>
            <p:cNvSpPr txBox="1"/>
            <p:nvPr/>
          </p:nvSpPr>
          <p:spPr>
            <a:xfrm>
              <a:off x="813800" y="4669705"/>
              <a:ext cx="157662" cy="184666"/>
            </a:xfrm>
            <a:prstGeom prst="rect">
              <a:avLst/>
            </a:prstGeom>
            <a:noFill/>
          </p:spPr>
          <p:txBody>
            <a:bodyPr wrap="none" lIns="36000" tIns="0" rIns="36000" bIns="0" rtlCol="0">
              <a:spAutoFit/>
            </a:bodyPr>
            <a:lstStyle/>
            <a:p>
              <a:pPr algn="ctr"/>
              <a:r>
                <a:rPr lang="en-GB" sz="1200" dirty="0"/>
                <a:t>1</a:t>
              </a:r>
              <a:endParaRPr lang="en-US" sz="1200" dirty="0"/>
            </a:p>
          </p:txBody>
        </p:sp>
        <p:cxnSp>
          <p:nvCxnSpPr>
            <p:cNvPr id="120" name="Straight Connector 119">
              <a:extLst>
                <a:ext uri="{FF2B5EF4-FFF2-40B4-BE49-F238E27FC236}">
                  <a16:creationId xmlns:a16="http://schemas.microsoft.com/office/drawing/2014/main" id="{19D02F61-2936-4374-BCD0-A0DEC1EE5338}"/>
                </a:ext>
              </a:extLst>
            </p:cNvPr>
            <p:cNvCxnSpPr/>
            <p:nvPr/>
          </p:nvCxnSpPr>
          <p:spPr>
            <a:xfrm>
              <a:off x="138436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5A2FD3F4-2911-4C5F-9D37-EB7A4AC14D01}"/>
                </a:ext>
              </a:extLst>
            </p:cNvPr>
            <p:cNvSpPr txBox="1"/>
            <p:nvPr/>
          </p:nvSpPr>
          <p:spPr>
            <a:xfrm>
              <a:off x="1306878" y="4669705"/>
              <a:ext cx="157662" cy="184666"/>
            </a:xfrm>
            <a:prstGeom prst="rect">
              <a:avLst/>
            </a:prstGeom>
            <a:noFill/>
          </p:spPr>
          <p:txBody>
            <a:bodyPr wrap="none" lIns="36000" tIns="0" rIns="36000" bIns="0" rtlCol="0">
              <a:spAutoFit/>
            </a:bodyPr>
            <a:lstStyle/>
            <a:p>
              <a:pPr algn="ctr"/>
              <a:r>
                <a:rPr lang="en-GB" sz="1200" dirty="0"/>
                <a:t>3</a:t>
              </a:r>
              <a:endParaRPr lang="en-US" sz="1200" dirty="0"/>
            </a:p>
          </p:txBody>
        </p:sp>
        <p:cxnSp>
          <p:nvCxnSpPr>
            <p:cNvPr id="122" name="Straight Connector 121">
              <a:extLst>
                <a:ext uri="{FF2B5EF4-FFF2-40B4-BE49-F238E27FC236}">
                  <a16:creationId xmlns:a16="http://schemas.microsoft.com/office/drawing/2014/main" id="{213533D4-8179-47D2-AD83-3D0178407CB0}"/>
                </a:ext>
              </a:extLst>
            </p:cNvPr>
            <p:cNvCxnSpPr/>
            <p:nvPr/>
          </p:nvCxnSpPr>
          <p:spPr>
            <a:xfrm>
              <a:off x="187950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89521731-E375-4775-8183-148D8AB65438}"/>
                </a:ext>
              </a:extLst>
            </p:cNvPr>
            <p:cNvSpPr txBox="1"/>
            <p:nvPr/>
          </p:nvSpPr>
          <p:spPr>
            <a:xfrm>
              <a:off x="1802019" y="4669705"/>
              <a:ext cx="157662" cy="184666"/>
            </a:xfrm>
            <a:prstGeom prst="rect">
              <a:avLst/>
            </a:prstGeom>
            <a:noFill/>
          </p:spPr>
          <p:txBody>
            <a:bodyPr wrap="none" lIns="36000" tIns="0" rIns="36000" bIns="0" rtlCol="0">
              <a:spAutoFit/>
            </a:bodyPr>
            <a:lstStyle/>
            <a:p>
              <a:pPr algn="ctr"/>
              <a:r>
                <a:rPr lang="en-GB" sz="1200" dirty="0"/>
                <a:t>5</a:t>
              </a:r>
              <a:endParaRPr lang="en-US" sz="1200" dirty="0"/>
            </a:p>
          </p:txBody>
        </p:sp>
        <p:cxnSp>
          <p:nvCxnSpPr>
            <p:cNvPr id="124" name="Straight Connector 123">
              <a:extLst>
                <a:ext uri="{FF2B5EF4-FFF2-40B4-BE49-F238E27FC236}">
                  <a16:creationId xmlns:a16="http://schemas.microsoft.com/office/drawing/2014/main" id="{B23FA274-16F5-4320-A089-A23B1C969267}"/>
                </a:ext>
              </a:extLst>
            </p:cNvPr>
            <p:cNvCxnSpPr/>
            <p:nvPr/>
          </p:nvCxnSpPr>
          <p:spPr>
            <a:xfrm>
              <a:off x="237004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TextBox 124">
              <a:extLst>
                <a:ext uri="{FF2B5EF4-FFF2-40B4-BE49-F238E27FC236}">
                  <a16:creationId xmlns:a16="http://schemas.microsoft.com/office/drawing/2014/main" id="{4FE9CA3E-8170-4915-B51C-90025A25B7ED}"/>
                </a:ext>
              </a:extLst>
            </p:cNvPr>
            <p:cNvSpPr txBox="1"/>
            <p:nvPr/>
          </p:nvSpPr>
          <p:spPr>
            <a:xfrm>
              <a:off x="2292556" y="4669705"/>
              <a:ext cx="157662" cy="184666"/>
            </a:xfrm>
            <a:prstGeom prst="rect">
              <a:avLst/>
            </a:prstGeom>
            <a:noFill/>
          </p:spPr>
          <p:txBody>
            <a:bodyPr wrap="none" lIns="36000" tIns="0" rIns="36000" bIns="0" rtlCol="0">
              <a:spAutoFit/>
            </a:bodyPr>
            <a:lstStyle/>
            <a:p>
              <a:pPr algn="ctr"/>
              <a:r>
                <a:rPr lang="en-GB" sz="1200" dirty="0"/>
                <a:t>7</a:t>
              </a:r>
              <a:endParaRPr lang="en-US" sz="1200" dirty="0"/>
            </a:p>
          </p:txBody>
        </p:sp>
        <p:sp>
          <p:nvSpPr>
            <p:cNvPr id="126" name="TextBox 125">
              <a:extLst>
                <a:ext uri="{FF2B5EF4-FFF2-40B4-BE49-F238E27FC236}">
                  <a16:creationId xmlns:a16="http://schemas.microsoft.com/office/drawing/2014/main" id="{50176365-2D70-4172-9AF6-41991A2CF56F}"/>
                </a:ext>
              </a:extLst>
            </p:cNvPr>
            <p:cNvSpPr txBox="1"/>
            <p:nvPr/>
          </p:nvSpPr>
          <p:spPr>
            <a:xfrm>
              <a:off x="719742" y="4011845"/>
              <a:ext cx="901456" cy="553998"/>
            </a:xfrm>
            <a:prstGeom prst="rect">
              <a:avLst/>
            </a:prstGeom>
            <a:noFill/>
          </p:spPr>
          <p:txBody>
            <a:bodyPr wrap="none" lIns="36000" tIns="0" rIns="36000" bIns="0" rtlCol="0">
              <a:spAutoFit/>
            </a:bodyPr>
            <a:lstStyle/>
            <a:p>
              <a:r>
                <a:rPr lang="en-GB" sz="1200" b="1" dirty="0"/>
                <a:t>Abstinence</a:t>
              </a:r>
            </a:p>
            <a:p>
              <a:pPr marL="266700"/>
              <a:r>
                <a:rPr lang="en-US" sz="1200" dirty="0"/>
                <a:t>N</a:t>
              </a:r>
              <a:r>
                <a:rPr lang="en-GB" sz="1200" dirty="0"/>
                <a:t>o </a:t>
              </a:r>
              <a:br>
                <a:rPr lang="en-GB" sz="1200" dirty="0"/>
              </a:br>
              <a:r>
                <a:rPr lang="en-GB" sz="1200" dirty="0"/>
                <a:t>Yes</a:t>
              </a:r>
              <a:endParaRPr lang="en-US" sz="1200" dirty="0"/>
            </a:p>
          </p:txBody>
        </p:sp>
        <p:cxnSp>
          <p:nvCxnSpPr>
            <p:cNvPr id="127" name="Straight Connector 126">
              <a:extLst>
                <a:ext uri="{FF2B5EF4-FFF2-40B4-BE49-F238E27FC236}">
                  <a16:creationId xmlns:a16="http://schemas.microsoft.com/office/drawing/2014/main" id="{889F5FEE-0B29-4630-BAAA-7ED3FAFA9E64}"/>
                </a:ext>
              </a:extLst>
            </p:cNvPr>
            <p:cNvCxnSpPr>
              <a:cxnSpLocks/>
            </p:cNvCxnSpPr>
            <p:nvPr/>
          </p:nvCxnSpPr>
          <p:spPr>
            <a:xfrm>
              <a:off x="790227" y="4288844"/>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0EA9ECE3-5788-4D09-8FA1-7EA61DAF96D1}"/>
                </a:ext>
              </a:extLst>
            </p:cNvPr>
            <p:cNvCxnSpPr>
              <a:cxnSpLocks/>
            </p:cNvCxnSpPr>
            <p:nvPr/>
          </p:nvCxnSpPr>
          <p:spPr>
            <a:xfrm>
              <a:off x="790227" y="448315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9" name="TextBox 128">
              <a:extLst>
                <a:ext uri="{FF2B5EF4-FFF2-40B4-BE49-F238E27FC236}">
                  <a16:creationId xmlns:a16="http://schemas.microsoft.com/office/drawing/2014/main" id="{182CBF0C-7E4E-4B34-AA2B-D1EE00C76EE4}"/>
                </a:ext>
              </a:extLst>
            </p:cNvPr>
            <p:cNvSpPr txBox="1"/>
            <p:nvPr/>
          </p:nvSpPr>
          <p:spPr>
            <a:xfrm>
              <a:off x="2542382" y="4367322"/>
              <a:ext cx="575479" cy="184666"/>
            </a:xfrm>
            <a:prstGeom prst="rect">
              <a:avLst/>
            </a:prstGeom>
            <a:noFill/>
          </p:spPr>
          <p:txBody>
            <a:bodyPr wrap="none" lIns="0" tIns="0" rIns="0" bIns="0" rtlCol="0">
              <a:spAutoFit/>
            </a:bodyPr>
            <a:lstStyle/>
            <a:p>
              <a:pPr algn="ctr"/>
              <a:r>
                <a:rPr lang="en-GB" sz="1200" dirty="0"/>
                <a:t>P=0.013</a:t>
              </a:r>
              <a:endParaRPr lang="en-US" sz="1200" dirty="0"/>
            </a:p>
          </p:txBody>
        </p:sp>
      </p:grpSp>
      <p:pic>
        <p:nvPicPr>
          <p:cNvPr id="156" name="Picture 155">
            <a:hlinkClick r:id="rId3" action="ppaction://hlinksldjump"/>
            <a:extLst>
              <a:ext uri="{FF2B5EF4-FFF2-40B4-BE49-F238E27FC236}">
                <a16:creationId xmlns:a16="http://schemas.microsoft.com/office/drawing/2014/main" id="{374CA069-5EFD-4336-8DD4-229DEBB4040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5" name="TextBox 4">
            <a:extLst>
              <a:ext uri="{FF2B5EF4-FFF2-40B4-BE49-F238E27FC236}">
                <a16:creationId xmlns:a16="http://schemas.microsoft.com/office/drawing/2014/main" id="{3164F72A-2662-4720-8E93-9E3C5F326732}"/>
              </a:ext>
            </a:extLst>
          </p:cNvPr>
          <p:cNvSpPr txBox="1"/>
          <p:nvPr/>
        </p:nvSpPr>
        <p:spPr>
          <a:xfrm>
            <a:off x="1806280" y="3910225"/>
            <a:ext cx="2305183" cy="307777"/>
          </a:xfrm>
          <a:prstGeom prst="rect">
            <a:avLst/>
          </a:prstGeom>
          <a:noFill/>
        </p:spPr>
        <p:txBody>
          <a:bodyPr wrap="none" rtlCol="0">
            <a:spAutoFit/>
          </a:bodyPr>
          <a:lstStyle/>
          <a:p>
            <a:r>
              <a:rPr lang="en-GB" sz="1400" b="1" dirty="0"/>
              <a:t>Early/compensated ALD</a:t>
            </a:r>
            <a:endParaRPr lang="en-GB" sz="1400" dirty="0"/>
          </a:p>
        </p:txBody>
      </p:sp>
      <p:sp>
        <p:nvSpPr>
          <p:cNvPr id="303" name="TextBox 302">
            <a:extLst>
              <a:ext uri="{FF2B5EF4-FFF2-40B4-BE49-F238E27FC236}">
                <a16:creationId xmlns:a16="http://schemas.microsoft.com/office/drawing/2014/main" id="{963134C7-D0EB-4091-A628-58CCE56002A5}"/>
              </a:ext>
            </a:extLst>
          </p:cNvPr>
          <p:cNvSpPr txBox="1"/>
          <p:nvPr/>
        </p:nvSpPr>
        <p:spPr>
          <a:xfrm>
            <a:off x="5569030" y="3910225"/>
            <a:ext cx="2045496" cy="307777"/>
          </a:xfrm>
          <a:prstGeom prst="rect">
            <a:avLst/>
          </a:prstGeom>
          <a:noFill/>
        </p:spPr>
        <p:txBody>
          <a:bodyPr wrap="none" rtlCol="0">
            <a:spAutoFit/>
          </a:bodyPr>
          <a:lstStyle/>
          <a:p>
            <a:r>
              <a:rPr lang="en-GB" sz="1400" b="1" dirty="0"/>
              <a:t>Decompensated ALD</a:t>
            </a:r>
            <a:endParaRPr lang="en-GB" sz="1400" dirty="0"/>
          </a:p>
        </p:txBody>
      </p:sp>
    </p:spTree>
    <p:extLst>
      <p:ext uri="{BB962C8B-B14F-4D97-AF65-F5344CB8AC3E}">
        <p14:creationId xmlns:p14="http://schemas.microsoft.com/office/powerpoint/2010/main" val="1160476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Alcohol use disorders:</a:t>
            </a:r>
            <a:br>
              <a:rPr lang="en-US" dirty="0"/>
            </a:br>
            <a:r>
              <a:rPr lang="en-US" dirty="0"/>
              <a:t>Medical management of AUD in patients with ALD </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p:cNvSpPr>
            <a:spLocks noGrp="1"/>
          </p:cNvSpPr>
          <p:nvPr>
            <p:ph sz="half" idx="1"/>
          </p:nvPr>
        </p:nvSpPr>
        <p:spPr/>
        <p:txBody>
          <a:bodyPr>
            <a:normAutofit/>
          </a:bodyPr>
          <a:lstStyle/>
          <a:p>
            <a:r>
              <a:rPr lang="en-GB" dirty="0"/>
              <a:t>Pharmacological treatments for AUD show modest results</a:t>
            </a:r>
          </a:p>
          <a:p>
            <a:r>
              <a:rPr lang="en-GB" dirty="0"/>
              <a:t>Non-pharmacological/psychosocial management of the addictive process is recognized as the most relevant aspect of treatment</a:t>
            </a:r>
          </a:p>
        </p:txBody>
      </p:sp>
      <p:pic>
        <p:nvPicPr>
          <p:cNvPr id="13" name="Picture 12">
            <a:hlinkClick r:id="rId3" action="ppaction://hlinksldjump"/>
            <a:extLst>
              <a:ext uri="{FF2B5EF4-FFF2-40B4-BE49-F238E27FC236}">
                <a16:creationId xmlns:a16="http://schemas.microsoft.com/office/drawing/2014/main" id="{E8D40941-DF12-4E56-8C32-33EF2D18F72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21" name="Table 20">
            <a:extLst>
              <a:ext uri="{FF2B5EF4-FFF2-40B4-BE49-F238E27FC236}">
                <a16:creationId xmlns:a16="http://schemas.microsoft.com/office/drawing/2014/main" id="{8FFB9D02-FCB8-4E4D-8C5F-4AE0A9CCA63A}"/>
              </a:ext>
            </a:extLst>
          </p:cNvPr>
          <p:cNvGraphicFramePr>
            <a:graphicFrameLocks noGrp="1"/>
          </p:cNvGraphicFramePr>
          <p:nvPr>
            <p:extLst>
              <p:ext uri="{D42A27DB-BD31-4B8C-83A1-F6EECF244321}">
                <p14:modId xmlns:p14="http://schemas.microsoft.com/office/powerpoint/2010/main" val="1987109417"/>
              </p:ext>
            </p:extLst>
          </p:nvPr>
        </p:nvGraphicFramePr>
        <p:xfrm>
          <a:off x="755650" y="2841821"/>
          <a:ext cx="7380931" cy="170688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7874">
                <a:tc>
                  <a:txBody>
                    <a:bodyPr/>
                    <a:lstStyle/>
                    <a:p>
                      <a:pPr marL="342900" marR="0" lvl="0" indent="-3429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sz="1600" b="1" dirty="0">
                          <a:solidFill>
                            <a:schemeClr val="tx2"/>
                          </a:solidFill>
                          <a:effectLst/>
                          <a:latin typeface="Arial" panose="020B0604020202020204" pitchFamily="34" charset="0"/>
                          <a:ea typeface="MS Mincho" panose="02020609040205080304" pitchFamily="49" charset="-128"/>
                        </a:rPr>
                        <a:t>Gastroenterology/hepatology centres should have access to services to provide effective psychosocial therapies </a:t>
                      </a:r>
                      <a:endParaRPr kumimoji="0" lang="en-US"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gridSpan="2">
                  <a:txBody>
                    <a:bodyPr/>
                    <a:lstStyle/>
                    <a:p>
                      <a:pPr algn="ctr"/>
                      <a:r>
                        <a:rPr lang="en-GB" sz="1600" dirty="0"/>
                        <a:t>A</a:t>
                      </a:r>
                    </a:p>
                  </a:txBody>
                  <a:tcPr anchor="ct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hMerge="1">
                  <a:txBody>
                    <a:bodyPr/>
                    <a:lstStyle/>
                    <a:p>
                      <a:pPr algn="ctr"/>
                      <a:endParaRPr lang="en-GB" sz="1600" dirty="0"/>
                    </a:p>
                  </a:txBody>
                  <a:tcPr anchor="ctr">
                    <a:lnL w="635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r h="2278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Pharmacotherapy should be considered in patients with AUD and ALD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1</a:t>
                      </a:r>
                    </a:p>
                  </a:txBody>
                  <a:tcPr anchor="ctr">
                    <a:lnL w="6350" cap="flat" cmpd="sng" algn="ctr">
                      <a:solidFill>
                        <a:schemeClr val="bg1"/>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128423765"/>
                  </a:ext>
                </a:extLst>
              </a:tr>
            </a:tbl>
          </a:graphicData>
        </a:graphic>
      </p:graphicFrame>
      <p:grpSp>
        <p:nvGrpSpPr>
          <p:cNvPr id="12" name="Group 11">
            <a:extLst>
              <a:ext uri="{FF2B5EF4-FFF2-40B4-BE49-F238E27FC236}">
                <a16:creationId xmlns:a16="http://schemas.microsoft.com/office/drawing/2014/main" id="{1D83E903-8B52-48BF-9B16-7C8F3080D390}"/>
              </a:ext>
            </a:extLst>
          </p:cNvPr>
          <p:cNvGrpSpPr/>
          <p:nvPr/>
        </p:nvGrpSpPr>
        <p:grpSpPr>
          <a:xfrm>
            <a:off x="4486892" y="2841821"/>
            <a:ext cx="3649046" cy="276999"/>
            <a:chOff x="3717425" y="3212976"/>
            <a:chExt cx="3649046" cy="276999"/>
          </a:xfrm>
        </p:grpSpPr>
        <p:sp>
          <p:nvSpPr>
            <p:cNvPr id="14" name="Rectangle 13">
              <a:extLst>
                <a:ext uri="{FF2B5EF4-FFF2-40B4-BE49-F238E27FC236}">
                  <a16:creationId xmlns:a16="http://schemas.microsoft.com/office/drawing/2014/main" id="{2FC6BA3C-21B1-46E0-AD60-0DF7B573BDA0}"/>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Rectangle 14">
              <a:extLst>
                <a:ext uri="{FF2B5EF4-FFF2-40B4-BE49-F238E27FC236}">
                  <a16:creationId xmlns:a16="http://schemas.microsoft.com/office/drawing/2014/main" id="{5FF78233-7426-4EC1-9BBF-99FF9B59E5D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68599C98-345C-4059-8935-03941DF3A6FE}"/>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7" name="TextBox 16">
              <a:extLst>
                <a:ext uri="{FF2B5EF4-FFF2-40B4-BE49-F238E27FC236}">
                  <a16:creationId xmlns:a16="http://schemas.microsoft.com/office/drawing/2014/main" id="{C232A06F-019F-463A-8BD0-11AD1B4FF847}"/>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spTree>
    <p:extLst>
      <p:ext uri="{BB962C8B-B14F-4D97-AF65-F5344CB8AC3E}">
        <p14:creationId xmlns:p14="http://schemas.microsoft.com/office/powerpoint/2010/main" val="1511214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15F0-781D-4474-A230-EB36E2E9C936}"/>
              </a:ext>
            </a:extLst>
          </p:cNvPr>
          <p:cNvSpPr>
            <a:spLocks noGrp="1"/>
          </p:cNvSpPr>
          <p:nvPr>
            <p:ph type="title"/>
          </p:nvPr>
        </p:nvSpPr>
        <p:spPr/>
        <p:txBody>
          <a:bodyPr>
            <a:normAutofit fontScale="90000"/>
          </a:bodyPr>
          <a:lstStyle/>
          <a:p>
            <a:r>
              <a:rPr lang="en-GB" dirty="0"/>
              <a:t>Diagnostic tests in the management of ALD: Screening and clinical diagnosis</a:t>
            </a:r>
          </a:p>
        </p:txBody>
      </p:sp>
      <p:sp>
        <p:nvSpPr>
          <p:cNvPr id="3" name="Text Placeholder 2">
            <a:extLst>
              <a:ext uri="{FF2B5EF4-FFF2-40B4-BE49-F238E27FC236}">
                <a16:creationId xmlns:a16="http://schemas.microsoft.com/office/drawing/2014/main" id="{E4321BD7-89B6-4B36-A44B-6B3D748D9DD7}"/>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35883C5A-6DB8-4FCE-ABE4-BB6924F957CE}"/>
              </a:ext>
            </a:extLst>
          </p:cNvPr>
          <p:cNvSpPr>
            <a:spLocks noGrp="1"/>
          </p:cNvSpPr>
          <p:nvPr>
            <p:ph sz="half" idx="1"/>
          </p:nvPr>
        </p:nvSpPr>
        <p:spPr/>
        <p:txBody>
          <a:bodyPr/>
          <a:lstStyle/>
          <a:p>
            <a:r>
              <a:rPr lang="en-GB" dirty="0"/>
              <a:t>Diagnosis of ALD is usually suspected with:</a:t>
            </a:r>
          </a:p>
          <a:p>
            <a:pPr lvl="1"/>
            <a:r>
              <a:rPr lang="en-GB" b="1" dirty="0">
                <a:solidFill>
                  <a:schemeClr val="tx2"/>
                </a:solidFill>
              </a:rPr>
              <a:t>Documentation of regular alcohol consumption of &gt;20 g/d in females and &gt;30 g/d in males </a:t>
            </a:r>
          </a:p>
          <a:p>
            <a:pPr marL="457200" lvl="1" indent="0">
              <a:buNone/>
            </a:pPr>
            <a:r>
              <a:rPr lang="en-GB" u="sng" dirty="0"/>
              <a:t>AND</a:t>
            </a:r>
            <a:r>
              <a:rPr lang="en-GB" b="1" dirty="0">
                <a:solidFill>
                  <a:schemeClr val="tx2"/>
                </a:solidFill>
              </a:rPr>
              <a:t> </a:t>
            </a:r>
          </a:p>
          <a:p>
            <a:pPr lvl="1"/>
            <a:r>
              <a:rPr lang="en-GB" b="1" dirty="0">
                <a:solidFill>
                  <a:schemeClr val="tx2"/>
                </a:solidFill>
              </a:rPr>
              <a:t>Presence of clinical and/or biological abnormalities suggestive of liver injury</a:t>
            </a:r>
          </a:p>
          <a:p>
            <a:r>
              <a:rPr lang="en-GB" dirty="0"/>
              <a:t>A high proportion of patients with histological features of ALD do not show any clinical symptoms or laboratory abnormalities</a:t>
            </a:r>
          </a:p>
          <a:p>
            <a:pPr lvl="1"/>
            <a:r>
              <a:rPr lang="en-GB" dirty="0"/>
              <a:t>Asymptomatic patients consuming a critical amount of alcohol should undergo appropriate screening investigations</a:t>
            </a:r>
          </a:p>
          <a:p>
            <a:r>
              <a:rPr lang="en-GB" dirty="0"/>
              <a:t>Consider ALD in patients presenting with extrahepatic manifestations of AUD</a:t>
            </a:r>
          </a:p>
          <a:p>
            <a:pPr lvl="1"/>
            <a:r>
              <a:rPr lang="en-GB" dirty="0"/>
              <a:t>E.g. symmetric peripheral neuropathy, pancreatitis, cardiomyopathy</a:t>
            </a:r>
          </a:p>
        </p:txBody>
      </p:sp>
      <p:pic>
        <p:nvPicPr>
          <p:cNvPr id="5" name="Picture 4">
            <a:hlinkClick r:id="rId3" action="ppaction://hlinksldjump"/>
            <a:extLst>
              <a:ext uri="{FF2B5EF4-FFF2-40B4-BE49-F238E27FC236}">
                <a16:creationId xmlns:a16="http://schemas.microsoft.com/office/drawing/2014/main" id="{A2EA8174-AA92-4936-A46D-CDE4517BA22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537243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679FFB-E9D5-4F2F-A0EE-110CD7A14B9D}"/>
              </a:ext>
            </a:extLst>
          </p:cNvPr>
          <p:cNvSpPr>
            <a:spLocks noGrp="1"/>
          </p:cNvSpPr>
          <p:nvPr>
            <p:ph type="title"/>
          </p:nvPr>
        </p:nvSpPr>
        <p:spPr/>
        <p:txBody>
          <a:bodyPr>
            <a:normAutofit fontScale="90000"/>
          </a:bodyPr>
          <a:lstStyle/>
          <a:p>
            <a:r>
              <a:rPr lang="en-GB" dirty="0"/>
              <a:t>Diagnostic tests in the management of ALD: </a:t>
            </a:r>
            <a:br>
              <a:rPr lang="en-GB" dirty="0"/>
            </a:br>
            <a:r>
              <a:rPr lang="en-GB" dirty="0"/>
              <a:t>Screening investigations</a:t>
            </a:r>
          </a:p>
        </p:txBody>
      </p:sp>
      <p:sp>
        <p:nvSpPr>
          <p:cNvPr id="7" name="Text Placeholder 6">
            <a:extLst>
              <a:ext uri="{FF2B5EF4-FFF2-40B4-BE49-F238E27FC236}">
                <a16:creationId xmlns:a16="http://schemas.microsoft.com/office/drawing/2014/main" id="{3958C38F-EB62-4F69-85DA-D6F3F401F6ED}"/>
              </a:ext>
            </a:extLst>
          </p:cNvPr>
          <p:cNvSpPr>
            <a:spLocks noGrp="1"/>
          </p:cNvSpPr>
          <p:nvPr>
            <p:ph type="body" sz="quarter" idx="10"/>
          </p:nvPr>
        </p:nvSpPr>
        <p:spPr>
          <a:xfrm>
            <a:off x="4925" y="6479931"/>
            <a:ext cx="7519403" cy="376990"/>
          </a:xfrm>
        </p:spPr>
        <p:txBody>
          <a:bodyPr/>
          <a:lstStyle/>
          <a:p>
            <a:r>
              <a:rPr lang="en-GB" dirty="0"/>
              <a:t>*</a:t>
            </a:r>
            <a:r>
              <a:rPr lang="en-US" dirty="0"/>
              <a:t>Platelets &gt;150,000 and </a:t>
            </a:r>
            <a:r>
              <a:rPr lang="en-US" dirty="0" err="1"/>
              <a:t>Fibroscan</a:t>
            </a:r>
            <a:r>
              <a:rPr lang="en-US" baseline="30000" dirty="0"/>
              <a:t>®</a:t>
            </a:r>
            <a:r>
              <a:rPr lang="en-US" dirty="0"/>
              <a:t> &lt;20</a:t>
            </a:r>
            <a:endParaRPr lang="en-GB" dirty="0"/>
          </a:p>
          <a:p>
            <a:r>
              <a:rPr lang="en-GB" dirty="0"/>
              <a:t>EASL CPG ALD. J </a:t>
            </a:r>
            <a:r>
              <a:rPr lang="en-GB" dirty="0" err="1"/>
              <a:t>Hepatol</a:t>
            </a:r>
            <a:r>
              <a:rPr lang="en-GB" dirty="0"/>
              <a:t> 2018;69:154–81</a:t>
            </a:r>
          </a:p>
        </p:txBody>
      </p:sp>
      <p:sp>
        <p:nvSpPr>
          <p:cNvPr id="11" name="TextBox 10">
            <a:extLst>
              <a:ext uri="{FF2B5EF4-FFF2-40B4-BE49-F238E27FC236}">
                <a16:creationId xmlns:a16="http://schemas.microsoft.com/office/drawing/2014/main" id="{78627ED1-4970-4768-95F8-1A3A1D422E0A}"/>
              </a:ext>
            </a:extLst>
          </p:cNvPr>
          <p:cNvSpPr txBox="1"/>
          <p:nvPr/>
        </p:nvSpPr>
        <p:spPr>
          <a:xfrm>
            <a:off x="308605" y="3294610"/>
            <a:ext cx="3992813" cy="1661993"/>
          </a:xfrm>
          <a:prstGeom prst="rect">
            <a:avLst/>
          </a:prstGeom>
          <a:solidFill>
            <a:schemeClr val="bg1"/>
          </a:solidFill>
          <a:ln w="38100">
            <a:solidFill>
              <a:schemeClr val="tx2"/>
            </a:solidFill>
          </a:ln>
        </p:spPr>
        <p:txBody>
          <a:bodyPr wrap="square" rtlCol="0">
            <a:spAutoFit/>
          </a:bodyPr>
          <a:lstStyle/>
          <a:p>
            <a:pPr algn="ctr"/>
            <a:r>
              <a:rPr lang="en-GB" b="1" dirty="0"/>
              <a:t>Rule out alternative or additional causes of liver injury</a:t>
            </a:r>
            <a:endParaRPr lang="en-GB" dirty="0"/>
          </a:p>
          <a:p>
            <a:pPr marL="285750" indent="-285750">
              <a:buFont typeface="Arial" panose="020B0604020202020204" pitchFamily="34" charset="0"/>
              <a:buChar char="•"/>
            </a:pPr>
            <a:r>
              <a:rPr lang="en-GB" sz="1600" dirty="0"/>
              <a:t>HBV and HCV serology</a:t>
            </a:r>
          </a:p>
          <a:p>
            <a:pPr marL="285750" indent="-285750">
              <a:buFont typeface="Arial" panose="020B0604020202020204" pitchFamily="34" charset="0"/>
              <a:buChar char="•"/>
            </a:pPr>
            <a:r>
              <a:rPr lang="en-GB" sz="1600" dirty="0"/>
              <a:t>Autoimmune markers</a:t>
            </a:r>
          </a:p>
          <a:p>
            <a:pPr marL="285750" indent="-285750">
              <a:buFont typeface="Arial" panose="020B0604020202020204" pitchFamily="34" charset="0"/>
              <a:buChar char="•"/>
            </a:pPr>
            <a:r>
              <a:rPr lang="en-GB" sz="1600" dirty="0"/>
              <a:t>Transferrin and transferrin saturation</a:t>
            </a:r>
          </a:p>
          <a:p>
            <a:pPr marL="285750" indent="-285750">
              <a:buFont typeface="Arial" panose="020B0604020202020204" pitchFamily="34" charset="0"/>
              <a:buChar char="•"/>
            </a:pPr>
            <a:r>
              <a:rPr lang="en-GB" sz="1600" dirty="0"/>
              <a:t>α1-antitrypsin</a:t>
            </a:r>
          </a:p>
        </p:txBody>
      </p:sp>
      <p:sp>
        <p:nvSpPr>
          <p:cNvPr id="12" name="TextBox 11">
            <a:extLst>
              <a:ext uri="{FF2B5EF4-FFF2-40B4-BE49-F238E27FC236}">
                <a16:creationId xmlns:a16="http://schemas.microsoft.com/office/drawing/2014/main" id="{07319E04-A07F-4BF4-8CCA-C9C0369F7D1B}"/>
              </a:ext>
            </a:extLst>
          </p:cNvPr>
          <p:cNvSpPr txBox="1"/>
          <p:nvPr/>
        </p:nvSpPr>
        <p:spPr>
          <a:xfrm>
            <a:off x="4526844" y="3294610"/>
            <a:ext cx="4301067" cy="2769989"/>
          </a:xfrm>
          <a:prstGeom prst="rect">
            <a:avLst/>
          </a:prstGeom>
          <a:solidFill>
            <a:schemeClr val="bg1"/>
          </a:solidFill>
          <a:ln w="38100">
            <a:solidFill>
              <a:schemeClr val="tx2"/>
            </a:solidFill>
          </a:ln>
        </p:spPr>
        <p:txBody>
          <a:bodyPr wrap="square" rtlCol="0">
            <a:spAutoFit/>
          </a:bodyPr>
          <a:lstStyle/>
          <a:p>
            <a:pPr algn="ctr"/>
            <a:r>
              <a:rPr lang="en-GB" b="1" dirty="0"/>
              <a:t>Suspected advanced fibrosis </a:t>
            </a:r>
            <a:br>
              <a:rPr lang="en-GB" b="1" dirty="0"/>
            </a:br>
            <a:r>
              <a:rPr lang="en-GB" b="1" dirty="0"/>
              <a:t>or cirrhosis</a:t>
            </a:r>
          </a:p>
          <a:p>
            <a:r>
              <a:rPr lang="en-GB" dirty="0"/>
              <a:t>Evaluate liver function and evidence of portal hypertension:</a:t>
            </a:r>
          </a:p>
          <a:p>
            <a:pPr marL="285750" indent="-285750">
              <a:buFont typeface="Arial" panose="020B0604020202020204" pitchFamily="34" charset="0"/>
              <a:buChar char="•"/>
            </a:pPr>
            <a:r>
              <a:rPr lang="en-GB" sz="1600" dirty="0"/>
              <a:t>Serum albumin, prothrombin time or INR </a:t>
            </a:r>
          </a:p>
          <a:p>
            <a:pPr marL="285750" indent="-285750">
              <a:buFont typeface="Arial" panose="020B0604020202020204" pitchFamily="34" charset="0"/>
              <a:buChar char="•"/>
            </a:pPr>
            <a:r>
              <a:rPr lang="en-GB" sz="1600" dirty="0"/>
              <a:t>Serum bilirubin levels</a:t>
            </a:r>
          </a:p>
          <a:p>
            <a:pPr marL="285750" indent="-285750">
              <a:buFont typeface="Arial" panose="020B0604020202020204" pitchFamily="34" charset="0"/>
              <a:buChar char="•"/>
            </a:pPr>
            <a:r>
              <a:rPr lang="en-GB" sz="1600" dirty="0"/>
              <a:t>Platelet and WBC counts </a:t>
            </a:r>
          </a:p>
          <a:p>
            <a:r>
              <a:rPr lang="en-GB" dirty="0"/>
              <a:t>Upper GI endoscopy for oesophageal varices unless </a:t>
            </a:r>
            <a:r>
              <a:rPr lang="en-GB"/>
              <a:t>low risk based on Baveno criteria*</a:t>
            </a:r>
            <a:endParaRPr lang="en-GB" dirty="0"/>
          </a:p>
        </p:txBody>
      </p:sp>
      <p:pic>
        <p:nvPicPr>
          <p:cNvPr id="13" name="Picture 12">
            <a:hlinkClick r:id="rId3" action="ppaction://hlinksldjump"/>
            <a:extLst>
              <a:ext uri="{FF2B5EF4-FFF2-40B4-BE49-F238E27FC236}">
                <a16:creationId xmlns:a16="http://schemas.microsoft.com/office/drawing/2014/main" id="{0BDC8551-9A02-47C0-9C6F-09E62CDDAC7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2" name="TextBox 1">
            <a:extLst>
              <a:ext uri="{FF2B5EF4-FFF2-40B4-BE49-F238E27FC236}">
                <a16:creationId xmlns:a16="http://schemas.microsoft.com/office/drawing/2014/main" id="{EECBC953-D0D7-417B-827C-49DB7DD746A3}"/>
              </a:ext>
            </a:extLst>
          </p:cNvPr>
          <p:cNvSpPr txBox="1"/>
          <p:nvPr/>
        </p:nvSpPr>
        <p:spPr>
          <a:xfrm>
            <a:off x="1977662" y="1196560"/>
            <a:ext cx="4835747" cy="1200329"/>
          </a:xfrm>
          <a:prstGeom prst="rect">
            <a:avLst/>
          </a:prstGeom>
          <a:noFill/>
          <a:ln w="28575">
            <a:solidFill>
              <a:schemeClr val="tx2"/>
            </a:solidFill>
          </a:ln>
        </p:spPr>
        <p:txBody>
          <a:bodyPr wrap="none" rtlCol="0">
            <a:spAutoFit/>
          </a:bodyPr>
          <a:lstStyle/>
          <a:p>
            <a:pPr algn="ctr"/>
            <a:r>
              <a:rPr lang="en-GB" b="1" dirty="0"/>
              <a:t>Abnormalities on initial screening</a:t>
            </a:r>
          </a:p>
          <a:p>
            <a:pPr algn="ctr"/>
            <a:r>
              <a:rPr lang="en-GB" dirty="0"/>
              <a:t>Liver function tests (including GGT, ALT, AST)</a:t>
            </a:r>
          </a:p>
          <a:p>
            <a:pPr algn="ctr"/>
            <a:r>
              <a:rPr lang="en-GB" b="1" dirty="0"/>
              <a:t>+</a:t>
            </a:r>
          </a:p>
          <a:p>
            <a:pPr algn="ctr"/>
            <a:r>
              <a:rPr lang="en-GB" dirty="0"/>
              <a:t>Liver fibrosis (e.g. TE)</a:t>
            </a:r>
          </a:p>
        </p:txBody>
      </p:sp>
      <p:sp>
        <p:nvSpPr>
          <p:cNvPr id="3" name="TextBox 2">
            <a:extLst>
              <a:ext uri="{FF2B5EF4-FFF2-40B4-BE49-F238E27FC236}">
                <a16:creationId xmlns:a16="http://schemas.microsoft.com/office/drawing/2014/main" id="{8274B454-D61B-4B42-BF01-791167F6B6D9}"/>
              </a:ext>
            </a:extLst>
          </p:cNvPr>
          <p:cNvSpPr txBox="1"/>
          <p:nvPr/>
        </p:nvSpPr>
        <p:spPr>
          <a:xfrm>
            <a:off x="3694061" y="2670191"/>
            <a:ext cx="1402948" cy="369332"/>
          </a:xfrm>
          <a:prstGeom prst="rect">
            <a:avLst/>
          </a:prstGeom>
          <a:noFill/>
        </p:spPr>
        <p:txBody>
          <a:bodyPr wrap="none" rtlCol="0">
            <a:spAutoFit/>
          </a:bodyPr>
          <a:lstStyle/>
          <a:p>
            <a:r>
              <a:rPr lang="en-GB" b="1" dirty="0"/>
              <a:t>Ultrasound</a:t>
            </a:r>
          </a:p>
        </p:txBody>
      </p:sp>
      <p:cxnSp>
        <p:nvCxnSpPr>
          <p:cNvPr id="5" name="Straight Arrow Connector 4">
            <a:extLst>
              <a:ext uri="{FF2B5EF4-FFF2-40B4-BE49-F238E27FC236}">
                <a16:creationId xmlns:a16="http://schemas.microsoft.com/office/drawing/2014/main" id="{D71D8A3D-3E51-420F-8F2B-EFC1442FAD47}"/>
              </a:ext>
            </a:extLst>
          </p:cNvPr>
          <p:cNvCxnSpPr>
            <a:stCxn id="2" idx="2"/>
            <a:endCxn id="3" idx="0"/>
          </p:cNvCxnSpPr>
          <p:nvPr/>
        </p:nvCxnSpPr>
        <p:spPr>
          <a:xfrm flipH="1">
            <a:off x="4395535" y="2396889"/>
            <a:ext cx="1" cy="27330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DE20DD76-BEFA-4558-8AD0-8D12EC9E32CD}"/>
              </a:ext>
            </a:extLst>
          </p:cNvPr>
          <p:cNvCxnSpPr>
            <a:stCxn id="3" idx="1"/>
            <a:endCxn id="11" idx="0"/>
          </p:cNvCxnSpPr>
          <p:nvPr/>
        </p:nvCxnSpPr>
        <p:spPr>
          <a:xfrm rot="10800000" flipV="1">
            <a:off x="2305013" y="2854856"/>
            <a:ext cx="1389049" cy="439753"/>
          </a:xfrm>
          <a:prstGeom prst="bentConnector2">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202566C-1CDF-44FA-B834-5AFEB305B0C9}"/>
              </a:ext>
            </a:extLst>
          </p:cNvPr>
          <p:cNvCxnSpPr>
            <a:cxnSpLocks/>
            <a:stCxn id="3" idx="3"/>
            <a:endCxn id="12" idx="0"/>
          </p:cNvCxnSpPr>
          <p:nvPr/>
        </p:nvCxnSpPr>
        <p:spPr>
          <a:xfrm>
            <a:off x="5097009" y="2854857"/>
            <a:ext cx="1580369" cy="439753"/>
          </a:xfrm>
          <a:prstGeom prst="bentConnector2">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713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F127-5F98-4A80-8AFF-A39631FCCD84}"/>
              </a:ext>
            </a:extLst>
          </p:cNvPr>
          <p:cNvSpPr>
            <a:spLocks noGrp="1"/>
          </p:cNvSpPr>
          <p:nvPr>
            <p:ph type="title"/>
          </p:nvPr>
        </p:nvSpPr>
        <p:spPr/>
        <p:txBody>
          <a:bodyPr>
            <a:normAutofit fontScale="90000"/>
          </a:bodyPr>
          <a:lstStyle/>
          <a:p>
            <a:r>
              <a:rPr lang="en-GB" dirty="0"/>
              <a:t>Diagnostic tests in the management of ALD:</a:t>
            </a:r>
            <a:br>
              <a:rPr lang="en-GB" dirty="0"/>
            </a:br>
            <a:r>
              <a:rPr lang="en-GB" dirty="0"/>
              <a:t>Liver biopsy: Indication and performance</a:t>
            </a:r>
          </a:p>
        </p:txBody>
      </p:sp>
      <p:sp>
        <p:nvSpPr>
          <p:cNvPr id="3" name="Text Placeholder 2">
            <a:extLst>
              <a:ext uri="{FF2B5EF4-FFF2-40B4-BE49-F238E27FC236}">
                <a16:creationId xmlns:a16="http://schemas.microsoft.com/office/drawing/2014/main" id="{E84637AB-8C33-4005-B808-FF88116D09ED}"/>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4AE8E9A6-F055-46B0-86C2-A183F1836E00}"/>
              </a:ext>
            </a:extLst>
          </p:cNvPr>
          <p:cNvSpPr>
            <a:spLocks noGrp="1"/>
          </p:cNvSpPr>
          <p:nvPr>
            <p:ph sz="half" idx="1"/>
          </p:nvPr>
        </p:nvSpPr>
        <p:spPr/>
        <p:txBody>
          <a:bodyPr/>
          <a:lstStyle/>
          <a:p>
            <a:r>
              <a:rPr lang="en-GB" dirty="0"/>
              <a:t>Liver biopsy may be used to:</a:t>
            </a:r>
          </a:p>
          <a:p>
            <a:pPr lvl="1"/>
            <a:r>
              <a:rPr lang="en-GB" dirty="0"/>
              <a:t>Establish the definite diagnosis of ALD</a:t>
            </a:r>
          </a:p>
          <a:p>
            <a:pPr lvl="1"/>
            <a:r>
              <a:rPr lang="en-GB" dirty="0"/>
              <a:t>Assess the exact stage and prognosis of liver disease </a:t>
            </a:r>
          </a:p>
          <a:p>
            <a:pPr lvl="1"/>
            <a:r>
              <a:rPr lang="en-GB" dirty="0"/>
              <a:t>Exclude alternative or additional causes of liver injury</a:t>
            </a:r>
          </a:p>
          <a:p>
            <a:r>
              <a:rPr lang="en-GB" dirty="0"/>
              <a:t>Liver biopsy is recommended:</a:t>
            </a:r>
          </a:p>
          <a:p>
            <a:pPr lvl="1"/>
            <a:r>
              <a:rPr lang="en-GB" dirty="0"/>
              <a:t>Within Phase 2 clinical trials, and should be considered in larger scale Phase 3 clinical trials</a:t>
            </a:r>
          </a:p>
          <a:p>
            <a:pPr lvl="1"/>
            <a:r>
              <a:rPr lang="en-GB" dirty="0"/>
              <a:t>In case of inconclusive non-invasive test results </a:t>
            </a:r>
          </a:p>
          <a:p>
            <a:pPr lvl="1"/>
            <a:r>
              <a:rPr lang="en-GB" dirty="0"/>
              <a:t>In case of any suspicion of a competing liver disease</a:t>
            </a:r>
          </a:p>
          <a:p>
            <a:r>
              <a:rPr lang="en-GB" dirty="0"/>
              <a:t>Liver biopsy is not generally recommended for all patients with suspected ALD</a:t>
            </a:r>
          </a:p>
          <a:p>
            <a:pPr lvl="1"/>
            <a:r>
              <a:rPr lang="en-GB" dirty="0"/>
              <a:t>Risks should be carefully weighed against the clinical benefits and therapeutic consequences</a:t>
            </a:r>
          </a:p>
        </p:txBody>
      </p:sp>
      <p:pic>
        <p:nvPicPr>
          <p:cNvPr id="5" name="Picture 4">
            <a:hlinkClick r:id="rId3" action="ppaction://hlinksldjump"/>
            <a:extLst>
              <a:ext uri="{FF2B5EF4-FFF2-40B4-BE49-F238E27FC236}">
                <a16:creationId xmlns:a16="http://schemas.microsoft.com/office/drawing/2014/main" id="{9B0906E0-65CF-4761-8276-7F23FAC9B8A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932134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6C4D-BBA7-43AD-A28E-272044656AC7}"/>
              </a:ext>
            </a:extLst>
          </p:cNvPr>
          <p:cNvSpPr>
            <a:spLocks noGrp="1"/>
          </p:cNvSpPr>
          <p:nvPr>
            <p:ph type="title"/>
          </p:nvPr>
        </p:nvSpPr>
        <p:spPr/>
        <p:txBody>
          <a:bodyPr>
            <a:normAutofit fontScale="90000"/>
          </a:bodyPr>
          <a:lstStyle/>
          <a:p>
            <a:r>
              <a:rPr lang="en-GB" dirty="0"/>
              <a:t>Diagnostic tests in the management of ALD:</a:t>
            </a:r>
            <a:br>
              <a:rPr lang="en-GB" dirty="0"/>
            </a:br>
            <a:r>
              <a:rPr lang="en-GB" dirty="0"/>
              <a:t>Histological features and diagnosis of ALD types </a:t>
            </a:r>
          </a:p>
        </p:txBody>
      </p:sp>
      <p:sp>
        <p:nvSpPr>
          <p:cNvPr id="5" name="Text Placeholder 4">
            <a:extLst>
              <a:ext uri="{FF2B5EF4-FFF2-40B4-BE49-F238E27FC236}">
                <a16:creationId xmlns:a16="http://schemas.microsoft.com/office/drawing/2014/main" id="{D56CE58F-7F86-4599-BAD5-A1B9CB9BCB8C}"/>
              </a:ext>
            </a:extLst>
          </p:cNvPr>
          <p:cNvSpPr>
            <a:spLocks noGrp="1"/>
          </p:cNvSpPr>
          <p:nvPr>
            <p:ph type="body" sz="quarter" idx="10"/>
          </p:nvPr>
        </p:nvSpPr>
        <p:spPr>
          <a:xfrm>
            <a:off x="4925" y="6479931"/>
            <a:ext cx="7519403" cy="376990"/>
          </a:xfrm>
        </p:spPr>
        <p:txBody>
          <a:bodyPr/>
          <a:lstStyle/>
          <a:p>
            <a:r>
              <a:rPr lang="en-GB" dirty="0"/>
              <a:t>Images provided courtesy of Lackner C.</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ED5BC0B-6815-4303-B44F-01871D64542F}"/>
              </a:ext>
            </a:extLst>
          </p:cNvPr>
          <p:cNvSpPr>
            <a:spLocks noGrp="1"/>
          </p:cNvSpPr>
          <p:nvPr>
            <p:ph sz="half" idx="11"/>
          </p:nvPr>
        </p:nvSpPr>
        <p:spPr>
          <a:xfrm>
            <a:off x="68367" y="1340767"/>
            <a:ext cx="4365657" cy="5139164"/>
          </a:xfrm>
        </p:spPr>
        <p:txBody>
          <a:bodyPr>
            <a:normAutofit fontScale="92500" lnSpcReduction="10000"/>
          </a:bodyPr>
          <a:lstStyle/>
          <a:p>
            <a:r>
              <a:rPr lang="en-GB" dirty="0"/>
              <a:t>Lesions predominate in centrilobular regions (in </a:t>
            </a:r>
            <a:br>
              <a:rPr lang="en-GB" dirty="0"/>
            </a:br>
            <a:r>
              <a:rPr lang="en-GB" dirty="0"/>
              <a:t>pre-cirrhotic stages)</a:t>
            </a:r>
          </a:p>
          <a:p>
            <a:pPr lvl="1"/>
            <a:r>
              <a:rPr lang="en-GB" b="1" dirty="0"/>
              <a:t>Alcoholic steatosis</a:t>
            </a:r>
          </a:p>
          <a:p>
            <a:pPr lvl="2">
              <a:buFont typeface="Courier New" panose="02070309020205020404" pitchFamily="49" charset="0"/>
              <a:buChar char="o"/>
            </a:pPr>
            <a:r>
              <a:rPr lang="en-GB" dirty="0"/>
              <a:t>Macro and eventually variable blend of macro- and </a:t>
            </a:r>
            <a:r>
              <a:rPr lang="en-GB" dirty="0" err="1"/>
              <a:t>microvesicles</a:t>
            </a:r>
            <a:endParaRPr lang="en-GB" dirty="0"/>
          </a:p>
          <a:p>
            <a:pPr lvl="1"/>
            <a:r>
              <a:rPr lang="en-GB" b="1" dirty="0"/>
              <a:t>Alcoholic steatohepatitis (ASH)</a:t>
            </a:r>
          </a:p>
          <a:p>
            <a:pPr lvl="2">
              <a:buFont typeface="Courier New" panose="02070309020205020404" pitchFamily="49" charset="0"/>
              <a:buChar char="o"/>
            </a:pPr>
            <a:r>
              <a:rPr lang="en-GB" dirty="0"/>
              <a:t>Variable degree of </a:t>
            </a:r>
            <a:r>
              <a:rPr lang="en-GB" dirty="0" err="1"/>
              <a:t>macrovesicular</a:t>
            </a:r>
            <a:r>
              <a:rPr lang="en-GB" dirty="0"/>
              <a:t> steatosis</a:t>
            </a:r>
          </a:p>
          <a:p>
            <a:pPr lvl="2">
              <a:buFont typeface="Courier New" panose="02070309020205020404" pitchFamily="49" charset="0"/>
              <a:buChar char="o"/>
            </a:pPr>
            <a:r>
              <a:rPr lang="en-GB" dirty="0"/>
              <a:t>Hepatocellular injury with ballooning, potentially necrosis</a:t>
            </a:r>
          </a:p>
          <a:p>
            <a:pPr lvl="2">
              <a:buFont typeface="Courier New" panose="02070309020205020404" pitchFamily="49" charset="0"/>
              <a:buChar char="o"/>
            </a:pPr>
            <a:r>
              <a:rPr lang="en-GB" dirty="0"/>
              <a:t>Lobular inflammation</a:t>
            </a:r>
          </a:p>
          <a:p>
            <a:pPr lvl="1"/>
            <a:r>
              <a:rPr lang="en-GB" b="1" dirty="0"/>
              <a:t>Alcoholic fibrosis/</a:t>
            </a:r>
            <a:r>
              <a:rPr lang="en-GB" b="1" dirty="0" err="1"/>
              <a:t>cirhosis</a:t>
            </a:r>
            <a:endParaRPr lang="en-GB" b="1" dirty="0"/>
          </a:p>
          <a:p>
            <a:pPr lvl="2">
              <a:buFont typeface="Courier New" panose="02070309020205020404" pitchFamily="49" charset="0"/>
              <a:buChar char="o"/>
            </a:pPr>
            <a:r>
              <a:rPr lang="en-GB" dirty="0" err="1"/>
              <a:t>Pericellular</a:t>
            </a:r>
            <a:r>
              <a:rPr lang="en-GB" dirty="0"/>
              <a:t> fibrosis (PCF) and/or septal F in </a:t>
            </a:r>
            <a:r>
              <a:rPr lang="en-GB" dirty="0" err="1"/>
              <a:t>precirrhotic</a:t>
            </a:r>
            <a:r>
              <a:rPr lang="en-GB" dirty="0"/>
              <a:t> stage</a:t>
            </a:r>
          </a:p>
          <a:p>
            <a:pPr lvl="2">
              <a:buFont typeface="Courier New" panose="02070309020205020404" pitchFamily="49" charset="0"/>
              <a:buChar char="o"/>
            </a:pPr>
            <a:r>
              <a:rPr lang="en-GB" dirty="0"/>
              <a:t>Micronodular cirrhosis ± PCF</a:t>
            </a:r>
          </a:p>
          <a:p>
            <a:endParaRPr lang="en-GB" dirty="0"/>
          </a:p>
          <a:p>
            <a:r>
              <a:rPr lang="en-GB" dirty="0"/>
              <a:t>A single lesion or any combination may be found in a given individual</a:t>
            </a:r>
          </a:p>
        </p:txBody>
      </p:sp>
      <p:pic>
        <p:nvPicPr>
          <p:cNvPr id="13" name="Picture 12">
            <a:hlinkClick r:id="rId3" action="ppaction://hlinksldjump"/>
            <a:extLst>
              <a:ext uri="{FF2B5EF4-FFF2-40B4-BE49-F238E27FC236}">
                <a16:creationId xmlns:a16="http://schemas.microsoft.com/office/drawing/2014/main" id="{B22C135C-6D17-4F71-81C7-53221CC519F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5" name="TextBox 14">
            <a:extLst>
              <a:ext uri="{FF2B5EF4-FFF2-40B4-BE49-F238E27FC236}">
                <a16:creationId xmlns:a16="http://schemas.microsoft.com/office/drawing/2014/main" id="{23FC906D-1E53-4E8F-AC3B-7AA9E85C2401}"/>
              </a:ext>
            </a:extLst>
          </p:cNvPr>
          <p:cNvSpPr txBox="1"/>
          <p:nvPr/>
        </p:nvSpPr>
        <p:spPr>
          <a:xfrm>
            <a:off x="4344573" y="1208974"/>
            <a:ext cx="344770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Main </a:t>
            </a:r>
            <a:r>
              <a:rPr kumimoji="0" lang="en-GB" sz="1800" b="1" i="0" u="none" strike="noStrike" kern="1200" cap="none" spc="0" normalizeH="0" baseline="0" noProof="0">
                <a:ln>
                  <a:noFill/>
                </a:ln>
                <a:solidFill>
                  <a:prstClr val="black"/>
                </a:solidFill>
                <a:effectLst/>
                <a:uLnTx/>
                <a:uFillTx/>
                <a:latin typeface="Arial"/>
                <a:ea typeface="+mn-ea"/>
                <a:cs typeface="+mn-cs"/>
              </a:rPr>
              <a:t>histological diagnoses:</a:t>
            </a:r>
            <a:endParaRPr kumimoji="0" lang="en-GB" sz="1800" b="1" i="0" u="none" strike="noStrike" kern="1200" cap="none" spc="0" normalizeH="0" baseline="0" noProof="0" dirty="0">
              <a:ln>
                <a:noFill/>
              </a:ln>
              <a:solidFill>
                <a:prstClr val="black"/>
              </a:solidFill>
              <a:effectLst/>
              <a:uLnTx/>
              <a:uFillTx/>
              <a:latin typeface="Arial"/>
              <a:ea typeface="+mn-ea"/>
              <a:cs typeface="+mn-cs"/>
            </a:endParaRPr>
          </a:p>
        </p:txBody>
      </p:sp>
      <p:pic>
        <p:nvPicPr>
          <p:cNvPr id="20" name="Grafik 19"/>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Effect>
                      <a14:colorTemperature colorTemp="5100"/>
                    </a14:imgEffect>
                    <a14:imgEffect>
                      <a14:brightnessContrast bright="21000"/>
                    </a14:imgEffect>
                  </a14:imgLayer>
                </a14:imgProps>
              </a:ext>
              <a:ext uri="{28A0092B-C50C-407E-A947-70E740481C1C}">
                <a14:useLocalDpi xmlns:a14="http://schemas.microsoft.com/office/drawing/2010/main" val="0"/>
              </a:ext>
            </a:extLst>
          </a:blip>
          <a:stretch>
            <a:fillRect/>
          </a:stretch>
        </p:blipFill>
        <p:spPr>
          <a:xfrm>
            <a:off x="4488270" y="1657464"/>
            <a:ext cx="2803021" cy="2102266"/>
          </a:xfrm>
          <a:prstGeom prst="rect">
            <a:avLst/>
          </a:prstGeom>
          <a:ln w="19050">
            <a:solidFill>
              <a:schemeClr val="tx1"/>
            </a:solidFill>
          </a:ln>
        </p:spPr>
      </p:pic>
      <p:pic>
        <p:nvPicPr>
          <p:cNvPr id="1028"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colorTemperature colorTemp="6100"/>
                    </a14:imgEffect>
                    <a14:imgEffect>
                      <a14:saturation sat="114000"/>
                    </a14:imgEffect>
                  </a14:imgLayer>
                </a14:imgProps>
              </a:ext>
              <a:ext uri="{28A0092B-C50C-407E-A947-70E740481C1C}">
                <a14:useLocalDpi xmlns:a14="http://schemas.microsoft.com/office/drawing/2010/main" val="0"/>
              </a:ext>
            </a:extLst>
          </a:blip>
          <a:srcRect/>
          <a:stretch>
            <a:fillRect/>
          </a:stretch>
        </p:blipFill>
        <p:spPr bwMode="auto">
          <a:xfrm>
            <a:off x="6097889" y="2324036"/>
            <a:ext cx="2803022" cy="210226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p:nvPicPr>
        <p:blipFill>
          <a:blip r:embed="rId9" cstate="print">
            <a:extLst>
              <a:ext uri="{BEBA8EAE-BF5A-486C-A8C5-ECC9F3942E4B}">
                <a14:imgProps xmlns:a14="http://schemas.microsoft.com/office/drawing/2010/main">
                  <a14:imgLayer r:embed="rId10">
                    <a14:imgEffect>
                      <a14:sharpenSoften amount="14000"/>
                    </a14:imgEffect>
                    <a14:imgEffect>
                      <a14:saturation sat="113000"/>
                    </a14:imgEffect>
                    <a14:imgEffect>
                      <a14:brightnessContrast bright="17000"/>
                    </a14:imgEffect>
                  </a14:imgLayer>
                </a14:imgProps>
              </a:ext>
              <a:ext uri="{28A0092B-C50C-407E-A947-70E740481C1C}">
                <a14:useLocalDpi xmlns:a14="http://schemas.microsoft.com/office/drawing/2010/main" val="0"/>
              </a:ext>
            </a:extLst>
          </a:blip>
          <a:stretch>
            <a:fillRect/>
          </a:stretch>
        </p:blipFill>
        <p:spPr>
          <a:xfrm>
            <a:off x="4488269" y="4236274"/>
            <a:ext cx="2803021" cy="2102266"/>
          </a:xfrm>
          <a:prstGeom prst="rect">
            <a:avLst/>
          </a:prstGeom>
          <a:ln w="19050">
            <a:solidFill>
              <a:schemeClr val="tx1"/>
            </a:solidFill>
          </a:ln>
        </p:spPr>
      </p:pic>
      <p:sp>
        <p:nvSpPr>
          <p:cNvPr id="23" name="Textfeld 22"/>
          <p:cNvSpPr txBox="1"/>
          <p:nvPr/>
        </p:nvSpPr>
        <p:spPr>
          <a:xfrm>
            <a:off x="4559647" y="1746962"/>
            <a:ext cx="863126" cy="276999"/>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err="1">
                <a:ln>
                  <a:noFill/>
                </a:ln>
                <a:solidFill>
                  <a:prstClr val="black"/>
                </a:solidFill>
                <a:effectLst/>
                <a:uLnTx/>
                <a:uFillTx/>
                <a:latin typeface="Arial"/>
                <a:ea typeface="+mn-ea"/>
                <a:cs typeface="+mn-cs"/>
              </a:rPr>
              <a:t>Steatosis</a:t>
            </a:r>
            <a:endParaRPr kumimoji="0" lang="de-AT"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feld 23"/>
          <p:cNvSpPr txBox="1"/>
          <p:nvPr/>
        </p:nvSpPr>
        <p:spPr>
          <a:xfrm>
            <a:off x="6183348" y="2413534"/>
            <a:ext cx="1290414" cy="276999"/>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err="1">
                <a:ln>
                  <a:noFill/>
                </a:ln>
                <a:solidFill>
                  <a:prstClr val="black"/>
                </a:solidFill>
                <a:effectLst/>
                <a:uLnTx/>
                <a:uFillTx/>
                <a:latin typeface="Arial"/>
                <a:ea typeface="+mn-ea"/>
                <a:cs typeface="+mn-cs"/>
              </a:rPr>
              <a:t>Steatohepatitis</a:t>
            </a:r>
            <a:endParaRPr kumimoji="0" lang="de-AT"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feld 24"/>
          <p:cNvSpPr txBox="1"/>
          <p:nvPr/>
        </p:nvSpPr>
        <p:spPr>
          <a:xfrm>
            <a:off x="4551101" y="4298112"/>
            <a:ext cx="863126" cy="276999"/>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200" b="1" i="0" u="none" strike="noStrike" kern="1200" cap="none" spc="0" normalizeH="0" baseline="0" noProof="0" dirty="0" err="1">
                <a:ln>
                  <a:noFill/>
                </a:ln>
                <a:solidFill>
                  <a:prstClr val="black"/>
                </a:solidFill>
                <a:effectLst/>
                <a:uLnTx/>
                <a:uFillTx/>
                <a:latin typeface="Arial"/>
                <a:ea typeface="+mn-ea"/>
                <a:cs typeface="+mn-cs"/>
              </a:rPr>
              <a:t>Cirrhosis</a:t>
            </a:r>
            <a:endParaRPr kumimoji="0" lang="de-AT" sz="12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31908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76C4D-BBA7-43AD-A28E-272044656AC7}"/>
              </a:ext>
            </a:extLst>
          </p:cNvPr>
          <p:cNvSpPr>
            <a:spLocks noGrp="1"/>
          </p:cNvSpPr>
          <p:nvPr>
            <p:ph type="title"/>
          </p:nvPr>
        </p:nvSpPr>
        <p:spPr/>
        <p:txBody>
          <a:bodyPr>
            <a:normAutofit fontScale="90000"/>
          </a:bodyPr>
          <a:lstStyle/>
          <a:p>
            <a:r>
              <a:rPr lang="en-GB" dirty="0"/>
              <a:t>Diagnostic tests in the management of ALD: Histological features and diagnosis of ALD types </a:t>
            </a:r>
          </a:p>
        </p:txBody>
      </p:sp>
      <p:sp>
        <p:nvSpPr>
          <p:cNvPr id="4" name="Text Placeholder 3">
            <a:extLst>
              <a:ext uri="{FF2B5EF4-FFF2-40B4-BE49-F238E27FC236}">
                <a16:creationId xmlns:a16="http://schemas.microsoft.com/office/drawing/2014/main" id="{EB61A3D2-CE62-4890-822F-3C5F63897E67}"/>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3" name="Content Placeholder 2">
            <a:extLst>
              <a:ext uri="{FF2B5EF4-FFF2-40B4-BE49-F238E27FC236}">
                <a16:creationId xmlns:a16="http://schemas.microsoft.com/office/drawing/2014/main" id="{8FF410B4-688C-4789-B616-0E1A9750E6C9}"/>
              </a:ext>
            </a:extLst>
          </p:cNvPr>
          <p:cNvSpPr>
            <a:spLocks noGrp="1"/>
          </p:cNvSpPr>
          <p:nvPr>
            <p:ph sz="half" idx="1"/>
          </p:nvPr>
        </p:nvSpPr>
        <p:spPr>
          <a:xfrm>
            <a:off x="319314" y="1340768"/>
            <a:ext cx="8309781" cy="4909112"/>
          </a:xfrm>
        </p:spPr>
        <p:txBody>
          <a:bodyPr>
            <a:normAutofit/>
          </a:bodyPr>
          <a:lstStyle/>
          <a:p>
            <a:r>
              <a:rPr lang="en-GB" dirty="0"/>
              <a:t>Types of ALD differ with respect to prognosis</a:t>
            </a:r>
          </a:p>
          <a:p>
            <a:r>
              <a:rPr lang="en-GB" dirty="0"/>
              <a:t>About 90% of heavy drinkers have hepatocellular steatosis</a:t>
            </a:r>
          </a:p>
          <a:p>
            <a:pPr lvl="1"/>
            <a:r>
              <a:rPr lang="en-GB" dirty="0"/>
              <a:t>Prognosis is debated; may be associated with progression to cirrhosis (particularly mixed steatosis pattern) </a:t>
            </a:r>
          </a:p>
          <a:p>
            <a:r>
              <a:rPr lang="en-GB" dirty="0"/>
              <a:t>ASH is considered a progressive lesion</a:t>
            </a:r>
          </a:p>
          <a:p>
            <a:pPr lvl="1"/>
            <a:r>
              <a:rPr lang="en-GB" dirty="0"/>
              <a:t>Increases the risk of cirrhosis and HCC</a:t>
            </a:r>
          </a:p>
          <a:p>
            <a:r>
              <a:rPr lang="en-GB" dirty="0"/>
              <a:t>Morphological lesions of ALD and metabolic syndrome-associated NAFLD show broad overlap:</a:t>
            </a:r>
          </a:p>
          <a:p>
            <a:pPr lvl="1"/>
            <a:r>
              <a:rPr lang="en-GB" dirty="0"/>
              <a:t>Hepatocellular injury and fibrosis are often more severe in ALD</a:t>
            </a:r>
          </a:p>
          <a:p>
            <a:pPr lvl="1"/>
            <a:r>
              <a:rPr lang="en-GB" dirty="0"/>
              <a:t>Some lesions of ALD are very rare or have not been described in patients with pure NAFLD:</a:t>
            </a:r>
          </a:p>
          <a:p>
            <a:pPr lvl="2"/>
            <a:r>
              <a:rPr lang="en-US" dirty="0"/>
              <a:t>Sclerosing hyaline necrosis, alcoholic foamy degeneration (i.e., large portions of the parenchyma affected by </a:t>
            </a:r>
            <a:r>
              <a:rPr lang="en-US" dirty="0" err="1"/>
              <a:t>microvesicular</a:t>
            </a:r>
            <a:r>
              <a:rPr lang="en-US" dirty="0"/>
              <a:t> steatosis), fibro-obliterative changes in hepatic veins, portal acute inflammation, cholestasis</a:t>
            </a:r>
            <a:endParaRPr lang="en-GB" dirty="0"/>
          </a:p>
        </p:txBody>
      </p:sp>
      <p:pic>
        <p:nvPicPr>
          <p:cNvPr id="5" name="Picture 4">
            <a:hlinkClick r:id="rId3" action="ppaction://hlinksldjump"/>
            <a:extLst>
              <a:ext uri="{FF2B5EF4-FFF2-40B4-BE49-F238E27FC236}">
                <a16:creationId xmlns:a16="http://schemas.microsoft.com/office/drawing/2014/main" id="{D163CB4F-7FA5-47D5-93D3-663E78EE002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173922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0A22-F0AE-4C73-A39E-07F2437850A2}"/>
              </a:ext>
            </a:extLst>
          </p:cNvPr>
          <p:cNvSpPr>
            <a:spLocks noGrp="1"/>
          </p:cNvSpPr>
          <p:nvPr>
            <p:ph type="title"/>
          </p:nvPr>
        </p:nvSpPr>
        <p:spPr/>
        <p:txBody>
          <a:bodyPr>
            <a:normAutofit fontScale="90000"/>
          </a:bodyPr>
          <a:lstStyle/>
          <a:p>
            <a:r>
              <a:rPr lang="en-GB" dirty="0"/>
              <a:t>Diagnostic tests in the management of ALD: </a:t>
            </a:r>
            <a:br>
              <a:rPr lang="en-GB" dirty="0"/>
            </a:br>
            <a:r>
              <a:rPr lang="en-GB" dirty="0"/>
              <a:t>Non-invasive tests to estimate liver fibrosis</a:t>
            </a:r>
          </a:p>
        </p:txBody>
      </p:sp>
      <p:sp>
        <p:nvSpPr>
          <p:cNvPr id="3" name="Text Placeholder 2">
            <a:extLst>
              <a:ext uri="{FF2B5EF4-FFF2-40B4-BE49-F238E27FC236}">
                <a16:creationId xmlns:a16="http://schemas.microsoft.com/office/drawing/2014/main" id="{07AD3AF8-5ABB-4FFC-974E-57DA92FE71D8}"/>
              </a:ext>
            </a:extLst>
          </p:cNvPr>
          <p:cNvSpPr>
            <a:spLocks noGrp="1"/>
          </p:cNvSpPr>
          <p:nvPr>
            <p:ph type="body" sz="quarter" idx="10"/>
          </p:nvPr>
        </p:nvSpPr>
        <p:spPr/>
        <p:txBody>
          <a:bodyPr/>
          <a:lstStyle/>
          <a:p>
            <a:r>
              <a:rPr lang="en-GB" dirty="0"/>
              <a:t>*PGAA index: combines </a:t>
            </a:r>
            <a:r>
              <a:rPr lang="el-GR" dirty="0"/>
              <a:t>α2</a:t>
            </a:r>
            <a:r>
              <a:rPr lang="en-GB" dirty="0"/>
              <a:t>alpha-2-macroglobulin, prothrombin time, serum GGT, serum apolipoprotein A1;</a:t>
            </a:r>
          </a:p>
          <a:p>
            <a:r>
              <a:rPr lang="en-GB" baseline="30000" dirty="0"/>
              <a:t>†</a:t>
            </a:r>
            <a:r>
              <a:rPr lang="en-GB" dirty="0"/>
              <a:t>ELF combines hyaluronic acid (HA), the N-terminal pro-peptide of collagen type III (PIIINP) and tissue inhibitor of metalloproteinase-1 (TIMP-1). The test is validated for diagnosis of &gt;F3 fibrosis</a:t>
            </a:r>
          </a:p>
          <a:p>
            <a:r>
              <a:rPr lang="en-GB" dirty="0"/>
              <a:t>EASL CPG ALD. J </a:t>
            </a:r>
            <a:r>
              <a:rPr lang="en-GB" dirty="0" err="1"/>
              <a:t>Hepatol</a:t>
            </a:r>
            <a:r>
              <a:rPr lang="en-GB" dirty="0"/>
              <a:t> 2018;69:154–81</a:t>
            </a:r>
          </a:p>
        </p:txBody>
      </p:sp>
      <p:sp>
        <p:nvSpPr>
          <p:cNvPr id="8" name="Content Placeholder 7">
            <a:extLst>
              <a:ext uri="{FF2B5EF4-FFF2-40B4-BE49-F238E27FC236}">
                <a16:creationId xmlns:a16="http://schemas.microsoft.com/office/drawing/2014/main" id="{5843218A-0D69-4752-A854-C4AB90619426}"/>
              </a:ext>
            </a:extLst>
          </p:cNvPr>
          <p:cNvSpPr>
            <a:spLocks noGrp="1"/>
          </p:cNvSpPr>
          <p:nvPr>
            <p:ph sz="half" idx="1"/>
          </p:nvPr>
        </p:nvSpPr>
        <p:spPr/>
        <p:txBody>
          <a:bodyPr/>
          <a:lstStyle/>
          <a:p>
            <a:pPr marL="285750" indent="-285750"/>
            <a:r>
              <a:rPr lang="en-GB" dirty="0"/>
              <a:t>Tests can distinguish mild from severe fibrosis</a:t>
            </a:r>
          </a:p>
          <a:p>
            <a:pPr marL="685800" lvl="1"/>
            <a:r>
              <a:rPr lang="en-GB" dirty="0"/>
              <a:t>Less well suited to classify intermediate fibrosis stages</a:t>
            </a:r>
          </a:p>
          <a:p>
            <a:pPr marL="285750"/>
            <a:r>
              <a:rPr lang="en-GB" dirty="0"/>
              <a:t>Not helpful in the early diagnosis of ALD</a:t>
            </a:r>
          </a:p>
          <a:p>
            <a:endParaRPr lang="en-GB" dirty="0"/>
          </a:p>
        </p:txBody>
      </p:sp>
      <p:pic>
        <p:nvPicPr>
          <p:cNvPr id="7" name="Picture 6">
            <a:hlinkClick r:id="rId3" action="ppaction://hlinksldjump"/>
            <a:extLst>
              <a:ext uri="{FF2B5EF4-FFF2-40B4-BE49-F238E27FC236}">
                <a16:creationId xmlns:a16="http://schemas.microsoft.com/office/drawing/2014/main" id="{D6EC5F36-00EF-49BB-A0D0-E126A80F208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10" name="Table 9">
            <a:extLst>
              <a:ext uri="{FF2B5EF4-FFF2-40B4-BE49-F238E27FC236}">
                <a16:creationId xmlns:a16="http://schemas.microsoft.com/office/drawing/2014/main" id="{3A3C2CE3-23A9-4AC5-8E3D-884AE6A13AFF}"/>
              </a:ext>
            </a:extLst>
          </p:cNvPr>
          <p:cNvGraphicFramePr>
            <a:graphicFrameLocks noGrp="1"/>
          </p:cNvGraphicFramePr>
          <p:nvPr>
            <p:extLst>
              <p:ext uri="{D42A27DB-BD31-4B8C-83A1-F6EECF244321}">
                <p14:modId xmlns:p14="http://schemas.microsoft.com/office/powerpoint/2010/main" val="864034296"/>
              </p:ext>
            </p:extLst>
          </p:nvPr>
        </p:nvGraphicFramePr>
        <p:xfrm>
          <a:off x="755650" y="2877112"/>
          <a:ext cx="7380288" cy="2959480"/>
        </p:xfrm>
        <a:graphic>
          <a:graphicData uri="http://schemas.openxmlformats.org/drawingml/2006/table">
            <a:tbl>
              <a:tblPr firstRow="1" firstCol="1" bandRow="1">
                <a:tableStyleId>{5C22544A-7EE6-4342-B048-85BDC9FD1C3A}</a:tableStyleId>
              </a:tblPr>
              <a:tblGrid>
                <a:gridCol w="1660172">
                  <a:extLst>
                    <a:ext uri="{9D8B030D-6E8A-4147-A177-3AD203B41FA5}">
                      <a16:colId xmlns:a16="http://schemas.microsoft.com/office/drawing/2014/main" val="3531370749"/>
                    </a:ext>
                  </a:extLst>
                </a:gridCol>
                <a:gridCol w="975448">
                  <a:extLst>
                    <a:ext uri="{9D8B030D-6E8A-4147-A177-3AD203B41FA5}">
                      <a16:colId xmlns:a16="http://schemas.microsoft.com/office/drawing/2014/main" val="4050629206"/>
                    </a:ext>
                  </a:extLst>
                </a:gridCol>
                <a:gridCol w="1406043">
                  <a:extLst>
                    <a:ext uri="{9D8B030D-6E8A-4147-A177-3AD203B41FA5}">
                      <a16:colId xmlns:a16="http://schemas.microsoft.com/office/drawing/2014/main" val="3636887966"/>
                    </a:ext>
                  </a:extLst>
                </a:gridCol>
                <a:gridCol w="1500385">
                  <a:extLst>
                    <a:ext uri="{9D8B030D-6E8A-4147-A177-3AD203B41FA5}">
                      <a16:colId xmlns:a16="http://schemas.microsoft.com/office/drawing/2014/main" val="3014640096"/>
                    </a:ext>
                  </a:extLst>
                </a:gridCol>
                <a:gridCol w="972346">
                  <a:extLst>
                    <a:ext uri="{9D8B030D-6E8A-4147-A177-3AD203B41FA5}">
                      <a16:colId xmlns:a16="http://schemas.microsoft.com/office/drawing/2014/main" val="2422245686"/>
                    </a:ext>
                  </a:extLst>
                </a:gridCol>
                <a:gridCol w="865894">
                  <a:extLst>
                    <a:ext uri="{9D8B030D-6E8A-4147-A177-3AD203B41FA5}">
                      <a16:colId xmlns:a16="http://schemas.microsoft.com/office/drawing/2014/main" val="269552065"/>
                    </a:ext>
                  </a:extLst>
                </a:gridCol>
              </a:tblGrid>
              <a:tr h="213360">
                <a:tc>
                  <a:txBody>
                    <a:bodyPr/>
                    <a:lstStyle/>
                    <a:p>
                      <a:pPr algn="just">
                        <a:lnSpc>
                          <a:spcPct val="150000"/>
                        </a:lnSpc>
                        <a:spcAft>
                          <a:spcPts val="0"/>
                        </a:spcAft>
                      </a:pPr>
                      <a:r>
                        <a:rPr lang="en-GB" sz="1400" dirty="0">
                          <a:effectLst/>
                        </a:rPr>
                        <a:t>Test</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50000"/>
                        </a:lnSpc>
                        <a:spcAft>
                          <a:spcPts val="0"/>
                        </a:spcAft>
                      </a:pPr>
                      <a:r>
                        <a:rPr lang="en-GB" sz="1400" dirty="0">
                          <a:effectLst/>
                        </a:rPr>
                        <a:t>Cut-off</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50000"/>
                        </a:lnSpc>
                        <a:spcAft>
                          <a:spcPts val="0"/>
                        </a:spcAft>
                      </a:pPr>
                      <a:r>
                        <a:rPr lang="en-GB" sz="1400" dirty="0">
                          <a:effectLst/>
                        </a:rPr>
                        <a:t>F4 prevalence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50000"/>
                        </a:lnSpc>
                        <a:spcAft>
                          <a:spcPts val="0"/>
                        </a:spcAft>
                      </a:pPr>
                      <a:r>
                        <a:rPr lang="en-GB" sz="1400" dirty="0">
                          <a:effectLst/>
                        </a:rPr>
                        <a:t>AUROC</a:t>
                      </a:r>
                    </a:p>
                    <a:p>
                      <a:pPr algn="ctr">
                        <a:lnSpc>
                          <a:spcPct val="150000"/>
                        </a:lnSpc>
                        <a:spcAft>
                          <a:spcPts val="0"/>
                        </a:spcAft>
                      </a:pPr>
                      <a:r>
                        <a:rPr lang="en-GB" sz="1400" dirty="0">
                          <a:effectLst/>
                        </a:rPr>
                        <a:t>(95% CI)</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50000"/>
                        </a:lnSpc>
                        <a:spcAft>
                          <a:spcPts val="0"/>
                        </a:spcAft>
                      </a:pPr>
                      <a:r>
                        <a:rPr lang="en-GB" sz="1400" dirty="0">
                          <a:effectLst/>
                        </a:rPr>
                        <a:t>PPV</a:t>
                      </a:r>
                      <a:br>
                        <a:rPr lang="en-GB" sz="1400" dirty="0">
                          <a:effectLst/>
                        </a:rPr>
                      </a:br>
                      <a:r>
                        <a:rPr lang="en-GB" sz="1400" dirty="0">
                          <a:effectLst/>
                        </a:rPr>
                        <a:t>(%)</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50000"/>
                        </a:lnSpc>
                        <a:spcAft>
                          <a:spcPts val="0"/>
                        </a:spcAft>
                      </a:pPr>
                      <a:r>
                        <a:rPr lang="en-GB" sz="1400" dirty="0">
                          <a:effectLst/>
                        </a:rPr>
                        <a:t>NPV</a:t>
                      </a:r>
                      <a:br>
                        <a:rPr lang="en-GB" sz="1400" dirty="0">
                          <a:effectLst/>
                        </a:rPr>
                      </a:br>
                      <a:r>
                        <a:rPr lang="en-GB" sz="1400" dirty="0">
                          <a:effectLst/>
                        </a:rPr>
                        <a:t>(%)</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3600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816627329"/>
                  </a:ext>
                </a:extLst>
              </a:tr>
              <a:tr h="106680">
                <a:tc>
                  <a:txBody>
                    <a:bodyPr/>
                    <a:lstStyle/>
                    <a:p>
                      <a:pPr algn="just">
                        <a:lnSpc>
                          <a:spcPct val="150000"/>
                        </a:lnSpc>
                        <a:spcAft>
                          <a:spcPts val="0"/>
                        </a:spcAft>
                      </a:pPr>
                      <a:r>
                        <a:rPr lang="en-GB" sz="1400" dirty="0">
                          <a:solidFill>
                            <a:schemeClr val="tx1"/>
                          </a:solidFill>
                          <a:effectLst/>
                        </a:rPr>
                        <a:t>Hyaluronic acid</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lnSpc>
                          <a:spcPct val="150000"/>
                        </a:lnSpc>
                        <a:spcAft>
                          <a:spcPts val="0"/>
                        </a:spcAft>
                      </a:pPr>
                      <a:r>
                        <a:rPr lang="en-GB" sz="1400" dirty="0">
                          <a:effectLst/>
                        </a:rPr>
                        <a:t>250 </a:t>
                      </a:r>
                      <a:r>
                        <a:rPr lang="en-GB" sz="1400" dirty="0" err="1">
                          <a:effectLst/>
                        </a:rPr>
                        <a:t>μg</a:t>
                      </a:r>
                      <a:r>
                        <a:rPr lang="en-GB" sz="1400" dirty="0">
                          <a:effectLst/>
                        </a:rPr>
                        <a:t>/L</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0.78</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35</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98</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05996064"/>
                  </a:ext>
                </a:extLst>
              </a:tr>
              <a:tr h="106680">
                <a:tc>
                  <a:txBody>
                    <a:bodyPr/>
                    <a:lstStyle/>
                    <a:p>
                      <a:pPr algn="just">
                        <a:lnSpc>
                          <a:spcPct val="150000"/>
                        </a:lnSpc>
                        <a:spcAft>
                          <a:spcPts val="0"/>
                        </a:spcAft>
                      </a:pPr>
                      <a:r>
                        <a:rPr lang="en-GB" sz="1400" dirty="0">
                          <a:solidFill>
                            <a:schemeClr val="tx1"/>
                          </a:solidFill>
                          <a:effectLst/>
                        </a:rPr>
                        <a:t>PGAA index*</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lnSpc>
                          <a:spcPct val="150000"/>
                        </a:lnSpc>
                        <a:spcAft>
                          <a:spcPts val="0"/>
                        </a:spcAft>
                      </a:pPr>
                      <a:r>
                        <a:rPr lang="en-GB" sz="1400" dirty="0">
                          <a:effectLst/>
                        </a:rPr>
                        <a:t>10</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27</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0.87 (0.79–0.92)</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72</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92</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278433408"/>
                  </a:ext>
                </a:extLst>
              </a:tr>
              <a:tr h="106680">
                <a:tc rowSpan="2">
                  <a:txBody>
                    <a:bodyPr/>
                    <a:lstStyle/>
                    <a:p>
                      <a:pPr algn="just">
                        <a:lnSpc>
                          <a:spcPct val="150000"/>
                        </a:lnSpc>
                        <a:spcAft>
                          <a:spcPts val="0"/>
                        </a:spcAft>
                      </a:pPr>
                      <a:r>
                        <a:rPr lang="en-GB" sz="1400" dirty="0" err="1">
                          <a:solidFill>
                            <a:schemeClr val="tx1"/>
                          </a:solidFill>
                          <a:effectLst/>
                        </a:rPr>
                        <a:t>FibroTest</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r">
                        <a:lnSpc>
                          <a:spcPct val="150000"/>
                        </a:lnSpc>
                        <a:spcAft>
                          <a:spcPts val="0"/>
                        </a:spcAft>
                      </a:pPr>
                      <a:r>
                        <a:rPr lang="en-GB" sz="1400" dirty="0">
                          <a:solidFill>
                            <a:schemeClr val="tx1"/>
                          </a:solidFill>
                          <a:effectLst/>
                        </a:rPr>
                        <a:t> </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lnSpc>
                          <a:spcPct val="150000"/>
                        </a:lnSpc>
                        <a:spcAft>
                          <a:spcPts val="0"/>
                        </a:spcAft>
                      </a:pPr>
                      <a:r>
                        <a:rPr lang="en-GB" sz="1400" dirty="0">
                          <a:effectLst/>
                        </a:rPr>
                        <a:t> ≥0.70</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31</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0.94 (0.90–0.96)</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73.4</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93.5</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399738791"/>
                  </a:ext>
                </a:extLst>
              </a:tr>
              <a:tr h="106680">
                <a:tc vMerge="1">
                  <a:txBody>
                    <a:bodyPr/>
                    <a:lstStyle/>
                    <a:p>
                      <a:pPr algn="r">
                        <a:lnSpc>
                          <a:spcPct val="150000"/>
                        </a:lnSpc>
                        <a:spcAft>
                          <a:spcPts val="0"/>
                        </a:spcAft>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dirty="0">
                          <a:effectLst/>
                        </a:rPr>
                        <a:t> ≥0.75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15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0.88 (0.79–0.93)</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43.9</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92.8</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12650252"/>
                  </a:ext>
                </a:extLst>
              </a:tr>
              <a:tr h="213360">
                <a:tc>
                  <a:txBody>
                    <a:bodyPr/>
                    <a:lstStyle/>
                    <a:p>
                      <a:pPr algn="l">
                        <a:lnSpc>
                          <a:spcPct val="150000"/>
                        </a:lnSpc>
                        <a:spcAft>
                          <a:spcPts val="0"/>
                        </a:spcAft>
                      </a:pPr>
                      <a:r>
                        <a:rPr lang="en-GB" sz="1400" dirty="0">
                          <a:solidFill>
                            <a:schemeClr val="tx1"/>
                          </a:solidFill>
                          <a:effectLst/>
                        </a:rPr>
                        <a:t>ELF test</a:t>
                      </a:r>
                      <a:r>
                        <a:rPr lang="en-GB" sz="1400" baseline="30000" dirty="0">
                          <a:solidFill>
                            <a:schemeClr val="tx1"/>
                          </a:solidFill>
                          <a:effectLst/>
                        </a:rPr>
                        <a:t>†</a:t>
                      </a:r>
                      <a:endParaRPr lang="en-GB" sz="2800" baseline="30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marL="0" indent="0" algn="ctr">
                        <a:lnSpc>
                          <a:spcPct val="150000"/>
                        </a:lnSpc>
                        <a:spcAft>
                          <a:spcPts val="0"/>
                        </a:spcAft>
                      </a:pPr>
                      <a:r>
                        <a:rPr lang="en-GB" sz="1400" dirty="0">
                          <a:effectLst/>
                        </a:rPr>
                        <a:t>≥10.5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23</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0.92 (0.89–0.96)</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71</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94</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69997973"/>
                  </a:ext>
                </a:extLst>
              </a:tr>
              <a:tr h="106680">
                <a:tc>
                  <a:txBody>
                    <a:bodyPr/>
                    <a:lstStyle/>
                    <a:p>
                      <a:pPr algn="just">
                        <a:lnSpc>
                          <a:spcPct val="150000"/>
                        </a:lnSpc>
                        <a:spcAft>
                          <a:spcPts val="0"/>
                        </a:spcAft>
                      </a:pPr>
                      <a:r>
                        <a:rPr lang="en-GB" sz="1400" dirty="0" err="1">
                          <a:solidFill>
                            <a:schemeClr val="tx1"/>
                          </a:solidFill>
                          <a:effectLst/>
                        </a:rPr>
                        <a:t>Fibrometer</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lnSpc>
                          <a:spcPct val="150000"/>
                        </a:lnSpc>
                        <a:spcAft>
                          <a:spcPts val="0"/>
                        </a:spcAft>
                      </a:pPr>
                      <a:r>
                        <a:rPr lang="en-GB" sz="1400" dirty="0">
                          <a:effectLst/>
                        </a:rPr>
                        <a:t> ≥0.5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31</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0.94 (0.90–0.97)</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53.7</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98.9</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698910048"/>
                  </a:ext>
                </a:extLst>
              </a:tr>
              <a:tr h="106680">
                <a:tc rowSpan="2">
                  <a:txBody>
                    <a:bodyPr/>
                    <a:lstStyle/>
                    <a:p>
                      <a:pPr algn="just">
                        <a:lnSpc>
                          <a:spcPct val="150000"/>
                        </a:lnSpc>
                        <a:spcAft>
                          <a:spcPts val="0"/>
                        </a:spcAft>
                      </a:pPr>
                      <a:r>
                        <a:rPr lang="en-GB" sz="1400" dirty="0">
                          <a:solidFill>
                            <a:schemeClr val="tx1"/>
                          </a:solidFill>
                          <a:effectLst/>
                        </a:rPr>
                        <a:t>FIB-4</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r">
                        <a:lnSpc>
                          <a:spcPct val="150000"/>
                        </a:lnSpc>
                        <a:spcAft>
                          <a:spcPts val="0"/>
                        </a:spcAft>
                      </a:pPr>
                      <a:r>
                        <a:rPr lang="en-GB" sz="1400" dirty="0">
                          <a:solidFill>
                            <a:schemeClr val="tx1"/>
                          </a:solidFill>
                          <a:effectLst/>
                        </a:rPr>
                        <a:t> </a:t>
                      </a:r>
                      <a:endParaRPr lang="en-GB"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BEE5F5"/>
                    </a:solidFill>
                  </a:tcPr>
                </a:tc>
                <a:tc>
                  <a:txBody>
                    <a:bodyPr/>
                    <a:lstStyle/>
                    <a:p>
                      <a:pPr algn="ctr">
                        <a:lnSpc>
                          <a:spcPct val="150000"/>
                        </a:lnSpc>
                        <a:spcAft>
                          <a:spcPts val="0"/>
                        </a:spcAft>
                      </a:pPr>
                      <a:r>
                        <a:rPr lang="en-GB" sz="1400" dirty="0">
                          <a:effectLst/>
                        </a:rPr>
                        <a:t>&lt;1.45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31</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0.80 (0.72–0.86)</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NA</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NA</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41673734"/>
                  </a:ext>
                </a:extLst>
              </a:tr>
              <a:tr h="106680">
                <a:tc vMerge="1">
                  <a:txBody>
                    <a:bodyPr/>
                    <a:lstStyle/>
                    <a:p>
                      <a:pPr algn="r">
                        <a:lnSpc>
                          <a:spcPct val="150000"/>
                        </a:lnSpc>
                        <a:spcAft>
                          <a:spcPts val="0"/>
                        </a:spcAft>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dirty="0">
                          <a:effectLst/>
                        </a:rPr>
                        <a:t>&lt;1.45</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a:effectLst/>
                        </a:rPr>
                        <a:t>15</a:t>
                      </a:r>
                      <a:endParaRPr lang="en-GB"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rPr>
                        <a:t>0.80 (0.71–0.87)</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NA</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NA</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56856741"/>
                  </a:ext>
                </a:extLst>
              </a:tr>
            </a:tbl>
          </a:graphicData>
        </a:graphic>
      </p:graphicFrame>
      <p:sp>
        <p:nvSpPr>
          <p:cNvPr id="4" name="Rectangle 3">
            <a:extLst>
              <a:ext uri="{FF2B5EF4-FFF2-40B4-BE49-F238E27FC236}">
                <a16:creationId xmlns:a16="http://schemas.microsoft.com/office/drawing/2014/main" id="{69E6D25D-1BD9-4BED-B175-53F870527EE1}"/>
              </a:ext>
            </a:extLst>
          </p:cNvPr>
          <p:cNvSpPr/>
          <p:nvPr/>
        </p:nvSpPr>
        <p:spPr>
          <a:xfrm>
            <a:off x="671927" y="2539518"/>
            <a:ext cx="7865786" cy="307777"/>
          </a:xfrm>
          <a:prstGeom prst="rect">
            <a:avLst/>
          </a:prstGeom>
        </p:spPr>
        <p:txBody>
          <a:bodyPr wrap="square">
            <a:spAutoFit/>
          </a:bodyPr>
          <a:lstStyle/>
          <a:p>
            <a:r>
              <a:rPr lang="en-GB" sz="1400" b="1"/>
              <a:t>Diagnostic performance of some non-invasive serum fibrosis tests for cirrhosis diagnosis:</a:t>
            </a:r>
          </a:p>
        </p:txBody>
      </p:sp>
    </p:spTree>
    <p:extLst>
      <p:ext uri="{BB962C8B-B14F-4D97-AF65-F5344CB8AC3E}">
        <p14:creationId xmlns:p14="http://schemas.microsoft.com/office/powerpoint/2010/main" val="1734859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7DB8-691C-49D3-B679-A89F59D77938}"/>
              </a:ext>
            </a:extLst>
          </p:cNvPr>
          <p:cNvSpPr>
            <a:spLocks noGrp="1"/>
          </p:cNvSpPr>
          <p:nvPr>
            <p:ph type="title"/>
          </p:nvPr>
        </p:nvSpPr>
        <p:spPr/>
        <p:txBody>
          <a:bodyPr>
            <a:normAutofit fontScale="90000"/>
          </a:bodyPr>
          <a:lstStyle/>
          <a:p>
            <a:r>
              <a:rPr lang="en-GB" dirty="0"/>
              <a:t>Diagnostic tests in the management of ALD: </a:t>
            </a:r>
            <a:br>
              <a:rPr lang="en-GB" dirty="0"/>
            </a:br>
            <a:r>
              <a:rPr lang="en-GB" dirty="0"/>
              <a:t>Non-invasive tests to estimate liver fibrosis</a:t>
            </a:r>
          </a:p>
        </p:txBody>
      </p:sp>
      <p:sp>
        <p:nvSpPr>
          <p:cNvPr id="3" name="Text Placeholder 2">
            <a:extLst>
              <a:ext uri="{FF2B5EF4-FFF2-40B4-BE49-F238E27FC236}">
                <a16:creationId xmlns:a16="http://schemas.microsoft.com/office/drawing/2014/main" id="{3745BA1E-857A-4EB1-A632-B40FAC959FB3}"/>
              </a:ext>
            </a:extLst>
          </p:cNvPr>
          <p:cNvSpPr>
            <a:spLocks noGrp="1"/>
          </p:cNvSpPr>
          <p:nvPr>
            <p:ph type="body" sz="quarter" idx="10"/>
          </p:nvPr>
        </p:nvSpPr>
        <p:spPr>
          <a:xfrm>
            <a:off x="4925" y="6166884"/>
            <a:ext cx="7519403" cy="690037"/>
          </a:xfrm>
        </p:spPr>
        <p:txBody>
          <a:bodyPr/>
          <a:lstStyle/>
          <a:p>
            <a:endParaRPr lang="en-GB" dirty="0"/>
          </a:p>
          <a:p>
            <a:endParaRPr lang="en-GB" baseline="30000" dirty="0"/>
          </a:p>
          <a:p>
            <a:r>
              <a:rPr lang="en-GB" dirty="0"/>
              <a:t>Figure reproduced with permission from Mueller S, et al. </a:t>
            </a:r>
            <a:r>
              <a:rPr lang="en-US" dirty="0"/>
              <a:t>World J Gastroenterol 2014;20:14626–41 (see notes). </a:t>
            </a:r>
            <a:br>
              <a:rPr lang="en-US" dirty="0"/>
            </a:br>
            <a:r>
              <a:rPr lang="en-US" dirty="0"/>
              <a:t>Liver stiffness scale with cut-off values for various fibrosis stages in patients with ALD without pronounced inflammation, congestion, </a:t>
            </a:r>
            <a:r>
              <a:rPr lang="en-US" dirty="0" err="1"/>
              <a:t>tumours</a:t>
            </a:r>
            <a:r>
              <a:rPr lang="en-US" dirty="0"/>
              <a:t> or mechanic cholestasis. </a:t>
            </a:r>
            <a:r>
              <a:rPr lang="en-GB" dirty="0"/>
              <a:t>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12FF4027-0B12-46C0-9BBA-092A5D0758BA}"/>
              </a:ext>
            </a:extLst>
          </p:cNvPr>
          <p:cNvSpPr>
            <a:spLocks noGrp="1"/>
          </p:cNvSpPr>
          <p:nvPr>
            <p:ph sz="half" idx="1"/>
          </p:nvPr>
        </p:nvSpPr>
        <p:spPr/>
        <p:txBody>
          <a:bodyPr>
            <a:normAutofit/>
          </a:bodyPr>
          <a:lstStyle/>
          <a:p>
            <a:r>
              <a:rPr lang="en-GB" dirty="0"/>
              <a:t>Liver stiffness measurement (TE)</a:t>
            </a:r>
          </a:p>
          <a:p>
            <a:pPr lvl="1"/>
            <a:r>
              <a:rPr lang="en-GB" dirty="0"/>
              <a:t>Correlates with degree of fibrosis</a:t>
            </a:r>
            <a:endParaRPr lang="en-GB" baseline="30000" dirty="0"/>
          </a:p>
          <a:p>
            <a:pPr lvl="1"/>
            <a:endParaRPr lang="en-GB" baseline="30000" dirty="0"/>
          </a:p>
          <a:p>
            <a:pPr lvl="1"/>
            <a:endParaRPr lang="en-GB" baseline="30000" dirty="0"/>
          </a:p>
          <a:p>
            <a:pPr lvl="1"/>
            <a:endParaRPr lang="en-GB" baseline="30000" dirty="0"/>
          </a:p>
          <a:p>
            <a:pPr lvl="1"/>
            <a:endParaRPr lang="en-GB" baseline="30000" dirty="0"/>
          </a:p>
          <a:p>
            <a:pPr lvl="1"/>
            <a:endParaRPr lang="en-GB" baseline="30000" dirty="0"/>
          </a:p>
          <a:p>
            <a:pPr lvl="1"/>
            <a:endParaRPr lang="en-GB" baseline="30000" dirty="0"/>
          </a:p>
          <a:p>
            <a:pPr marL="457200" lvl="1" indent="0">
              <a:buNone/>
            </a:pPr>
            <a:endParaRPr lang="en-GB" baseline="30000" dirty="0"/>
          </a:p>
        </p:txBody>
      </p:sp>
      <p:pic>
        <p:nvPicPr>
          <p:cNvPr id="5" name="Picture 4">
            <a:hlinkClick r:id="rId3" action="ppaction://hlinksldjump"/>
            <a:extLst>
              <a:ext uri="{FF2B5EF4-FFF2-40B4-BE49-F238E27FC236}">
                <a16:creationId xmlns:a16="http://schemas.microsoft.com/office/drawing/2014/main" id="{8BE7FE19-2D7F-4AD3-8C8C-13D32F40EF9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8" name="TextBox 17">
            <a:extLst>
              <a:ext uri="{FF2B5EF4-FFF2-40B4-BE49-F238E27FC236}">
                <a16:creationId xmlns:a16="http://schemas.microsoft.com/office/drawing/2014/main" id="{BD9F5C2F-8105-4C0B-A6DC-3625675FB484}"/>
              </a:ext>
            </a:extLst>
          </p:cNvPr>
          <p:cNvSpPr txBox="1"/>
          <p:nvPr/>
        </p:nvSpPr>
        <p:spPr>
          <a:xfrm>
            <a:off x="1373350" y="2894560"/>
            <a:ext cx="909223" cy="369332"/>
          </a:xfrm>
          <a:prstGeom prst="rect">
            <a:avLst/>
          </a:prstGeom>
          <a:noFill/>
          <a:ln>
            <a:solidFill>
              <a:schemeClr val="tx1"/>
            </a:solidFill>
          </a:ln>
        </p:spPr>
        <p:txBody>
          <a:bodyPr wrap="none" rtlCol="0">
            <a:spAutoFit/>
          </a:bodyPr>
          <a:lstStyle/>
          <a:p>
            <a:pPr algn="ctr"/>
            <a:r>
              <a:rPr lang="en-GB" dirty="0"/>
              <a:t>&lt;6 kPa</a:t>
            </a:r>
          </a:p>
        </p:txBody>
      </p:sp>
      <p:sp>
        <p:nvSpPr>
          <p:cNvPr id="19" name="TextBox 18">
            <a:extLst>
              <a:ext uri="{FF2B5EF4-FFF2-40B4-BE49-F238E27FC236}">
                <a16:creationId xmlns:a16="http://schemas.microsoft.com/office/drawing/2014/main" id="{BA325B71-0A3D-4601-B402-608586CB20C5}"/>
              </a:ext>
            </a:extLst>
          </p:cNvPr>
          <p:cNvSpPr txBox="1"/>
          <p:nvPr/>
        </p:nvSpPr>
        <p:spPr>
          <a:xfrm>
            <a:off x="2483918" y="2894560"/>
            <a:ext cx="1029449" cy="369332"/>
          </a:xfrm>
          <a:prstGeom prst="rect">
            <a:avLst/>
          </a:prstGeom>
          <a:solidFill>
            <a:schemeClr val="bg1">
              <a:lumMod val="85000"/>
            </a:schemeClr>
          </a:solidFill>
          <a:ln>
            <a:solidFill>
              <a:schemeClr val="tx1"/>
            </a:solidFill>
          </a:ln>
        </p:spPr>
        <p:txBody>
          <a:bodyPr wrap="none" rtlCol="0">
            <a:spAutoFit/>
          </a:bodyPr>
          <a:lstStyle/>
          <a:p>
            <a:pPr algn="ctr"/>
            <a:r>
              <a:rPr lang="en-GB" dirty="0"/>
              <a:t>6</a:t>
            </a:r>
            <a:r>
              <a:rPr lang="en-GB" dirty="0">
                <a:sym typeface="Symbol" panose="05050102010706020507" pitchFamily="18" charset="2"/>
              </a:rPr>
              <a:t>8</a:t>
            </a:r>
            <a:r>
              <a:rPr lang="en-GB" dirty="0"/>
              <a:t> kPa</a:t>
            </a:r>
          </a:p>
        </p:txBody>
      </p:sp>
      <p:sp>
        <p:nvSpPr>
          <p:cNvPr id="20" name="TextBox 19">
            <a:extLst>
              <a:ext uri="{FF2B5EF4-FFF2-40B4-BE49-F238E27FC236}">
                <a16:creationId xmlns:a16="http://schemas.microsoft.com/office/drawing/2014/main" id="{8BA1AE1A-45F6-4F2B-A9A9-FCA4CF2A7D6A}"/>
              </a:ext>
            </a:extLst>
          </p:cNvPr>
          <p:cNvSpPr txBox="1"/>
          <p:nvPr/>
        </p:nvSpPr>
        <p:spPr>
          <a:xfrm>
            <a:off x="3641184" y="2894560"/>
            <a:ext cx="1350050" cy="369332"/>
          </a:xfrm>
          <a:prstGeom prst="rect">
            <a:avLst/>
          </a:prstGeom>
          <a:noFill/>
          <a:ln>
            <a:solidFill>
              <a:schemeClr val="tx1"/>
            </a:solidFill>
          </a:ln>
        </p:spPr>
        <p:txBody>
          <a:bodyPr wrap="none" rtlCol="0">
            <a:spAutoFit/>
          </a:bodyPr>
          <a:lstStyle/>
          <a:p>
            <a:pPr algn="ctr"/>
            <a:r>
              <a:rPr lang="en-GB" dirty="0"/>
              <a:t>8</a:t>
            </a:r>
            <a:r>
              <a:rPr lang="en-GB" dirty="0">
                <a:sym typeface="Symbol" panose="05050102010706020507" pitchFamily="18" charset="2"/>
              </a:rPr>
              <a:t>12.5</a:t>
            </a:r>
            <a:r>
              <a:rPr lang="en-GB" dirty="0"/>
              <a:t> kPa</a:t>
            </a:r>
          </a:p>
        </p:txBody>
      </p:sp>
      <p:sp>
        <p:nvSpPr>
          <p:cNvPr id="21" name="TextBox 20">
            <a:extLst>
              <a:ext uri="{FF2B5EF4-FFF2-40B4-BE49-F238E27FC236}">
                <a16:creationId xmlns:a16="http://schemas.microsoft.com/office/drawing/2014/main" id="{EC470C1E-EC40-482F-AC82-7087F35F4614}"/>
              </a:ext>
            </a:extLst>
          </p:cNvPr>
          <p:cNvSpPr txBox="1"/>
          <p:nvPr/>
        </p:nvSpPr>
        <p:spPr>
          <a:xfrm>
            <a:off x="5148811" y="2894560"/>
            <a:ext cx="2664000" cy="369332"/>
          </a:xfrm>
          <a:prstGeom prst="rect">
            <a:avLst/>
          </a:prstGeom>
          <a:noFill/>
          <a:ln>
            <a:solidFill>
              <a:schemeClr val="tx1"/>
            </a:solidFill>
          </a:ln>
        </p:spPr>
        <p:txBody>
          <a:bodyPr wrap="none" rtlCol="0">
            <a:spAutoFit/>
          </a:bodyPr>
          <a:lstStyle/>
          <a:p>
            <a:pPr algn="ctr"/>
            <a:r>
              <a:rPr lang="en-GB" dirty="0">
                <a:sym typeface="Symbol" panose="05050102010706020507" pitchFamily="18" charset="2"/>
              </a:rPr>
              <a:t>&gt;12.5</a:t>
            </a:r>
            <a:r>
              <a:rPr lang="en-GB" dirty="0"/>
              <a:t> kPa</a:t>
            </a:r>
          </a:p>
        </p:txBody>
      </p:sp>
      <p:sp>
        <p:nvSpPr>
          <p:cNvPr id="22" name="TextBox 21">
            <a:extLst>
              <a:ext uri="{FF2B5EF4-FFF2-40B4-BE49-F238E27FC236}">
                <a16:creationId xmlns:a16="http://schemas.microsoft.com/office/drawing/2014/main" id="{61FFBF24-5031-4847-A388-1E93D8F1DA1E}"/>
              </a:ext>
            </a:extLst>
          </p:cNvPr>
          <p:cNvSpPr txBox="1"/>
          <p:nvPr/>
        </p:nvSpPr>
        <p:spPr>
          <a:xfrm>
            <a:off x="1288834" y="2095050"/>
            <a:ext cx="633507" cy="369332"/>
          </a:xfrm>
          <a:prstGeom prst="rect">
            <a:avLst/>
          </a:prstGeom>
          <a:noFill/>
        </p:spPr>
        <p:txBody>
          <a:bodyPr wrap="none" rtlCol="0">
            <a:spAutoFit/>
          </a:bodyPr>
          <a:lstStyle/>
          <a:p>
            <a:r>
              <a:rPr lang="en-GB" b="1" dirty="0">
                <a:solidFill>
                  <a:srgbClr val="004A86"/>
                </a:solidFill>
              </a:rPr>
              <a:t>Soft</a:t>
            </a:r>
          </a:p>
        </p:txBody>
      </p:sp>
      <p:sp>
        <p:nvSpPr>
          <p:cNvPr id="23" name="TextBox 22">
            <a:extLst>
              <a:ext uri="{FF2B5EF4-FFF2-40B4-BE49-F238E27FC236}">
                <a16:creationId xmlns:a16="http://schemas.microsoft.com/office/drawing/2014/main" id="{1EF0BA2E-BC6B-43AE-927A-8393EC25526B}"/>
              </a:ext>
            </a:extLst>
          </p:cNvPr>
          <p:cNvSpPr txBox="1"/>
          <p:nvPr/>
        </p:nvSpPr>
        <p:spPr>
          <a:xfrm>
            <a:off x="7322869" y="2081181"/>
            <a:ext cx="633507" cy="369332"/>
          </a:xfrm>
          <a:prstGeom prst="rect">
            <a:avLst/>
          </a:prstGeom>
          <a:noFill/>
        </p:spPr>
        <p:txBody>
          <a:bodyPr wrap="none" rtlCol="0">
            <a:spAutoFit/>
          </a:bodyPr>
          <a:lstStyle/>
          <a:p>
            <a:r>
              <a:rPr lang="en-GB" b="1" dirty="0">
                <a:solidFill>
                  <a:srgbClr val="004A86"/>
                </a:solidFill>
              </a:rPr>
              <a:t>Stiff</a:t>
            </a:r>
          </a:p>
        </p:txBody>
      </p:sp>
      <p:sp>
        <p:nvSpPr>
          <p:cNvPr id="24" name="TextBox 23">
            <a:extLst>
              <a:ext uri="{FF2B5EF4-FFF2-40B4-BE49-F238E27FC236}">
                <a16:creationId xmlns:a16="http://schemas.microsoft.com/office/drawing/2014/main" id="{B7749FA4-A03A-465F-A16A-5BFA2BED679F}"/>
              </a:ext>
            </a:extLst>
          </p:cNvPr>
          <p:cNvSpPr txBox="1"/>
          <p:nvPr/>
        </p:nvSpPr>
        <p:spPr>
          <a:xfrm>
            <a:off x="1363732" y="2485392"/>
            <a:ext cx="928459" cy="369332"/>
          </a:xfrm>
          <a:prstGeom prst="rect">
            <a:avLst/>
          </a:prstGeom>
          <a:noFill/>
        </p:spPr>
        <p:txBody>
          <a:bodyPr wrap="none" rtlCol="0">
            <a:spAutoFit/>
          </a:bodyPr>
          <a:lstStyle/>
          <a:p>
            <a:r>
              <a:rPr lang="en-GB" dirty="0"/>
              <a:t>Normal</a:t>
            </a:r>
          </a:p>
        </p:txBody>
      </p:sp>
      <p:sp>
        <p:nvSpPr>
          <p:cNvPr id="25" name="TextBox 24">
            <a:extLst>
              <a:ext uri="{FF2B5EF4-FFF2-40B4-BE49-F238E27FC236}">
                <a16:creationId xmlns:a16="http://schemas.microsoft.com/office/drawing/2014/main" id="{5DD473A5-A942-41F1-82B2-271FAD470F58}"/>
              </a:ext>
            </a:extLst>
          </p:cNvPr>
          <p:cNvSpPr txBox="1"/>
          <p:nvPr/>
        </p:nvSpPr>
        <p:spPr>
          <a:xfrm>
            <a:off x="2374112" y="2485392"/>
            <a:ext cx="1249060" cy="369332"/>
          </a:xfrm>
          <a:prstGeom prst="rect">
            <a:avLst/>
          </a:prstGeom>
          <a:noFill/>
        </p:spPr>
        <p:txBody>
          <a:bodyPr wrap="none" rtlCol="0">
            <a:spAutoFit/>
          </a:bodyPr>
          <a:lstStyle/>
          <a:p>
            <a:r>
              <a:rPr lang="en-GB" dirty="0"/>
              <a:t>Grey zone</a:t>
            </a:r>
          </a:p>
        </p:txBody>
      </p:sp>
      <p:sp>
        <p:nvSpPr>
          <p:cNvPr id="26" name="TextBox 25">
            <a:extLst>
              <a:ext uri="{FF2B5EF4-FFF2-40B4-BE49-F238E27FC236}">
                <a16:creationId xmlns:a16="http://schemas.microsoft.com/office/drawing/2014/main" id="{E55A51CC-9001-480E-8721-241ECF6ADC0E}"/>
              </a:ext>
            </a:extLst>
          </p:cNvPr>
          <p:cNvSpPr txBox="1"/>
          <p:nvPr/>
        </p:nvSpPr>
        <p:spPr>
          <a:xfrm>
            <a:off x="3691679" y="2485392"/>
            <a:ext cx="1249060" cy="369332"/>
          </a:xfrm>
          <a:prstGeom prst="rect">
            <a:avLst/>
          </a:prstGeom>
          <a:noFill/>
        </p:spPr>
        <p:txBody>
          <a:bodyPr wrap="none" rtlCol="0">
            <a:spAutoFit/>
          </a:bodyPr>
          <a:lstStyle/>
          <a:p>
            <a:r>
              <a:rPr lang="en-GB" dirty="0"/>
              <a:t>F3 fibrosis</a:t>
            </a:r>
          </a:p>
        </p:txBody>
      </p:sp>
      <p:sp>
        <p:nvSpPr>
          <p:cNvPr id="27" name="TextBox 26">
            <a:extLst>
              <a:ext uri="{FF2B5EF4-FFF2-40B4-BE49-F238E27FC236}">
                <a16:creationId xmlns:a16="http://schemas.microsoft.com/office/drawing/2014/main" id="{3936E7C1-7937-436E-9BC7-7F0BFBEF13BF}"/>
              </a:ext>
            </a:extLst>
          </p:cNvPr>
          <p:cNvSpPr txBox="1"/>
          <p:nvPr/>
        </p:nvSpPr>
        <p:spPr>
          <a:xfrm>
            <a:off x="5856281" y="2485392"/>
            <a:ext cx="1377300" cy="369332"/>
          </a:xfrm>
          <a:prstGeom prst="rect">
            <a:avLst/>
          </a:prstGeom>
          <a:noFill/>
        </p:spPr>
        <p:txBody>
          <a:bodyPr wrap="none" rtlCol="0">
            <a:spAutoFit/>
          </a:bodyPr>
          <a:lstStyle/>
          <a:p>
            <a:r>
              <a:rPr lang="en-GB" dirty="0"/>
              <a:t>F4 cirrhosis</a:t>
            </a:r>
          </a:p>
        </p:txBody>
      </p:sp>
      <p:cxnSp>
        <p:nvCxnSpPr>
          <p:cNvPr id="28" name="Straight Arrow Connector 27">
            <a:extLst>
              <a:ext uri="{FF2B5EF4-FFF2-40B4-BE49-F238E27FC236}">
                <a16:creationId xmlns:a16="http://schemas.microsoft.com/office/drawing/2014/main" id="{175570A3-2536-4729-A026-52156662404C}"/>
              </a:ext>
            </a:extLst>
          </p:cNvPr>
          <p:cNvCxnSpPr/>
          <p:nvPr/>
        </p:nvCxnSpPr>
        <p:spPr>
          <a:xfrm>
            <a:off x="1373350" y="3484601"/>
            <a:ext cx="6583026"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7D1DDF9-1EF9-4535-9EEE-1671FB8E05C0}"/>
              </a:ext>
            </a:extLst>
          </p:cNvPr>
          <p:cNvCxnSpPr>
            <a:cxnSpLocks/>
          </p:cNvCxnSpPr>
          <p:nvPr/>
        </p:nvCxnSpPr>
        <p:spPr>
          <a:xfrm>
            <a:off x="2292191" y="3363097"/>
            <a:ext cx="0" cy="112039"/>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04E8C6-ACC7-4BF0-A9C3-89101E173D8A}"/>
              </a:ext>
            </a:extLst>
          </p:cNvPr>
          <p:cNvCxnSpPr/>
          <p:nvPr/>
        </p:nvCxnSpPr>
        <p:spPr>
          <a:xfrm>
            <a:off x="3535226" y="3363097"/>
            <a:ext cx="0" cy="131806"/>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6B21FCC-84FC-4834-A453-21AF113ED521}"/>
              </a:ext>
            </a:extLst>
          </p:cNvPr>
          <p:cNvCxnSpPr>
            <a:cxnSpLocks/>
          </p:cNvCxnSpPr>
          <p:nvPr/>
        </p:nvCxnSpPr>
        <p:spPr>
          <a:xfrm>
            <a:off x="5000342" y="3382864"/>
            <a:ext cx="0" cy="112039"/>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494851-DA18-4E00-93C6-EF9C65DE7358}"/>
              </a:ext>
            </a:extLst>
          </p:cNvPr>
          <p:cNvCxnSpPr>
            <a:cxnSpLocks/>
          </p:cNvCxnSpPr>
          <p:nvPr/>
        </p:nvCxnSpPr>
        <p:spPr>
          <a:xfrm>
            <a:off x="7436920" y="3372562"/>
            <a:ext cx="0" cy="112039"/>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169D0D9-DB2B-45EB-85A0-57581AB3D6F8}"/>
              </a:ext>
            </a:extLst>
          </p:cNvPr>
          <p:cNvSpPr txBox="1"/>
          <p:nvPr/>
        </p:nvSpPr>
        <p:spPr>
          <a:xfrm>
            <a:off x="2150164" y="3474071"/>
            <a:ext cx="284052" cy="307777"/>
          </a:xfrm>
          <a:prstGeom prst="rect">
            <a:avLst/>
          </a:prstGeom>
          <a:noFill/>
        </p:spPr>
        <p:txBody>
          <a:bodyPr wrap="none" rtlCol="0">
            <a:spAutoFit/>
          </a:bodyPr>
          <a:lstStyle/>
          <a:p>
            <a:pPr algn="ctr"/>
            <a:r>
              <a:rPr lang="en-GB" sz="1400" dirty="0">
                <a:solidFill>
                  <a:srgbClr val="004A86"/>
                </a:solidFill>
              </a:rPr>
              <a:t>6</a:t>
            </a:r>
          </a:p>
        </p:txBody>
      </p:sp>
      <p:sp>
        <p:nvSpPr>
          <p:cNvPr id="33" name="TextBox 32">
            <a:extLst>
              <a:ext uri="{FF2B5EF4-FFF2-40B4-BE49-F238E27FC236}">
                <a16:creationId xmlns:a16="http://schemas.microsoft.com/office/drawing/2014/main" id="{9081F047-5514-4F9F-A068-4EFD4F91A6F5}"/>
              </a:ext>
            </a:extLst>
          </p:cNvPr>
          <p:cNvSpPr txBox="1"/>
          <p:nvPr/>
        </p:nvSpPr>
        <p:spPr>
          <a:xfrm>
            <a:off x="3393199" y="3474071"/>
            <a:ext cx="284052" cy="307777"/>
          </a:xfrm>
          <a:prstGeom prst="rect">
            <a:avLst/>
          </a:prstGeom>
          <a:noFill/>
        </p:spPr>
        <p:txBody>
          <a:bodyPr wrap="none" rtlCol="0">
            <a:spAutoFit/>
          </a:bodyPr>
          <a:lstStyle/>
          <a:p>
            <a:pPr algn="ctr"/>
            <a:r>
              <a:rPr lang="en-GB" sz="1400" dirty="0">
                <a:solidFill>
                  <a:srgbClr val="004A86"/>
                </a:solidFill>
              </a:rPr>
              <a:t>8</a:t>
            </a:r>
          </a:p>
        </p:txBody>
      </p:sp>
      <p:sp>
        <p:nvSpPr>
          <p:cNvPr id="34" name="TextBox 33">
            <a:extLst>
              <a:ext uri="{FF2B5EF4-FFF2-40B4-BE49-F238E27FC236}">
                <a16:creationId xmlns:a16="http://schemas.microsoft.com/office/drawing/2014/main" id="{F20AF639-B667-4003-8ED6-C8A76179160F}"/>
              </a:ext>
            </a:extLst>
          </p:cNvPr>
          <p:cNvSpPr txBox="1"/>
          <p:nvPr/>
        </p:nvSpPr>
        <p:spPr>
          <a:xfrm>
            <a:off x="4734084" y="3474071"/>
            <a:ext cx="532517" cy="307777"/>
          </a:xfrm>
          <a:prstGeom prst="rect">
            <a:avLst/>
          </a:prstGeom>
          <a:noFill/>
        </p:spPr>
        <p:txBody>
          <a:bodyPr wrap="none" rtlCol="0">
            <a:spAutoFit/>
          </a:bodyPr>
          <a:lstStyle/>
          <a:p>
            <a:pPr algn="ctr"/>
            <a:r>
              <a:rPr lang="en-GB" sz="1400" dirty="0">
                <a:solidFill>
                  <a:srgbClr val="004A86"/>
                </a:solidFill>
              </a:rPr>
              <a:t>12.5</a:t>
            </a:r>
          </a:p>
        </p:txBody>
      </p:sp>
      <p:sp>
        <p:nvSpPr>
          <p:cNvPr id="35" name="TextBox 34">
            <a:extLst>
              <a:ext uri="{FF2B5EF4-FFF2-40B4-BE49-F238E27FC236}">
                <a16:creationId xmlns:a16="http://schemas.microsoft.com/office/drawing/2014/main" id="{80F2D995-5032-4181-901C-E282752ABCD0}"/>
              </a:ext>
            </a:extLst>
          </p:cNvPr>
          <p:cNvSpPr txBox="1"/>
          <p:nvPr/>
        </p:nvSpPr>
        <p:spPr>
          <a:xfrm>
            <a:off x="7245201" y="3474071"/>
            <a:ext cx="383438" cy="307777"/>
          </a:xfrm>
          <a:prstGeom prst="rect">
            <a:avLst/>
          </a:prstGeom>
          <a:noFill/>
        </p:spPr>
        <p:txBody>
          <a:bodyPr wrap="none" rtlCol="0">
            <a:spAutoFit/>
          </a:bodyPr>
          <a:lstStyle/>
          <a:p>
            <a:pPr algn="ctr"/>
            <a:r>
              <a:rPr lang="en-GB" sz="1400" dirty="0">
                <a:solidFill>
                  <a:srgbClr val="004A86"/>
                </a:solidFill>
              </a:rPr>
              <a:t>75</a:t>
            </a:r>
          </a:p>
        </p:txBody>
      </p:sp>
      <p:sp>
        <p:nvSpPr>
          <p:cNvPr id="36" name="TextBox 35">
            <a:extLst>
              <a:ext uri="{FF2B5EF4-FFF2-40B4-BE49-F238E27FC236}">
                <a16:creationId xmlns:a16="http://schemas.microsoft.com/office/drawing/2014/main" id="{9316B8E3-A19F-4A6C-9D0E-C25EE06D1DAB}"/>
              </a:ext>
            </a:extLst>
          </p:cNvPr>
          <p:cNvSpPr txBox="1"/>
          <p:nvPr/>
        </p:nvSpPr>
        <p:spPr>
          <a:xfrm>
            <a:off x="162858" y="3474071"/>
            <a:ext cx="1753942" cy="307777"/>
          </a:xfrm>
          <a:prstGeom prst="rect">
            <a:avLst/>
          </a:prstGeom>
          <a:noFill/>
        </p:spPr>
        <p:txBody>
          <a:bodyPr wrap="none" rtlCol="0">
            <a:spAutoFit/>
          </a:bodyPr>
          <a:lstStyle/>
          <a:p>
            <a:pPr algn="ctr"/>
            <a:r>
              <a:rPr lang="en-GB" sz="1400" dirty="0">
                <a:solidFill>
                  <a:srgbClr val="004A86"/>
                </a:solidFill>
              </a:rPr>
              <a:t>Liver stiffness (kPa)</a:t>
            </a:r>
          </a:p>
        </p:txBody>
      </p:sp>
      <p:sp>
        <p:nvSpPr>
          <p:cNvPr id="37" name="Content Placeholder 3">
            <a:extLst>
              <a:ext uri="{FF2B5EF4-FFF2-40B4-BE49-F238E27FC236}">
                <a16:creationId xmlns:a16="http://schemas.microsoft.com/office/drawing/2014/main" id="{0C66B75E-E882-4359-864D-9DC956F2D8E0}"/>
              </a:ext>
            </a:extLst>
          </p:cNvPr>
          <p:cNvSpPr txBox="1">
            <a:spLocks/>
          </p:cNvSpPr>
          <p:nvPr/>
        </p:nvSpPr>
        <p:spPr>
          <a:xfrm>
            <a:off x="319314" y="3657248"/>
            <a:ext cx="8506800" cy="2565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GB" baseline="30000" dirty="0"/>
          </a:p>
          <a:p>
            <a:pPr lvl="2"/>
            <a:r>
              <a:rPr lang="en-GB" dirty="0"/>
              <a:t>ALD is associated with greater liver stiffness compared with viral hepatitis/cirrhosis</a:t>
            </a:r>
          </a:p>
          <a:p>
            <a:pPr lvl="2"/>
            <a:r>
              <a:rPr lang="en-GB" dirty="0"/>
              <a:t>AH also markedly increases LSM in patients with ALD independent of </a:t>
            </a:r>
            <a:br>
              <a:rPr lang="en-GB" dirty="0"/>
            </a:br>
            <a:r>
              <a:rPr lang="en-GB" dirty="0"/>
              <a:t>fibrosis stage</a:t>
            </a:r>
          </a:p>
          <a:p>
            <a:pPr lvl="1"/>
            <a:r>
              <a:rPr lang="en-GB" dirty="0"/>
              <a:t>Inflammation, cholestasis or liver congestion and alcohol consumption may interfere with LSM, independently of fibrosis</a:t>
            </a:r>
          </a:p>
          <a:p>
            <a:pPr lvl="2"/>
            <a:r>
              <a:rPr lang="en-GB" dirty="0"/>
              <a:t>Elevated LSM in patients with ALD and AST serum levels &gt;100 U/L should therefore be interpreted with caution</a:t>
            </a:r>
          </a:p>
          <a:p>
            <a:endParaRPr lang="en-GB" dirty="0"/>
          </a:p>
        </p:txBody>
      </p:sp>
    </p:spTree>
    <p:extLst>
      <p:ext uri="{BB962C8B-B14F-4D97-AF65-F5344CB8AC3E}">
        <p14:creationId xmlns:p14="http://schemas.microsoft.com/office/powerpoint/2010/main" val="165447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A64-7B8D-4907-9521-0CA318C2EFB3}"/>
              </a:ext>
            </a:extLst>
          </p:cNvPr>
          <p:cNvSpPr>
            <a:spLocks noGrp="1"/>
          </p:cNvSpPr>
          <p:nvPr>
            <p:ph type="title"/>
          </p:nvPr>
        </p:nvSpPr>
        <p:spPr/>
        <p:txBody>
          <a:bodyPr/>
          <a:lstStyle/>
          <a:p>
            <a:r>
              <a:rPr lang="en-US"/>
              <a:t>Guideline panel</a:t>
            </a:r>
            <a:endParaRPr lang="en-GB" dirty="0"/>
          </a:p>
        </p:txBody>
      </p:sp>
      <p:sp>
        <p:nvSpPr>
          <p:cNvPr id="3" name="Text Placeholder 2">
            <a:extLst>
              <a:ext uri="{FF2B5EF4-FFF2-40B4-BE49-F238E27FC236}">
                <a16:creationId xmlns:a16="http://schemas.microsoft.com/office/drawing/2014/main" id="{C475BF0F-5993-4E21-AD84-262563751117}"/>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CC3323A-152F-47F4-9BBD-CE056723FD00}"/>
              </a:ext>
            </a:extLst>
          </p:cNvPr>
          <p:cNvSpPr>
            <a:spLocks noGrp="1"/>
          </p:cNvSpPr>
          <p:nvPr>
            <p:ph sz="half" idx="11"/>
          </p:nvPr>
        </p:nvSpPr>
        <p:spPr/>
        <p:txBody>
          <a:bodyPr>
            <a:normAutofit fontScale="92500" lnSpcReduction="10000"/>
          </a:bodyPr>
          <a:lstStyle/>
          <a:p>
            <a:r>
              <a:rPr lang="en-US" b="1" dirty="0"/>
              <a:t>Chair </a:t>
            </a:r>
          </a:p>
          <a:p>
            <a:pPr lvl="1"/>
            <a:r>
              <a:rPr lang="en-GB" dirty="0"/>
              <a:t>Mark </a:t>
            </a:r>
            <a:r>
              <a:rPr lang="en-GB" dirty="0" err="1"/>
              <a:t>Thursz</a:t>
            </a:r>
            <a:endParaRPr lang="en-GB" dirty="0"/>
          </a:p>
          <a:p>
            <a:pPr lvl="1"/>
            <a:endParaRPr lang="en-US" dirty="0"/>
          </a:p>
          <a:p>
            <a:r>
              <a:rPr lang="it-IT" b="1" dirty="0"/>
              <a:t>Panel members</a:t>
            </a:r>
          </a:p>
          <a:p>
            <a:pPr lvl="1"/>
            <a:r>
              <a:rPr lang="it-IT" dirty="0"/>
              <a:t>Antoni Gual, Caroline Lackner, Philippe Mathurin, </a:t>
            </a:r>
            <a:br>
              <a:rPr lang="it-IT" dirty="0"/>
            </a:br>
            <a:r>
              <a:rPr lang="it-IT" dirty="0"/>
              <a:t>Christophe Moreno, </a:t>
            </a:r>
            <a:br>
              <a:rPr lang="it-IT" dirty="0"/>
            </a:br>
            <a:r>
              <a:rPr lang="it-IT" dirty="0"/>
              <a:t>Laurent Spahr, </a:t>
            </a:r>
            <a:br>
              <a:rPr lang="it-IT" dirty="0"/>
            </a:br>
            <a:r>
              <a:rPr lang="it-IT" dirty="0"/>
              <a:t>Martina Sterneck, </a:t>
            </a:r>
            <a:br>
              <a:rPr lang="it-IT" dirty="0"/>
            </a:br>
            <a:r>
              <a:rPr lang="it-IT" dirty="0"/>
              <a:t>Helena Cortez-Pinto </a:t>
            </a:r>
            <a:br>
              <a:rPr lang="it-IT" dirty="0"/>
            </a:br>
            <a:r>
              <a:rPr lang="it-IT" dirty="0"/>
              <a:t>(EASL Governing Board representative)</a:t>
            </a:r>
            <a:endParaRPr lang="en-US" dirty="0"/>
          </a:p>
          <a:p>
            <a:endParaRPr lang="en-US" dirty="0"/>
          </a:p>
          <a:p>
            <a:r>
              <a:rPr lang="en-US" b="1" dirty="0"/>
              <a:t>Reviewers </a:t>
            </a:r>
          </a:p>
          <a:p>
            <a:pPr lvl="1"/>
            <a:r>
              <a:rPr lang="en-US" dirty="0"/>
              <a:t>Ewan Forrest, Fabio Caputo, </a:t>
            </a:r>
            <a:br>
              <a:rPr lang="en-US" dirty="0"/>
            </a:br>
            <a:r>
              <a:rPr lang="en-US" dirty="0"/>
              <a:t>Vijay Shah, EASL Governing Board</a:t>
            </a:r>
            <a:endParaRPr lang="it-IT" dirty="0"/>
          </a:p>
          <a:p>
            <a:endParaRPr lang="en-GB" dirty="0"/>
          </a:p>
        </p:txBody>
      </p:sp>
      <p:pic>
        <p:nvPicPr>
          <p:cNvPr id="7" name="Picture 6" descr="Screen Clipping">
            <a:extLst>
              <a:ext uri="{FF2B5EF4-FFF2-40B4-BE49-F238E27FC236}">
                <a16:creationId xmlns:a16="http://schemas.microsoft.com/office/drawing/2014/main" id="{5D61A9FE-D87F-4604-A562-0FC4A0140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132" y="1427353"/>
            <a:ext cx="3279600" cy="4355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6260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7DB8-691C-49D3-B679-A89F59D77938}"/>
              </a:ext>
            </a:extLst>
          </p:cNvPr>
          <p:cNvSpPr>
            <a:spLocks noGrp="1"/>
          </p:cNvSpPr>
          <p:nvPr>
            <p:ph type="title"/>
          </p:nvPr>
        </p:nvSpPr>
        <p:spPr/>
        <p:txBody>
          <a:bodyPr>
            <a:normAutofit fontScale="90000"/>
          </a:bodyPr>
          <a:lstStyle/>
          <a:p>
            <a:r>
              <a:rPr lang="en-GB" dirty="0"/>
              <a:t>Diagnostic tests in the management of ALD: </a:t>
            </a:r>
            <a:br>
              <a:rPr lang="en-GB" dirty="0"/>
            </a:br>
            <a:r>
              <a:rPr lang="en-GB" dirty="0"/>
              <a:t>Non-invasive tests to estimate liver fibrosis</a:t>
            </a:r>
          </a:p>
        </p:txBody>
      </p:sp>
      <p:sp>
        <p:nvSpPr>
          <p:cNvPr id="3" name="Text Placeholder 2">
            <a:extLst>
              <a:ext uri="{FF2B5EF4-FFF2-40B4-BE49-F238E27FC236}">
                <a16:creationId xmlns:a16="http://schemas.microsoft.com/office/drawing/2014/main" id="{3745BA1E-857A-4EB1-A632-B40FAC959FB3}"/>
              </a:ext>
            </a:extLst>
          </p:cNvPr>
          <p:cNvSpPr>
            <a:spLocks noGrp="1"/>
          </p:cNvSpPr>
          <p:nvPr>
            <p:ph type="body" sz="quarter" idx="10"/>
          </p:nvPr>
        </p:nvSpPr>
        <p:spPr/>
        <p:txBody>
          <a:bodyPr/>
          <a:lstStyle/>
          <a:p>
            <a:endParaRPr lang="en-GB" dirty="0"/>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12FF4027-0B12-46C0-9BBA-092A5D0758BA}"/>
              </a:ext>
            </a:extLst>
          </p:cNvPr>
          <p:cNvSpPr>
            <a:spLocks noGrp="1"/>
          </p:cNvSpPr>
          <p:nvPr>
            <p:ph sz="half" idx="1"/>
          </p:nvPr>
        </p:nvSpPr>
        <p:spPr/>
        <p:txBody>
          <a:bodyPr>
            <a:normAutofit/>
          </a:bodyPr>
          <a:lstStyle/>
          <a:p>
            <a:r>
              <a:rPr lang="en-GB" dirty="0"/>
              <a:t>Hepatic imaging (ultrasonography, MRI, CT)</a:t>
            </a:r>
          </a:p>
          <a:p>
            <a:pPr lvl="1"/>
            <a:r>
              <a:rPr lang="en-GB" dirty="0"/>
              <a:t>No role in establishing alcohol as the specific aetiology of liver disease</a:t>
            </a:r>
          </a:p>
          <a:p>
            <a:pPr lvl="1"/>
            <a:r>
              <a:rPr lang="en-GB" dirty="0"/>
              <a:t>May be useful for:</a:t>
            </a:r>
          </a:p>
          <a:p>
            <a:pPr lvl="2"/>
            <a:r>
              <a:rPr lang="en-GB" dirty="0"/>
              <a:t>Quantification of steatosis</a:t>
            </a:r>
          </a:p>
          <a:p>
            <a:pPr lvl="2"/>
            <a:r>
              <a:rPr lang="en-GB" dirty="0"/>
              <a:t>Exclusion of other causes of chronic liver disease such as primary </a:t>
            </a:r>
            <a:br>
              <a:rPr lang="en-GB" dirty="0"/>
            </a:br>
            <a:r>
              <a:rPr lang="en-GB" dirty="0"/>
              <a:t>sclerosing cholangitis</a:t>
            </a:r>
          </a:p>
          <a:p>
            <a:pPr lvl="2"/>
            <a:r>
              <a:rPr lang="en-GB" dirty="0"/>
              <a:t>Assessment of advanced liver disease and its complications</a:t>
            </a:r>
          </a:p>
          <a:p>
            <a:endParaRPr lang="en-GB" dirty="0"/>
          </a:p>
        </p:txBody>
      </p:sp>
      <p:pic>
        <p:nvPicPr>
          <p:cNvPr id="5" name="Picture 4">
            <a:hlinkClick r:id="rId3" action="ppaction://hlinksldjump"/>
            <a:extLst>
              <a:ext uri="{FF2B5EF4-FFF2-40B4-BE49-F238E27FC236}">
                <a16:creationId xmlns:a16="http://schemas.microsoft.com/office/drawing/2014/main" id="{8BE7FE19-2D7F-4AD3-8C8C-13D32F40EF9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387331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006C-6DB7-4DB3-AB64-CD013FEB1318}"/>
              </a:ext>
            </a:extLst>
          </p:cNvPr>
          <p:cNvSpPr>
            <a:spLocks noGrp="1"/>
          </p:cNvSpPr>
          <p:nvPr>
            <p:ph type="title"/>
          </p:nvPr>
        </p:nvSpPr>
        <p:spPr/>
        <p:txBody>
          <a:bodyPr>
            <a:normAutofit fontScale="90000"/>
          </a:bodyPr>
          <a:lstStyle/>
          <a:p>
            <a:r>
              <a:rPr lang="en-GB" dirty="0"/>
              <a:t>Diagnostic tests in the management of ALD: </a:t>
            </a:r>
            <a:br>
              <a:rPr lang="en-GB" dirty="0"/>
            </a:br>
            <a:r>
              <a:rPr lang="en-GB" dirty="0"/>
              <a:t>Tests for alcohol consumption</a:t>
            </a:r>
          </a:p>
        </p:txBody>
      </p:sp>
      <p:sp>
        <p:nvSpPr>
          <p:cNvPr id="5" name="Text Placeholder 4">
            <a:extLst>
              <a:ext uri="{FF2B5EF4-FFF2-40B4-BE49-F238E27FC236}">
                <a16:creationId xmlns:a16="http://schemas.microsoft.com/office/drawing/2014/main" id="{19CC7DF8-DEAF-43DC-BBCC-7EC3CBA77032}"/>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6" name="Content Placeholder 5">
            <a:extLst>
              <a:ext uri="{FF2B5EF4-FFF2-40B4-BE49-F238E27FC236}">
                <a16:creationId xmlns:a16="http://schemas.microsoft.com/office/drawing/2014/main" id="{0A1227C7-2889-41D2-8876-BF107B9DEBDE}"/>
              </a:ext>
            </a:extLst>
          </p:cNvPr>
          <p:cNvSpPr>
            <a:spLocks noGrp="1"/>
          </p:cNvSpPr>
          <p:nvPr>
            <p:ph sz="half" idx="11"/>
          </p:nvPr>
        </p:nvSpPr>
        <p:spPr>
          <a:xfrm>
            <a:off x="246703" y="1305933"/>
            <a:ext cx="4179600" cy="4622400"/>
          </a:xfrm>
          <a:solidFill>
            <a:schemeClr val="bg1"/>
          </a:solidFill>
          <a:ln w="19050">
            <a:solidFill>
              <a:schemeClr val="tx2"/>
            </a:solidFill>
          </a:ln>
        </p:spPr>
        <p:txBody>
          <a:bodyPr/>
          <a:lstStyle/>
          <a:p>
            <a:pPr marL="0" indent="0" algn="ctr">
              <a:buNone/>
            </a:pPr>
            <a:r>
              <a:rPr lang="en-GB" b="1" dirty="0"/>
              <a:t>INDIRECT MARKERS</a:t>
            </a:r>
          </a:p>
          <a:p>
            <a:pPr marL="0" indent="0" algn="ctr">
              <a:buNone/>
            </a:pPr>
            <a:r>
              <a:rPr lang="en-GB" dirty="0"/>
              <a:t>(GGT, ALT, AST, MCV)</a:t>
            </a:r>
          </a:p>
          <a:p>
            <a:pPr marL="0" indent="0" algn="ctr">
              <a:buNone/>
            </a:pPr>
            <a:endParaRPr lang="en-GB" dirty="0"/>
          </a:p>
          <a:p>
            <a:pPr marL="0" indent="0" algn="ctr">
              <a:buNone/>
            </a:pPr>
            <a:r>
              <a:rPr lang="en-GB" dirty="0"/>
              <a:t> </a:t>
            </a:r>
            <a:r>
              <a:rPr lang="en-GB" dirty="0">
                <a:solidFill>
                  <a:srgbClr val="009900"/>
                </a:solidFill>
              </a:rPr>
              <a:t>Easy and inexpensive</a:t>
            </a:r>
          </a:p>
          <a:p>
            <a:pPr marL="0" indent="0" algn="ctr">
              <a:buNone/>
            </a:pPr>
            <a:r>
              <a:rPr lang="en-GB" dirty="0">
                <a:solidFill>
                  <a:srgbClr val="009900"/>
                </a:solidFill>
              </a:rPr>
              <a:t>Most frequently used markers for early detection of ALD </a:t>
            </a:r>
          </a:p>
          <a:p>
            <a:pPr marL="0" indent="0" algn="ctr">
              <a:buNone/>
            </a:pPr>
            <a:endParaRPr lang="en-GB" dirty="0">
              <a:solidFill>
                <a:srgbClr val="009900"/>
              </a:solidFill>
            </a:endParaRPr>
          </a:p>
          <a:p>
            <a:pPr marL="0" indent="0" algn="ctr">
              <a:buNone/>
            </a:pPr>
            <a:endParaRPr lang="en-GB" dirty="0">
              <a:solidFill>
                <a:srgbClr val="009900"/>
              </a:solidFill>
            </a:endParaRPr>
          </a:p>
          <a:p>
            <a:pPr marL="0" indent="0" algn="ctr">
              <a:buNone/>
            </a:pPr>
            <a:r>
              <a:rPr lang="en-GB" dirty="0">
                <a:solidFill>
                  <a:srgbClr val="FF0000"/>
                </a:solidFill>
              </a:rPr>
              <a:t>Low sensitivity and specificity</a:t>
            </a:r>
          </a:p>
          <a:p>
            <a:pPr marL="0" indent="0" algn="ctr">
              <a:buNone/>
            </a:pPr>
            <a:r>
              <a:rPr lang="en-GB" dirty="0">
                <a:solidFill>
                  <a:srgbClr val="FF0000"/>
                </a:solidFill>
              </a:rPr>
              <a:t>No single marker or combination of markers can differentiate between different causes of liver disease</a:t>
            </a:r>
          </a:p>
        </p:txBody>
      </p:sp>
      <p:sp>
        <p:nvSpPr>
          <p:cNvPr id="7" name="Content Placeholder 6">
            <a:extLst>
              <a:ext uri="{FF2B5EF4-FFF2-40B4-BE49-F238E27FC236}">
                <a16:creationId xmlns:a16="http://schemas.microsoft.com/office/drawing/2014/main" id="{5D512B75-8444-4BE9-A463-C04A61A939A8}"/>
              </a:ext>
            </a:extLst>
          </p:cNvPr>
          <p:cNvSpPr>
            <a:spLocks noGrp="1"/>
          </p:cNvSpPr>
          <p:nvPr>
            <p:ph sz="half" idx="12"/>
          </p:nvPr>
        </p:nvSpPr>
        <p:spPr>
          <a:xfrm>
            <a:off x="4572475" y="1305933"/>
            <a:ext cx="4179600" cy="4622400"/>
          </a:xfrm>
          <a:solidFill>
            <a:schemeClr val="bg1"/>
          </a:solidFill>
          <a:ln w="19050">
            <a:solidFill>
              <a:schemeClr val="tx2"/>
            </a:solidFill>
          </a:ln>
        </p:spPr>
        <p:txBody>
          <a:bodyPr/>
          <a:lstStyle/>
          <a:p>
            <a:pPr marL="0" indent="0" algn="ctr">
              <a:buNone/>
            </a:pPr>
            <a:r>
              <a:rPr lang="en-GB" b="1" dirty="0"/>
              <a:t>DIRECT MARKERS</a:t>
            </a:r>
          </a:p>
          <a:p>
            <a:pPr marL="0" indent="0" algn="ctr">
              <a:buNone/>
            </a:pPr>
            <a:r>
              <a:rPr lang="en-GB" dirty="0"/>
              <a:t>(EtG, </a:t>
            </a:r>
            <a:r>
              <a:rPr lang="en-GB" dirty="0" err="1"/>
              <a:t>EtS</a:t>
            </a:r>
            <a:r>
              <a:rPr lang="en-GB" dirty="0"/>
              <a:t>, PEth, FAEEs)</a:t>
            </a:r>
          </a:p>
          <a:p>
            <a:pPr marL="0" indent="0" algn="ctr">
              <a:buNone/>
            </a:pPr>
            <a:endParaRPr lang="en-GB" dirty="0"/>
          </a:p>
          <a:p>
            <a:pPr marL="0" indent="0" algn="ctr">
              <a:buNone/>
            </a:pPr>
            <a:r>
              <a:rPr lang="en-GB" dirty="0">
                <a:solidFill>
                  <a:srgbClr val="009900"/>
                </a:solidFill>
              </a:rPr>
              <a:t>Higher specificity (direct products of ethanol metabolism)</a:t>
            </a:r>
          </a:p>
          <a:p>
            <a:pPr marL="0" indent="0" algn="ctr">
              <a:buNone/>
            </a:pPr>
            <a:r>
              <a:rPr lang="en-GB" dirty="0">
                <a:solidFill>
                  <a:srgbClr val="009900"/>
                </a:solidFill>
              </a:rPr>
              <a:t>Longer detection window vs. direct determination of ethanol in blood or exhaled air</a:t>
            </a:r>
          </a:p>
          <a:p>
            <a:pPr marL="0" indent="0" algn="ctr">
              <a:buNone/>
            </a:pPr>
            <a:endParaRPr lang="en-GB" dirty="0"/>
          </a:p>
          <a:p>
            <a:pPr marL="0" indent="0" algn="ctr">
              <a:buNone/>
            </a:pPr>
            <a:r>
              <a:rPr lang="en-GB" dirty="0">
                <a:solidFill>
                  <a:srgbClr val="FF0000"/>
                </a:solidFill>
              </a:rPr>
              <a:t>Various confounding factors may have an impact on results</a:t>
            </a:r>
          </a:p>
        </p:txBody>
      </p:sp>
      <p:pic>
        <p:nvPicPr>
          <p:cNvPr id="8" name="Picture 7">
            <a:hlinkClick r:id="rId3" action="ppaction://hlinksldjump"/>
            <a:extLst>
              <a:ext uri="{FF2B5EF4-FFF2-40B4-BE49-F238E27FC236}">
                <a16:creationId xmlns:a16="http://schemas.microsoft.com/office/drawing/2014/main" id="{A4AED9CB-EC1A-444D-8094-6538167D32C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772678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Diagnostic tests in the management of ALD: </a:t>
            </a:r>
            <a:br>
              <a:rPr lang="en-GB" dirty="0"/>
            </a:br>
            <a:r>
              <a:rPr lang="en-GB" b="1" dirty="0"/>
              <a:t>Indirect markers</a:t>
            </a:r>
            <a:r>
              <a:rPr lang="en-GB" dirty="0"/>
              <a:t> of alcohol consumption</a:t>
            </a:r>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graphicFrame>
        <p:nvGraphicFramePr>
          <p:cNvPr id="5" name="Content Placeholder 4">
            <a:extLst>
              <a:ext uri="{FF2B5EF4-FFF2-40B4-BE49-F238E27FC236}">
                <a16:creationId xmlns:a16="http://schemas.microsoft.com/office/drawing/2014/main" id="{9A44E3B7-E61B-452C-ADCA-C9EC07B130B5}"/>
              </a:ext>
            </a:extLst>
          </p:cNvPr>
          <p:cNvGraphicFramePr>
            <a:graphicFrameLocks noGrp="1"/>
          </p:cNvGraphicFramePr>
          <p:nvPr>
            <p:ph sz="half" idx="1"/>
            <p:extLst>
              <p:ext uri="{D42A27DB-BD31-4B8C-83A1-F6EECF244321}">
                <p14:modId xmlns:p14="http://schemas.microsoft.com/office/powerpoint/2010/main" val="2813930021"/>
              </p:ext>
            </p:extLst>
          </p:nvPr>
        </p:nvGraphicFramePr>
        <p:xfrm>
          <a:off x="319314" y="1663655"/>
          <a:ext cx="8507168" cy="3200400"/>
        </p:xfrm>
        <a:graphic>
          <a:graphicData uri="http://schemas.openxmlformats.org/drawingml/2006/table">
            <a:tbl>
              <a:tblPr firstRow="1" firstCol="1" bandRow="1">
                <a:tableStyleId>{5C22544A-7EE6-4342-B048-85BDC9FD1C3A}</a:tableStyleId>
              </a:tblPr>
              <a:tblGrid>
                <a:gridCol w="1016834">
                  <a:extLst>
                    <a:ext uri="{9D8B030D-6E8A-4147-A177-3AD203B41FA5}">
                      <a16:colId xmlns:a16="http://schemas.microsoft.com/office/drawing/2014/main" val="1634775205"/>
                    </a:ext>
                  </a:extLst>
                </a:gridCol>
                <a:gridCol w="954863">
                  <a:extLst>
                    <a:ext uri="{9D8B030D-6E8A-4147-A177-3AD203B41FA5}">
                      <a16:colId xmlns:a16="http://schemas.microsoft.com/office/drawing/2014/main" val="582729659"/>
                    </a:ext>
                  </a:extLst>
                </a:gridCol>
                <a:gridCol w="939869">
                  <a:extLst>
                    <a:ext uri="{9D8B030D-6E8A-4147-A177-3AD203B41FA5}">
                      <a16:colId xmlns:a16="http://schemas.microsoft.com/office/drawing/2014/main" val="3634365925"/>
                    </a:ext>
                  </a:extLst>
                </a:gridCol>
                <a:gridCol w="1227909">
                  <a:extLst>
                    <a:ext uri="{9D8B030D-6E8A-4147-A177-3AD203B41FA5}">
                      <a16:colId xmlns:a16="http://schemas.microsoft.com/office/drawing/2014/main" val="477808792"/>
                    </a:ext>
                  </a:extLst>
                </a:gridCol>
                <a:gridCol w="818605">
                  <a:extLst>
                    <a:ext uri="{9D8B030D-6E8A-4147-A177-3AD203B41FA5}">
                      <a16:colId xmlns:a16="http://schemas.microsoft.com/office/drawing/2014/main" val="3645441975"/>
                    </a:ext>
                  </a:extLst>
                </a:gridCol>
                <a:gridCol w="862013">
                  <a:extLst>
                    <a:ext uri="{9D8B030D-6E8A-4147-A177-3AD203B41FA5}">
                      <a16:colId xmlns:a16="http://schemas.microsoft.com/office/drawing/2014/main" val="151884596"/>
                    </a:ext>
                  </a:extLst>
                </a:gridCol>
                <a:gridCol w="2687075">
                  <a:extLst>
                    <a:ext uri="{9D8B030D-6E8A-4147-A177-3AD203B41FA5}">
                      <a16:colId xmlns:a16="http://schemas.microsoft.com/office/drawing/2014/main" val="2510667267"/>
                    </a:ext>
                  </a:extLst>
                </a:gridCol>
              </a:tblGrid>
              <a:tr h="321552">
                <a:tc>
                  <a:txBody>
                    <a:bodyPr/>
                    <a:lstStyle/>
                    <a:p>
                      <a:pPr algn="just">
                        <a:spcAft>
                          <a:spcPts val="0"/>
                        </a:spcAft>
                      </a:pPr>
                      <a:r>
                        <a:rPr lang="en-GB" sz="1400" b="1" dirty="0">
                          <a:effectLst/>
                          <a:latin typeface="+mn-lt"/>
                          <a:ea typeface="Calibri" panose="020F0502020204030204" pitchFamily="34" charset="0"/>
                          <a:cs typeface="Arial" panose="020B0604020202020204" pitchFamily="34" charset="0"/>
                        </a:rPr>
                        <a:t>Biomarker</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Biological material</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Detection</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window</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EtOH</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amount</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Sens.</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Spec.</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Confounding factors</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321552">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GGT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Serum</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 </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Chronic</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dirty="0">
                          <a:effectLst/>
                          <a:latin typeface="+mn-lt"/>
                          <a:ea typeface="Calibri" panose="020F0502020204030204" pitchFamily="34" charset="0"/>
                          <a:cs typeface="Arial" panose="020B0604020202020204" pitchFamily="34" charset="0"/>
                        </a:rPr>
                        <a:t>excessive</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42–86%</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40–84%</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Liver disease, BMI, sex, drugs</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40649973"/>
                  </a:ext>
                </a:extLst>
              </a:tr>
              <a:tr h="321552">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AST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Serum</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 </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Chronic</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dirty="0">
                          <a:effectLst/>
                          <a:latin typeface="+mn-lt"/>
                          <a:ea typeface="Calibri" panose="020F0502020204030204" pitchFamily="34" charset="0"/>
                          <a:cs typeface="Arial" panose="020B0604020202020204" pitchFamily="34" charset="0"/>
                        </a:rPr>
                        <a:t>excessive</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43–68%</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56–95%</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Liver and muscle diseases, </a:t>
                      </a:r>
                      <a:br>
                        <a:rPr lang="en-GB" sz="1400" dirty="0">
                          <a:effectLst/>
                          <a:latin typeface="+mn-lt"/>
                          <a:ea typeface="Calibri" panose="020F0502020204030204" pitchFamily="34" charset="0"/>
                          <a:cs typeface="Arial" panose="020B0604020202020204" pitchFamily="34" charset="0"/>
                        </a:rPr>
                      </a:br>
                      <a:r>
                        <a:rPr lang="en-GB" sz="1400" dirty="0">
                          <a:effectLst/>
                          <a:latin typeface="+mn-lt"/>
                          <a:ea typeface="Calibri" panose="020F0502020204030204" pitchFamily="34" charset="0"/>
                          <a:cs typeface="Arial" panose="020B0604020202020204" pitchFamily="34" charset="0"/>
                        </a:rPr>
                        <a:t>BMI, drugs</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79649709"/>
                  </a:ext>
                </a:extLst>
              </a:tr>
              <a:tr h="321552">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ALT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Serum</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 </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Chronic</a:t>
                      </a:r>
                      <a:endParaRPr lang="en-GB" sz="1400">
                        <a:effectLst/>
                        <a:latin typeface="+mn-lt"/>
                        <a:ea typeface="Calibri" panose="020F0502020204030204" pitchFamily="34" charset="0"/>
                        <a:cs typeface="Times New Roman" panose="02020603050405020304" pitchFamily="18" charset="0"/>
                      </a:endParaRPr>
                    </a:p>
                    <a:p>
                      <a:pPr algn="ctr">
                        <a:spcAft>
                          <a:spcPts val="0"/>
                        </a:spcAft>
                      </a:pPr>
                      <a:r>
                        <a:rPr lang="en-GB" sz="1400">
                          <a:effectLst/>
                          <a:latin typeface="+mn-lt"/>
                          <a:ea typeface="Calibri" panose="020F0502020204030204" pitchFamily="34" charset="0"/>
                          <a:cs typeface="Arial" panose="020B0604020202020204" pitchFamily="34" charset="0"/>
                        </a:rPr>
                        <a:t>excessive</a:t>
                      </a:r>
                      <a:endParaRPr lang="en-GB" sz="140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30–50%</a:t>
                      </a:r>
                      <a:endParaRPr lang="en-GB" sz="140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51–92%</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Liver disease, BMI, drugs</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1513573"/>
                  </a:ext>
                </a:extLst>
              </a:tr>
              <a:tr h="321552">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MCV</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Serum</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Chronic</a:t>
                      </a:r>
                      <a:endParaRPr lang="en-GB" sz="1400">
                        <a:effectLst/>
                        <a:latin typeface="+mn-lt"/>
                        <a:ea typeface="Calibri" panose="020F0502020204030204" pitchFamily="34" charset="0"/>
                        <a:cs typeface="Times New Roman" panose="02020603050405020304" pitchFamily="18" charset="0"/>
                      </a:endParaRPr>
                    </a:p>
                    <a:p>
                      <a:pPr algn="ctr">
                        <a:spcAft>
                          <a:spcPts val="0"/>
                        </a:spcAft>
                      </a:pPr>
                      <a:r>
                        <a:rPr lang="en-GB" sz="1400">
                          <a:effectLst/>
                          <a:latin typeface="+mn-lt"/>
                          <a:ea typeface="Calibri" panose="020F0502020204030204" pitchFamily="34" charset="0"/>
                          <a:cs typeface="Arial" panose="020B0604020202020204" pitchFamily="34" charset="0"/>
                        </a:rPr>
                        <a:t>excessive</a:t>
                      </a:r>
                      <a:endParaRPr lang="en-GB" sz="140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24–75%</a:t>
                      </a:r>
                      <a:endParaRPr lang="en-GB" sz="140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56–96%</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Vitamin B12, </a:t>
                      </a:r>
                      <a:br>
                        <a:rPr lang="en-GB" sz="1400" dirty="0">
                          <a:effectLst/>
                          <a:latin typeface="+mn-lt"/>
                          <a:ea typeface="Calibri" panose="020F0502020204030204" pitchFamily="34" charset="0"/>
                          <a:cs typeface="Arial" panose="020B0604020202020204" pitchFamily="34" charset="0"/>
                        </a:rPr>
                      </a:br>
                      <a:r>
                        <a:rPr lang="en-GB" sz="1400" dirty="0">
                          <a:effectLst/>
                          <a:latin typeface="+mn-lt"/>
                          <a:ea typeface="Calibri" panose="020F0502020204030204" pitchFamily="34" charset="0"/>
                          <a:cs typeface="Arial" panose="020B0604020202020204" pitchFamily="34" charset="0"/>
                        </a:rPr>
                        <a:t>folic acid deficiency,</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dirty="0">
                          <a:effectLst/>
                          <a:latin typeface="+mn-lt"/>
                          <a:ea typeface="Calibri" panose="020F0502020204030204" pitchFamily="34" charset="0"/>
                          <a:cs typeface="Arial" panose="020B0604020202020204" pitchFamily="34" charset="0"/>
                        </a:rPr>
                        <a:t>haematological diseases</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64277275"/>
                  </a:ext>
                </a:extLst>
              </a:tr>
              <a:tr h="321552">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 CDT</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Serum</a:t>
                      </a:r>
                      <a:endParaRPr lang="en-GB" sz="140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1–2 weeks</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solidFill>
                            <a:srgbClr val="241F20"/>
                          </a:solidFill>
                          <a:effectLst/>
                          <a:latin typeface="+mn-lt"/>
                          <a:ea typeface="Calibri" panose="020F0502020204030204" pitchFamily="34" charset="0"/>
                          <a:cs typeface="Arial" panose="020B0604020202020204" pitchFamily="34" charset="0"/>
                        </a:rPr>
                        <a:t>50</a:t>
                      </a:r>
                      <a:r>
                        <a:rPr lang="en-GB" sz="1400" dirty="0">
                          <a:effectLst/>
                          <a:latin typeface="+mn-lt"/>
                          <a:ea typeface="Calibri" panose="020F0502020204030204" pitchFamily="34" charset="0"/>
                          <a:cs typeface="Arial" panose="020B0604020202020204" pitchFamily="34" charset="0"/>
                        </a:rPr>
                        <a:t>–</a:t>
                      </a:r>
                      <a:r>
                        <a:rPr lang="en-GB" sz="1400" dirty="0">
                          <a:solidFill>
                            <a:srgbClr val="241F20"/>
                          </a:solidFill>
                          <a:effectLst/>
                          <a:latin typeface="+mn-lt"/>
                          <a:ea typeface="Calibri" panose="020F0502020204030204" pitchFamily="34" charset="0"/>
                          <a:cs typeface="Arial" panose="020B0604020202020204" pitchFamily="34" charset="0"/>
                        </a:rPr>
                        <a:t>80 g/d for </a:t>
                      </a:r>
                      <a:br>
                        <a:rPr lang="en-GB" sz="1400" dirty="0">
                          <a:solidFill>
                            <a:srgbClr val="241F20"/>
                          </a:solidFill>
                          <a:effectLst/>
                          <a:latin typeface="+mn-lt"/>
                          <a:ea typeface="Calibri" panose="020F0502020204030204" pitchFamily="34" charset="0"/>
                          <a:cs typeface="Arial" panose="020B0604020202020204" pitchFamily="34" charset="0"/>
                        </a:rPr>
                      </a:br>
                      <a:r>
                        <a:rPr lang="en-GB" sz="1400" dirty="0">
                          <a:solidFill>
                            <a:srgbClr val="241F20"/>
                          </a:solidFill>
                          <a:effectLst/>
                          <a:latin typeface="+mn-lt"/>
                          <a:ea typeface="Calibri" panose="020F0502020204030204" pitchFamily="34" charset="0"/>
                          <a:cs typeface="Arial" panose="020B0604020202020204" pitchFamily="34" charset="0"/>
                        </a:rPr>
                        <a:t>&gt;1</a:t>
                      </a:r>
                      <a:r>
                        <a:rPr lang="en-GB" sz="1400" dirty="0">
                          <a:effectLst/>
                          <a:latin typeface="+mn-lt"/>
                          <a:ea typeface="Calibri" panose="020F0502020204030204" pitchFamily="34" charset="0"/>
                          <a:cs typeface="Arial" panose="020B0604020202020204" pitchFamily="34" charset="0"/>
                        </a:rPr>
                        <a:t>–</a:t>
                      </a:r>
                      <a:r>
                        <a:rPr lang="en-GB" sz="1400" dirty="0">
                          <a:solidFill>
                            <a:srgbClr val="241F20"/>
                          </a:solidFill>
                          <a:effectLst/>
                          <a:latin typeface="+mn-lt"/>
                          <a:ea typeface="Calibri" panose="020F0502020204030204" pitchFamily="34" charset="0"/>
                          <a:cs typeface="Arial" panose="020B0604020202020204" pitchFamily="34" charset="0"/>
                        </a:rPr>
                        <a:t>2 weeks</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solidFill>
                            <a:srgbClr val="241F20"/>
                          </a:solidFill>
                          <a:effectLst/>
                          <a:latin typeface="+mn-lt"/>
                          <a:ea typeface="Calibri" panose="020F0502020204030204" pitchFamily="34" charset="0"/>
                          <a:cs typeface="Arial" panose="020B0604020202020204" pitchFamily="34" charset="0"/>
                        </a:rPr>
                        <a:t>25–84%</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70–98%</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Liver cirrhosis/disease, nicotine, transferrin level, weight, sex, pregnancy, rare genetic variations</a:t>
                      </a:r>
                      <a:endParaRPr lang="en-GB" sz="1400" dirty="0">
                        <a:effectLst/>
                        <a:latin typeface="+mn-lt"/>
                        <a:ea typeface="Calibri" panose="020F0502020204030204" pitchFamily="34" charset="0"/>
                        <a:cs typeface="Times New Roman" panose="02020603050405020304" pitchFamily="18" charset="0"/>
                      </a:endParaRPr>
                    </a:p>
                  </a:txBody>
                  <a:tcPr marL="39602" marR="39602"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68297677"/>
                  </a:ext>
                </a:extLst>
              </a:tr>
            </a:tbl>
          </a:graphicData>
        </a:graphic>
      </p:graphicFrame>
      <p:pic>
        <p:nvPicPr>
          <p:cNvPr id="6" name="Picture 5">
            <a:hlinkClick r:id="rId3" action="ppaction://hlinksldjump"/>
            <a:extLst>
              <a:ext uri="{FF2B5EF4-FFF2-40B4-BE49-F238E27FC236}">
                <a16:creationId xmlns:a16="http://schemas.microsoft.com/office/drawing/2014/main" id="{72ACDF0F-E383-4F25-B85D-21D0CBC2328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7" name="TextBox 6">
            <a:extLst>
              <a:ext uri="{FF2B5EF4-FFF2-40B4-BE49-F238E27FC236}">
                <a16:creationId xmlns:a16="http://schemas.microsoft.com/office/drawing/2014/main" id="{B8DF048C-7200-4B91-9273-9F25B878E016}"/>
              </a:ext>
            </a:extLst>
          </p:cNvPr>
          <p:cNvSpPr txBox="1"/>
          <p:nvPr/>
        </p:nvSpPr>
        <p:spPr>
          <a:xfrm>
            <a:off x="1124268" y="5153630"/>
            <a:ext cx="6724919" cy="369332"/>
          </a:xfrm>
          <a:prstGeom prst="rect">
            <a:avLst/>
          </a:prstGeom>
          <a:noFill/>
        </p:spPr>
        <p:txBody>
          <a:bodyPr wrap="none" rtlCol="0">
            <a:spAutoFit/>
          </a:bodyPr>
          <a:lstStyle/>
          <a:p>
            <a:pPr algn="ctr"/>
            <a:r>
              <a:rPr lang="en-US" b="1" dirty="0">
                <a:solidFill>
                  <a:schemeClr val="tx2"/>
                </a:solidFill>
              </a:rPr>
              <a:t>Diagnostic performance of indirect markers is not adequate</a:t>
            </a:r>
          </a:p>
        </p:txBody>
      </p:sp>
    </p:spTree>
    <p:extLst>
      <p:ext uri="{BB962C8B-B14F-4D97-AF65-F5344CB8AC3E}">
        <p14:creationId xmlns:p14="http://schemas.microsoft.com/office/powerpoint/2010/main" val="3730654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Diagnostic tests in the management of ALD: </a:t>
            </a:r>
            <a:br>
              <a:rPr lang="en-GB"/>
            </a:br>
            <a:r>
              <a:rPr lang="en-GB" b="1"/>
              <a:t>Direct markers</a:t>
            </a:r>
            <a:r>
              <a:rPr lang="en-GB"/>
              <a:t> of alcohol consumption</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pic>
        <p:nvPicPr>
          <p:cNvPr id="6" name="Picture 5">
            <a:hlinkClick r:id="rId3" action="ppaction://hlinksldjump"/>
            <a:extLst>
              <a:ext uri="{FF2B5EF4-FFF2-40B4-BE49-F238E27FC236}">
                <a16:creationId xmlns:a16="http://schemas.microsoft.com/office/drawing/2014/main" id="{72ACDF0F-E383-4F25-B85D-21D0CBC2328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7" name="Content Placeholder 6">
            <a:extLst>
              <a:ext uri="{FF2B5EF4-FFF2-40B4-BE49-F238E27FC236}">
                <a16:creationId xmlns:a16="http://schemas.microsoft.com/office/drawing/2014/main" id="{2849E3FC-C640-497E-92B4-3C19AF4797E6}"/>
              </a:ext>
            </a:extLst>
          </p:cNvPr>
          <p:cNvSpPr>
            <a:spLocks noGrp="1"/>
          </p:cNvSpPr>
          <p:nvPr>
            <p:ph sz="half" idx="1"/>
          </p:nvPr>
        </p:nvSpPr>
        <p:spPr/>
        <p:txBody>
          <a:bodyPr/>
          <a:lstStyle/>
          <a:p>
            <a:r>
              <a:rPr lang="en-GB" dirty="0"/>
              <a:t>Direct markers have higher specificity than indirect markers</a:t>
            </a:r>
          </a:p>
        </p:txBody>
      </p:sp>
      <p:graphicFrame>
        <p:nvGraphicFramePr>
          <p:cNvPr id="8" name="Content Placeholder 4">
            <a:extLst>
              <a:ext uri="{FF2B5EF4-FFF2-40B4-BE49-F238E27FC236}">
                <a16:creationId xmlns:a16="http://schemas.microsoft.com/office/drawing/2014/main" id="{EA0C6BBE-4D47-4712-922F-E4D606C38020}"/>
              </a:ext>
            </a:extLst>
          </p:cNvPr>
          <p:cNvGraphicFramePr>
            <a:graphicFrameLocks/>
          </p:cNvGraphicFramePr>
          <p:nvPr>
            <p:extLst>
              <p:ext uri="{D42A27DB-BD31-4B8C-83A1-F6EECF244321}">
                <p14:modId xmlns:p14="http://schemas.microsoft.com/office/powerpoint/2010/main" val="2473879645"/>
              </p:ext>
            </p:extLst>
          </p:nvPr>
        </p:nvGraphicFramePr>
        <p:xfrm>
          <a:off x="319314" y="1852081"/>
          <a:ext cx="8507367" cy="4053840"/>
        </p:xfrm>
        <a:graphic>
          <a:graphicData uri="http://schemas.openxmlformats.org/drawingml/2006/table">
            <a:tbl>
              <a:tblPr firstRow="1" firstCol="1" bandRow="1">
                <a:tableStyleId>{5C22544A-7EE6-4342-B048-85BDC9FD1C3A}</a:tableStyleId>
              </a:tblPr>
              <a:tblGrid>
                <a:gridCol w="1016858">
                  <a:extLst>
                    <a:ext uri="{9D8B030D-6E8A-4147-A177-3AD203B41FA5}">
                      <a16:colId xmlns:a16="http://schemas.microsoft.com/office/drawing/2014/main" val="1634775205"/>
                    </a:ext>
                  </a:extLst>
                </a:gridCol>
                <a:gridCol w="954885">
                  <a:extLst>
                    <a:ext uri="{9D8B030D-6E8A-4147-A177-3AD203B41FA5}">
                      <a16:colId xmlns:a16="http://schemas.microsoft.com/office/drawing/2014/main" val="582729659"/>
                    </a:ext>
                  </a:extLst>
                </a:gridCol>
                <a:gridCol w="904989">
                  <a:extLst>
                    <a:ext uri="{9D8B030D-6E8A-4147-A177-3AD203B41FA5}">
                      <a16:colId xmlns:a16="http://schemas.microsoft.com/office/drawing/2014/main" val="3634365925"/>
                    </a:ext>
                  </a:extLst>
                </a:gridCol>
                <a:gridCol w="1175657">
                  <a:extLst>
                    <a:ext uri="{9D8B030D-6E8A-4147-A177-3AD203B41FA5}">
                      <a16:colId xmlns:a16="http://schemas.microsoft.com/office/drawing/2014/main" val="477808792"/>
                    </a:ext>
                  </a:extLst>
                </a:gridCol>
                <a:gridCol w="853440">
                  <a:extLst>
                    <a:ext uri="{9D8B030D-6E8A-4147-A177-3AD203B41FA5}">
                      <a16:colId xmlns:a16="http://schemas.microsoft.com/office/drawing/2014/main" val="3645441975"/>
                    </a:ext>
                  </a:extLst>
                </a:gridCol>
                <a:gridCol w="800011">
                  <a:extLst>
                    <a:ext uri="{9D8B030D-6E8A-4147-A177-3AD203B41FA5}">
                      <a16:colId xmlns:a16="http://schemas.microsoft.com/office/drawing/2014/main" val="151884596"/>
                    </a:ext>
                  </a:extLst>
                </a:gridCol>
                <a:gridCol w="2801527">
                  <a:extLst>
                    <a:ext uri="{9D8B030D-6E8A-4147-A177-3AD203B41FA5}">
                      <a16:colId xmlns:a16="http://schemas.microsoft.com/office/drawing/2014/main" val="2510667267"/>
                    </a:ext>
                  </a:extLst>
                </a:gridCol>
              </a:tblGrid>
              <a:tr h="321552">
                <a:tc>
                  <a:txBody>
                    <a:bodyPr/>
                    <a:lstStyle/>
                    <a:p>
                      <a:pPr algn="just">
                        <a:spcAft>
                          <a:spcPts val="0"/>
                        </a:spcAft>
                      </a:pPr>
                      <a:r>
                        <a:rPr lang="en-GB" sz="1400" b="1" dirty="0">
                          <a:effectLst/>
                          <a:latin typeface="+mn-lt"/>
                          <a:ea typeface="Calibri" panose="020F0502020204030204" pitchFamily="34" charset="0"/>
                          <a:cs typeface="Arial" panose="020B0604020202020204" pitchFamily="34" charset="0"/>
                        </a:rPr>
                        <a:t>Biomarker</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Biological material</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Detection</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window</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EtOH</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amount</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Sens.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Spec.</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Confounding factors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166655">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Breath alcohol</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Exhaled air</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4–12 </a:t>
                      </a:r>
                    </a:p>
                    <a:p>
                      <a:pPr algn="ctr">
                        <a:spcAft>
                          <a:spcPts val="0"/>
                        </a:spcAft>
                      </a:pPr>
                      <a:r>
                        <a:rPr lang="en-GB" sz="1400" dirty="0">
                          <a:effectLst/>
                          <a:latin typeface="+mn-lt"/>
                          <a:ea typeface="Calibri" panose="020F0502020204030204" pitchFamily="34" charset="0"/>
                          <a:cs typeface="Arial" panose="020B0604020202020204" pitchFamily="34" charset="0"/>
                        </a:rPr>
                        <a:t>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97%</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93%</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Alcohol-containing mouth wash</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160776">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EtOH</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Serum</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4–12 </a:t>
                      </a:r>
                    </a:p>
                    <a:p>
                      <a:pPr algn="ctr">
                        <a:spcAft>
                          <a:spcPts val="0"/>
                        </a:spcAft>
                      </a:pPr>
                      <a:r>
                        <a:rPr lang="en-GB" sz="1400" dirty="0">
                          <a:effectLst/>
                          <a:latin typeface="+mn-lt"/>
                          <a:ea typeface="Calibri" panose="020F0502020204030204" pitchFamily="34" charset="0"/>
                          <a:cs typeface="Arial" panose="020B0604020202020204" pitchFamily="34" charset="0"/>
                        </a:rPr>
                        <a:t>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 </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1125432">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Urine</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Up to </a:t>
                      </a:r>
                      <a:br>
                        <a:rPr lang="en-GB" sz="1400" dirty="0">
                          <a:effectLst/>
                          <a:latin typeface="+mn-lt"/>
                          <a:ea typeface="Calibri" panose="020F0502020204030204" pitchFamily="34" charset="0"/>
                          <a:cs typeface="Arial" panose="020B0604020202020204" pitchFamily="34" charset="0"/>
                        </a:rPr>
                      </a:br>
                      <a:r>
                        <a:rPr lang="en-GB" sz="1400" dirty="0">
                          <a:effectLst/>
                          <a:latin typeface="+mn-lt"/>
                          <a:ea typeface="Calibri" panose="020F0502020204030204" pitchFamily="34" charset="0"/>
                          <a:cs typeface="Arial" panose="020B0604020202020204" pitchFamily="34" charset="0"/>
                        </a:rPr>
                        <a:t>80 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&gt;5 g</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89%</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99%</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b="1" i="1" dirty="0">
                          <a:effectLst/>
                          <a:latin typeface="+mn-lt"/>
                          <a:ea typeface="Calibri" panose="020F0502020204030204" pitchFamily="34" charset="0"/>
                          <a:cs typeface="Arial" panose="020B0604020202020204" pitchFamily="34" charset="0"/>
                        </a:rPr>
                        <a:t>Increases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a:spcAft>
                          <a:spcPts val="0"/>
                        </a:spcAft>
                        <a:buFont typeface="Arial" panose="020B0604020202020204" pitchFamily="34" charset="0"/>
                        <a:buNone/>
                      </a:pPr>
                      <a:r>
                        <a:rPr lang="en-GB" sz="1400" dirty="0">
                          <a:effectLst/>
                          <a:latin typeface="+mn-lt"/>
                          <a:ea typeface="Calibri" panose="020F0502020204030204" pitchFamily="34" charset="0"/>
                          <a:cs typeface="Arial" panose="020B0604020202020204" pitchFamily="34" charset="0"/>
                        </a:rPr>
                        <a:t>Accidental contamination of food, mouth wash, alcohol-free beer, etc. </a:t>
                      </a:r>
                      <a:r>
                        <a:rPr lang="en-GB" sz="1400">
                          <a:effectLst/>
                          <a:latin typeface="+mn-lt"/>
                          <a:ea typeface="Calibri" panose="020F0502020204030204" pitchFamily="34" charset="0"/>
                          <a:cs typeface="Arial" panose="020B0604020202020204" pitchFamily="34" charset="0"/>
                        </a:rPr>
                        <a:t>with alcohol. UTI</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i="1" dirty="0">
                          <a:effectLst/>
                          <a:latin typeface="+mn-lt"/>
                          <a:ea typeface="Calibri" panose="020F0502020204030204" pitchFamily="34" charset="0"/>
                          <a:cs typeface="Arial" panose="020B0604020202020204" pitchFamily="34" charset="0"/>
                        </a:rPr>
                        <a:t>Decreases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lvl="0" indent="0" algn="ctr">
                        <a:spcAft>
                          <a:spcPts val="0"/>
                        </a:spcAft>
                        <a:buFont typeface="Arial" panose="020B0604020202020204" pitchFamily="34" charset="0"/>
                        <a:buNone/>
                      </a:pPr>
                      <a:r>
                        <a:rPr lang="en-GB" sz="1400" dirty="0">
                          <a:effectLst/>
                          <a:latin typeface="+mn-lt"/>
                          <a:ea typeface="Calibri" panose="020F0502020204030204" pitchFamily="34" charset="0"/>
                          <a:cs typeface="Arial" panose="020B0604020202020204" pitchFamily="34" charset="0"/>
                        </a:rPr>
                        <a:t>Urine dilution deliberately or </a:t>
                      </a:r>
                      <a:br>
                        <a:rPr lang="en-GB" sz="1400" dirty="0">
                          <a:effectLst/>
                          <a:latin typeface="+mn-lt"/>
                          <a:ea typeface="Calibri" panose="020F0502020204030204" pitchFamily="34" charset="0"/>
                          <a:cs typeface="Arial" panose="020B0604020202020204" pitchFamily="34" charset="0"/>
                        </a:rPr>
                      </a:br>
                      <a:r>
                        <a:rPr lang="en-GB" sz="1400">
                          <a:effectLst/>
                          <a:latin typeface="+mn-lt"/>
                          <a:ea typeface="Calibri" panose="020F0502020204030204" pitchFamily="34" charset="0"/>
                          <a:cs typeface="Arial" panose="020B0604020202020204" pitchFamily="34" charset="0"/>
                        </a:rPr>
                        <a:t>by diuretics. UTI</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803880">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Hair</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≤6 months </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&gt;20–40 g/d</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dirty="0">
                          <a:effectLst/>
                          <a:latin typeface="+mn-lt"/>
                          <a:ea typeface="Calibri" panose="020F0502020204030204" pitchFamily="34" charset="0"/>
                          <a:cs typeface="Arial" panose="020B0604020202020204" pitchFamily="34" charset="0"/>
                        </a:rPr>
                        <a:t>for &gt;3 months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85–92%</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87–97%</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b="1" i="1" dirty="0">
                          <a:effectLst/>
                          <a:latin typeface="+mn-lt"/>
                          <a:ea typeface="Calibri" panose="020F0502020204030204" pitchFamily="34" charset="0"/>
                          <a:cs typeface="Arial" panose="020B0604020202020204" pitchFamily="34" charset="0"/>
                        </a:rPr>
                        <a:t>Increases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Seriously impaired renal function</a:t>
                      </a: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EtG containing hair treatment</a:t>
                      </a:r>
                    </a:p>
                    <a:p>
                      <a:pPr algn="ctr">
                        <a:spcAft>
                          <a:spcPts val="0"/>
                        </a:spcAft>
                        <a:tabLst>
                          <a:tab pos="228600" algn="l"/>
                        </a:tabLst>
                      </a:pPr>
                      <a:r>
                        <a:rPr lang="en-GB" sz="1400" b="1" i="1" dirty="0">
                          <a:effectLst/>
                          <a:latin typeface="+mn-lt"/>
                          <a:ea typeface="Calibri" panose="020F0502020204030204" pitchFamily="34" charset="0"/>
                          <a:cs typeface="Arial" panose="020B0604020202020204" pitchFamily="34" charset="0"/>
                        </a:rPr>
                        <a:t>Decreases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Hair treatment: dying, perming, bleaching</a:t>
                      </a: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spTree>
    <p:extLst>
      <p:ext uri="{BB962C8B-B14F-4D97-AF65-F5344CB8AC3E}">
        <p14:creationId xmlns:p14="http://schemas.microsoft.com/office/powerpoint/2010/main" val="3003188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Diagnostic tests in the management of ALD: </a:t>
            </a:r>
            <a:br>
              <a:rPr lang="en-GB"/>
            </a:br>
            <a:r>
              <a:rPr lang="en-GB" b="1"/>
              <a:t>Direct markers</a:t>
            </a:r>
            <a:r>
              <a:rPr lang="en-GB"/>
              <a:t> of alcohol consumption</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pic>
        <p:nvPicPr>
          <p:cNvPr id="6" name="Picture 5">
            <a:hlinkClick r:id="rId3" action="ppaction://hlinksldjump"/>
            <a:extLst>
              <a:ext uri="{FF2B5EF4-FFF2-40B4-BE49-F238E27FC236}">
                <a16:creationId xmlns:a16="http://schemas.microsoft.com/office/drawing/2014/main" id="{72ACDF0F-E383-4F25-B85D-21D0CBC2328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7" name="Content Placeholder 6">
            <a:extLst>
              <a:ext uri="{FF2B5EF4-FFF2-40B4-BE49-F238E27FC236}">
                <a16:creationId xmlns:a16="http://schemas.microsoft.com/office/drawing/2014/main" id="{2849E3FC-C640-497E-92B4-3C19AF4797E6}"/>
              </a:ext>
            </a:extLst>
          </p:cNvPr>
          <p:cNvSpPr>
            <a:spLocks noGrp="1"/>
          </p:cNvSpPr>
          <p:nvPr>
            <p:ph sz="half" idx="1"/>
          </p:nvPr>
        </p:nvSpPr>
        <p:spPr/>
        <p:txBody>
          <a:bodyPr/>
          <a:lstStyle/>
          <a:p>
            <a:r>
              <a:rPr lang="en-GB" dirty="0"/>
              <a:t>Direct markers have higher specificity than indirect markers</a:t>
            </a:r>
          </a:p>
        </p:txBody>
      </p:sp>
      <p:graphicFrame>
        <p:nvGraphicFramePr>
          <p:cNvPr id="8" name="Content Placeholder 4">
            <a:extLst>
              <a:ext uri="{FF2B5EF4-FFF2-40B4-BE49-F238E27FC236}">
                <a16:creationId xmlns:a16="http://schemas.microsoft.com/office/drawing/2014/main" id="{EA0C6BBE-4D47-4712-922F-E4D606C38020}"/>
              </a:ext>
            </a:extLst>
          </p:cNvPr>
          <p:cNvGraphicFramePr>
            <a:graphicFrameLocks/>
          </p:cNvGraphicFramePr>
          <p:nvPr>
            <p:extLst>
              <p:ext uri="{D42A27DB-BD31-4B8C-83A1-F6EECF244321}">
                <p14:modId xmlns:p14="http://schemas.microsoft.com/office/powerpoint/2010/main" val="2844628566"/>
              </p:ext>
            </p:extLst>
          </p:nvPr>
        </p:nvGraphicFramePr>
        <p:xfrm>
          <a:off x="319314" y="1852081"/>
          <a:ext cx="8507367" cy="4053840"/>
        </p:xfrm>
        <a:graphic>
          <a:graphicData uri="http://schemas.openxmlformats.org/drawingml/2006/table">
            <a:tbl>
              <a:tblPr firstRow="1" firstCol="1" bandRow="1">
                <a:tableStyleId>{5C22544A-7EE6-4342-B048-85BDC9FD1C3A}</a:tableStyleId>
              </a:tblPr>
              <a:tblGrid>
                <a:gridCol w="1016858">
                  <a:extLst>
                    <a:ext uri="{9D8B030D-6E8A-4147-A177-3AD203B41FA5}">
                      <a16:colId xmlns:a16="http://schemas.microsoft.com/office/drawing/2014/main" val="1634775205"/>
                    </a:ext>
                  </a:extLst>
                </a:gridCol>
                <a:gridCol w="954885">
                  <a:extLst>
                    <a:ext uri="{9D8B030D-6E8A-4147-A177-3AD203B41FA5}">
                      <a16:colId xmlns:a16="http://schemas.microsoft.com/office/drawing/2014/main" val="582729659"/>
                    </a:ext>
                  </a:extLst>
                </a:gridCol>
                <a:gridCol w="904989">
                  <a:extLst>
                    <a:ext uri="{9D8B030D-6E8A-4147-A177-3AD203B41FA5}">
                      <a16:colId xmlns:a16="http://schemas.microsoft.com/office/drawing/2014/main" val="3634365925"/>
                    </a:ext>
                  </a:extLst>
                </a:gridCol>
                <a:gridCol w="1175657">
                  <a:extLst>
                    <a:ext uri="{9D8B030D-6E8A-4147-A177-3AD203B41FA5}">
                      <a16:colId xmlns:a16="http://schemas.microsoft.com/office/drawing/2014/main" val="477808792"/>
                    </a:ext>
                  </a:extLst>
                </a:gridCol>
                <a:gridCol w="853440">
                  <a:extLst>
                    <a:ext uri="{9D8B030D-6E8A-4147-A177-3AD203B41FA5}">
                      <a16:colId xmlns:a16="http://schemas.microsoft.com/office/drawing/2014/main" val="3645441975"/>
                    </a:ext>
                  </a:extLst>
                </a:gridCol>
                <a:gridCol w="800011">
                  <a:extLst>
                    <a:ext uri="{9D8B030D-6E8A-4147-A177-3AD203B41FA5}">
                      <a16:colId xmlns:a16="http://schemas.microsoft.com/office/drawing/2014/main" val="151884596"/>
                    </a:ext>
                  </a:extLst>
                </a:gridCol>
                <a:gridCol w="2801527">
                  <a:extLst>
                    <a:ext uri="{9D8B030D-6E8A-4147-A177-3AD203B41FA5}">
                      <a16:colId xmlns:a16="http://schemas.microsoft.com/office/drawing/2014/main" val="2510667267"/>
                    </a:ext>
                  </a:extLst>
                </a:gridCol>
              </a:tblGrid>
              <a:tr h="321552">
                <a:tc>
                  <a:txBody>
                    <a:bodyPr/>
                    <a:lstStyle/>
                    <a:p>
                      <a:pPr algn="just">
                        <a:spcAft>
                          <a:spcPts val="0"/>
                        </a:spcAft>
                      </a:pPr>
                      <a:r>
                        <a:rPr lang="en-GB" sz="1400" b="1" dirty="0">
                          <a:effectLst/>
                          <a:latin typeface="+mn-lt"/>
                          <a:ea typeface="Calibri" panose="020F0502020204030204" pitchFamily="34" charset="0"/>
                          <a:cs typeface="Arial" panose="020B0604020202020204" pitchFamily="34" charset="0"/>
                        </a:rPr>
                        <a:t>Biomarker</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Biological material</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Detection</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window</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EtOH</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dirty="0">
                          <a:effectLst/>
                          <a:latin typeface="+mn-lt"/>
                          <a:ea typeface="Calibri" panose="020F0502020204030204" pitchFamily="34" charset="0"/>
                          <a:cs typeface="Arial" panose="020B0604020202020204" pitchFamily="34" charset="0"/>
                        </a:rPr>
                        <a:t>amount</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Sens.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Spec.</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spcAft>
                          <a:spcPts val="0"/>
                        </a:spcAft>
                      </a:pPr>
                      <a:r>
                        <a:rPr lang="en-GB" sz="1400" b="1" dirty="0">
                          <a:effectLst/>
                          <a:latin typeface="+mn-lt"/>
                          <a:ea typeface="Calibri" panose="020F0502020204030204" pitchFamily="34" charset="0"/>
                          <a:cs typeface="Arial" panose="020B0604020202020204" pitchFamily="34" charset="0"/>
                        </a:rPr>
                        <a:t>Confounding factors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166655">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Breath alcohol</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Exhaled air</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4–12 </a:t>
                      </a:r>
                    </a:p>
                    <a:p>
                      <a:pPr algn="ctr">
                        <a:spcAft>
                          <a:spcPts val="0"/>
                        </a:spcAft>
                      </a:pPr>
                      <a:r>
                        <a:rPr lang="en-GB" sz="1400" dirty="0">
                          <a:effectLst/>
                          <a:latin typeface="+mn-lt"/>
                          <a:ea typeface="Calibri" panose="020F0502020204030204" pitchFamily="34" charset="0"/>
                          <a:cs typeface="Arial" panose="020B0604020202020204" pitchFamily="34" charset="0"/>
                        </a:rPr>
                        <a:t>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97%</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93%</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Alcohol-containing mouth wash</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160776">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EtOH</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Serum</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4–12 </a:t>
                      </a:r>
                    </a:p>
                    <a:p>
                      <a:pPr algn="ctr">
                        <a:spcAft>
                          <a:spcPts val="0"/>
                        </a:spcAft>
                      </a:pPr>
                      <a:r>
                        <a:rPr lang="en-GB" sz="1400" dirty="0">
                          <a:effectLst/>
                          <a:latin typeface="+mn-lt"/>
                          <a:ea typeface="Calibri" panose="020F0502020204030204" pitchFamily="34" charset="0"/>
                          <a:cs typeface="Arial" panose="020B0604020202020204" pitchFamily="34" charset="0"/>
                        </a:rPr>
                        <a:t>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 </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 </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1125432">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BEE5F5"/>
                    </a:solid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Urine</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Up to </a:t>
                      </a:r>
                      <a:br>
                        <a:rPr lang="en-GB" sz="1400" dirty="0">
                          <a:effectLst/>
                          <a:latin typeface="+mn-lt"/>
                          <a:ea typeface="Calibri" panose="020F0502020204030204" pitchFamily="34" charset="0"/>
                          <a:cs typeface="Arial" panose="020B0604020202020204" pitchFamily="34" charset="0"/>
                        </a:rPr>
                      </a:br>
                      <a:r>
                        <a:rPr lang="en-GB" sz="1400" dirty="0">
                          <a:effectLst/>
                          <a:latin typeface="+mn-lt"/>
                          <a:ea typeface="Calibri" panose="020F0502020204030204" pitchFamily="34" charset="0"/>
                          <a:cs typeface="Arial" panose="020B0604020202020204" pitchFamily="34" charset="0"/>
                        </a:rPr>
                        <a:t>80 hours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&gt;5 g</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89%</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a:effectLst/>
                          <a:latin typeface="+mn-lt"/>
                          <a:ea typeface="Calibri" panose="020F0502020204030204" pitchFamily="34" charset="0"/>
                          <a:cs typeface="Arial" panose="020B0604020202020204" pitchFamily="34" charset="0"/>
                        </a:rPr>
                        <a:t>99%</a:t>
                      </a:r>
                      <a:endParaRPr lang="en-GB" sz="140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b="1" i="1" dirty="0">
                          <a:effectLst/>
                          <a:latin typeface="+mn-lt"/>
                          <a:ea typeface="Calibri" panose="020F0502020204030204" pitchFamily="34" charset="0"/>
                          <a:cs typeface="Arial" panose="020B0604020202020204" pitchFamily="34" charset="0"/>
                        </a:rPr>
                        <a:t>Increases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a:spcAft>
                          <a:spcPts val="0"/>
                        </a:spcAft>
                        <a:buFont typeface="Arial" panose="020B0604020202020204" pitchFamily="34" charset="0"/>
                        <a:buNone/>
                      </a:pPr>
                      <a:r>
                        <a:rPr lang="en-GB" sz="1400" dirty="0">
                          <a:effectLst/>
                          <a:latin typeface="+mn-lt"/>
                          <a:ea typeface="Calibri" panose="020F0502020204030204" pitchFamily="34" charset="0"/>
                          <a:cs typeface="Arial" panose="020B0604020202020204" pitchFamily="34" charset="0"/>
                        </a:rPr>
                        <a:t>Accidental contamination of food, mouth wash, alcohol-free beer, etc. </a:t>
                      </a:r>
                      <a:r>
                        <a:rPr lang="en-GB" sz="1400">
                          <a:effectLst/>
                          <a:latin typeface="+mn-lt"/>
                          <a:ea typeface="Calibri" panose="020F0502020204030204" pitchFamily="34" charset="0"/>
                          <a:cs typeface="Arial" panose="020B0604020202020204" pitchFamily="34" charset="0"/>
                        </a:rPr>
                        <a:t>with alcohol. UTI</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b="1" i="1" dirty="0">
                          <a:effectLst/>
                          <a:latin typeface="+mn-lt"/>
                          <a:ea typeface="Calibri" panose="020F0502020204030204" pitchFamily="34" charset="0"/>
                          <a:cs typeface="Arial" panose="020B0604020202020204" pitchFamily="34" charset="0"/>
                        </a:rPr>
                        <a:t>Decreases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lvl="0" indent="0" algn="ctr">
                        <a:spcAft>
                          <a:spcPts val="0"/>
                        </a:spcAft>
                        <a:buFont typeface="Arial" panose="020B0604020202020204" pitchFamily="34" charset="0"/>
                        <a:buNone/>
                      </a:pPr>
                      <a:r>
                        <a:rPr lang="en-GB" sz="1400" dirty="0">
                          <a:effectLst/>
                          <a:latin typeface="+mn-lt"/>
                          <a:ea typeface="Calibri" panose="020F0502020204030204" pitchFamily="34" charset="0"/>
                          <a:cs typeface="Arial" panose="020B0604020202020204" pitchFamily="34" charset="0"/>
                        </a:rPr>
                        <a:t>Urine dilution deliberately or </a:t>
                      </a:r>
                      <a:br>
                        <a:rPr lang="en-GB" sz="1400" dirty="0">
                          <a:effectLst/>
                          <a:latin typeface="+mn-lt"/>
                          <a:ea typeface="Calibri" panose="020F0502020204030204" pitchFamily="34" charset="0"/>
                          <a:cs typeface="Arial" panose="020B0604020202020204" pitchFamily="34" charset="0"/>
                        </a:rPr>
                      </a:br>
                      <a:r>
                        <a:rPr lang="en-GB" sz="1400">
                          <a:effectLst/>
                          <a:latin typeface="+mn-lt"/>
                          <a:ea typeface="Calibri" panose="020F0502020204030204" pitchFamily="34" charset="0"/>
                          <a:cs typeface="Arial" panose="020B0604020202020204" pitchFamily="34" charset="0"/>
                        </a:rPr>
                        <a:t>by diuretics. UTI</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803880">
                <a:tc>
                  <a:txBody>
                    <a:bodyPr/>
                    <a:lstStyle/>
                    <a:p>
                      <a:pPr algn="just">
                        <a:spcAft>
                          <a:spcPts val="0"/>
                        </a:spcAft>
                      </a:pPr>
                      <a:r>
                        <a:rPr lang="en-GB" sz="1400" dirty="0">
                          <a:solidFill>
                            <a:schemeClr val="tx1"/>
                          </a:solidFill>
                          <a:effectLst/>
                          <a:latin typeface="+mn-lt"/>
                          <a:ea typeface="Calibri" panose="020F0502020204030204" pitchFamily="34" charset="0"/>
                          <a:cs typeface="Arial" panose="020B0604020202020204" pitchFamily="34" charset="0"/>
                        </a:rPr>
                        <a:t>EtG</a:t>
                      </a:r>
                      <a:endParaRPr lang="en-GB" sz="1400" dirty="0">
                        <a:solidFill>
                          <a:schemeClr val="tx1"/>
                        </a:solidFill>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BEE5F5"/>
                    </a:solid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Hair</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≤6 months </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&gt;20–40 g/d</a:t>
                      </a:r>
                      <a:endParaRPr lang="en-GB" sz="1400" dirty="0">
                        <a:effectLst/>
                        <a:latin typeface="+mn-lt"/>
                        <a:ea typeface="Calibri" panose="020F0502020204030204" pitchFamily="34" charset="0"/>
                        <a:cs typeface="Times New Roman" panose="02020603050405020304" pitchFamily="18" charset="0"/>
                      </a:endParaRPr>
                    </a:p>
                    <a:p>
                      <a:pPr algn="ctr">
                        <a:spcAft>
                          <a:spcPts val="0"/>
                        </a:spcAft>
                      </a:pPr>
                      <a:r>
                        <a:rPr lang="en-GB" sz="1400" dirty="0">
                          <a:effectLst/>
                          <a:latin typeface="+mn-lt"/>
                          <a:ea typeface="Calibri" panose="020F0502020204030204" pitchFamily="34" charset="0"/>
                          <a:cs typeface="Arial" panose="020B0604020202020204" pitchFamily="34" charset="0"/>
                        </a:rPr>
                        <a:t>for &gt;3 months</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85–92%</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dirty="0">
                          <a:effectLst/>
                          <a:latin typeface="+mn-lt"/>
                          <a:ea typeface="Calibri" panose="020F0502020204030204" pitchFamily="34" charset="0"/>
                          <a:cs typeface="Arial" panose="020B0604020202020204" pitchFamily="34" charset="0"/>
                        </a:rPr>
                        <a:t>87–97%</a:t>
                      </a:r>
                      <a:endParaRPr lang="en-GB" sz="1400" dirty="0">
                        <a:effectLst/>
                        <a:latin typeface="+mn-lt"/>
                        <a:ea typeface="Calibri" panose="020F0502020204030204" pitchFamily="34" charset="0"/>
                        <a:cs typeface="Times New Roman" panose="02020603050405020304" pitchFamily="18" charset="0"/>
                      </a:endParaRP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spcAft>
                          <a:spcPts val="0"/>
                        </a:spcAft>
                      </a:pPr>
                      <a:r>
                        <a:rPr lang="en-GB" sz="1400" b="1" i="1" dirty="0">
                          <a:effectLst/>
                          <a:latin typeface="+mn-lt"/>
                          <a:ea typeface="Calibri" panose="020F0502020204030204" pitchFamily="34" charset="0"/>
                          <a:cs typeface="Arial" panose="020B0604020202020204" pitchFamily="34" charset="0"/>
                        </a:rPr>
                        <a:t>Increases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Seriously impaired renal function</a:t>
                      </a: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EtG containing hair treatment</a:t>
                      </a:r>
                    </a:p>
                    <a:p>
                      <a:pPr algn="ctr">
                        <a:spcAft>
                          <a:spcPts val="0"/>
                        </a:spcAft>
                        <a:tabLst>
                          <a:tab pos="228600" algn="l"/>
                        </a:tabLst>
                      </a:pPr>
                      <a:r>
                        <a:rPr lang="en-GB" sz="1400" b="1" i="1" dirty="0">
                          <a:effectLst/>
                          <a:latin typeface="+mn-lt"/>
                          <a:ea typeface="Calibri" panose="020F0502020204030204" pitchFamily="34" charset="0"/>
                          <a:cs typeface="Arial" panose="020B0604020202020204" pitchFamily="34" charset="0"/>
                        </a:rPr>
                        <a:t>Decreases</a:t>
                      </a:r>
                      <a:r>
                        <a:rPr lang="en-GB" sz="1400" i="1" dirty="0">
                          <a:effectLst/>
                          <a:latin typeface="+mn-lt"/>
                          <a:ea typeface="Calibri" panose="020F0502020204030204" pitchFamily="34" charset="0"/>
                          <a:cs typeface="Arial" panose="020B0604020202020204" pitchFamily="34" charset="0"/>
                        </a:rPr>
                        <a:t> results</a:t>
                      </a:r>
                      <a:endParaRPr lang="en-GB" sz="1400" dirty="0">
                        <a:effectLst/>
                        <a:latin typeface="+mn-lt"/>
                        <a:ea typeface="Calibri" panose="020F0502020204030204" pitchFamily="34" charset="0"/>
                        <a:cs typeface="Times New Roman" panose="02020603050405020304" pitchFamily="18" charset="0"/>
                      </a:endParaRPr>
                    </a:p>
                    <a:p>
                      <a:pPr marL="0" indent="0" algn="ctr" defTabSz="914400" rtl="0" eaLnBrk="1" latinLnBrk="0" hangingPunct="1">
                        <a:spcAft>
                          <a:spcPts val="0"/>
                        </a:spcAft>
                        <a:buFont typeface="Arial" panose="020B0604020202020204" pitchFamily="34" charset="0"/>
                        <a:buNone/>
                        <a:tabLst>
                          <a:tab pos="228600" algn="l"/>
                        </a:tabLst>
                      </a:pPr>
                      <a:r>
                        <a:rPr lang="en-GB" sz="1400" kern="1200" dirty="0">
                          <a:solidFill>
                            <a:schemeClr val="dk1"/>
                          </a:solidFill>
                          <a:effectLst/>
                          <a:latin typeface="+mn-lt"/>
                          <a:ea typeface="Calibri" panose="020F0502020204030204" pitchFamily="34" charset="0"/>
                          <a:cs typeface="Arial" panose="020B0604020202020204" pitchFamily="34" charset="0"/>
                        </a:rPr>
                        <a:t>Hair treatment: dying, perming, bleaching</a:t>
                      </a:r>
                    </a:p>
                  </a:txBody>
                  <a:tcPr marL="36387" marR="36387"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grpSp>
        <p:nvGrpSpPr>
          <p:cNvPr id="5" name="Group 4">
            <a:extLst>
              <a:ext uri="{FF2B5EF4-FFF2-40B4-BE49-F238E27FC236}">
                <a16:creationId xmlns:a16="http://schemas.microsoft.com/office/drawing/2014/main" id="{42CB4977-E88E-451E-924E-CBE9C205A4ED}"/>
              </a:ext>
            </a:extLst>
          </p:cNvPr>
          <p:cNvGrpSpPr/>
          <p:nvPr/>
        </p:nvGrpSpPr>
        <p:grpSpPr>
          <a:xfrm>
            <a:off x="3180522" y="3119681"/>
            <a:ext cx="5635936" cy="1511954"/>
            <a:chOff x="3180522" y="3119681"/>
            <a:chExt cx="5635936" cy="1511954"/>
          </a:xfrm>
        </p:grpSpPr>
        <p:sp>
          <p:nvSpPr>
            <p:cNvPr id="12" name="Rectangle 11">
              <a:extLst>
                <a:ext uri="{FF2B5EF4-FFF2-40B4-BE49-F238E27FC236}">
                  <a16:creationId xmlns:a16="http://schemas.microsoft.com/office/drawing/2014/main" id="{E7879CD9-08CD-4A95-8C60-4338CB57EF3F}"/>
                </a:ext>
              </a:extLst>
            </p:cNvPr>
            <p:cNvSpPr/>
            <p:nvPr/>
          </p:nvSpPr>
          <p:spPr>
            <a:xfrm>
              <a:off x="3180522" y="3119681"/>
              <a:ext cx="5635936" cy="1511954"/>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B5C6B2E-C555-4DA0-B0DB-BA1BC5BD6D5D}"/>
                </a:ext>
              </a:extLst>
            </p:cNvPr>
            <p:cNvSpPr txBox="1"/>
            <p:nvPr/>
          </p:nvSpPr>
          <p:spPr>
            <a:xfrm>
              <a:off x="3510288" y="3275493"/>
              <a:ext cx="5051168" cy="1200329"/>
            </a:xfrm>
            <a:prstGeom prst="rect">
              <a:avLst/>
            </a:prstGeom>
            <a:solidFill>
              <a:srgbClr val="BEE5F5"/>
            </a:solidFill>
            <a:ln>
              <a:solidFill>
                <a:schemeClr val="tx2"/>
              </a:solidFill>
            </a:ln>
          </p:spPr>
          <p:txBody>
            <a:bodyPr wrap="square" rtlCol="0">
              <a:spAutoFit/>
            </a:bodyPr>
            <a:lstStyle/>
            <a:p>
              <a:pPr algn="ctr"/>
              <a:r>
                <a:rPr lang="en-US" dirty="0"/>
                <a:t>To confirm recent alcohol abstinence in forensic settings or to regularly monitor patients in alcohol addiction </a:t>
              </a:r>
              <a:r>
                <a:rPr lang="en-US" dirty="0" err="1"/>
                <a:t>programmes</a:t>
              </a:r>
              <a:r>
                <a:rPr lang="en-US" dirty="0"/>
                <a:t> and prior to listing for LT</a:t>
              </a:r>
              <a:endParaRPr lang="en-GB" dirty="0"/>
            </a:p>
          </p:txBody>
        </p:sp>
      </p:grpSp>
      <p:grpSp>
        <p:nvGrpSpPr>
          <p:cNvPr id="16" name="Group 15">
            <a:extLst>
              <a:ext uri="{FF2B5EF4-FFF2-40B4-BE49-F238E27FC236}">
                <a16:creationId xmlns:a16="http://schemas.microsoft.com/office/drawing/2014/main" id="{B3A0819E-D15A-4C76-876E-66FDB329FC38}"/>
              </a:ext>
            </a:extLst>
          </p:cNvPr>
          <p:cNvGrpSpPr/>
          <p:nvPr/>
        </p:nvGrpSpPr>
        <p:grpSpPr>
          <a:xfrm>
            <a:off x="3180522" y="4631634"/>
            <a:ext cx="5635936" cy="1274287"/>
            <a:chOff x="3180522" y="4631634"/>
            <a:chExt cx="5635936" cy="1274287"/>
          </a:xfrm>
        </p:grpSpPr>
        <p:sp>
          <p:nvSpPr>
            <p:cNvPr id="14" name="Rectangle 13">
              <a:extLst>
                <a:ext uri="{FF2B5EF4-FFF2-40B4-BE49-F238E27FC236}">
                  <a16:creationId xmlns:a16="http://schemas.microsoft.com/office/drawing/2014/main" id="{32EF6EDF-387A-4A5A-94E8-06B77D48817C}"/>
                </a:ext>
              </a:extLst>
            </p:cNvPr>
            <p:cNvSpPr/>
            <p:nvPr/>
          </p:nvSpPr>
          <p:spPr>
            <a:xfrm>
              <a:off x="3180522" y="4631634"/>
              <a:ext cx="5635936" cy="127428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CBDC4F9-DB18-4A34-853D-40A09631C838}"/>
                </a:ext>
              </a:extLst>
            </p:cNvPr>
            <p:cNvSpPr txBox="1"/>
            <p:nvPr/>
          </p:nvSpPr>
          <p:spPr>
            <a:xfrm>
              <a:off x="3510288" y="4787446"/>
              <a:ext cx="5051168" cy="923330"/>
            </a:xfrm>
            <a:prstGeom prst="rect">
              <a:avLst/>
            </a:prstGeom>
            <a:solidFill>
              <a:srgbClr val="BEE5F5"/>
            </a:solidFill>
            <a:ln>
              <a:solidFill>
                <a:schemeClr val="tx2"/>
              </a:solidFill>
            </a:ln>
          </p:spPr>
          <p:txBody>
            <a:bodyPr wrap="square" rtlCol="0">
              <a:spAutoFit/>
            </a:bodyPr>
            <a:lstStyle/>
            <a:p>
              <a:pPr algn="ctr"/>
              <a:r>
                <a:rPr lang="en-US" dirty="0"/>
                <a:t>To evaluate alcohol abuse in forensic settings, such as child custody cases, or to confirm</a:t>
              </a:r>
            </a:p>
            <a:p>
              <a:pPr algn="ctr"/>
              <a:r>
                <a:rPr lang="en-US" dirty="0"/>
                <a:t>6-month alcohol abstinence in LT recipients</a:t>
              </a:r>
              <a:endParaRPr lang="en-GB" dirty="0"/>
            </a:p>
          </p:txBody>
        </p:sp>
      </p:grpSp>
    </p:spTree>
    <p:extLst>
      <p:ext uri="{BB962C8B-B14F-4D97-AF65-F5344CB8AC3E}">
        <p14:creationId xmlns:p14="http://schemas.microsoft.com/office/powerpoint/2010/main" val="35264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tests in the management of ALD</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p:cNvSpPr>
            <a:spLocks noGrp="1"/>
          </p:cNvSpPr>
          <p:nvPr>
            <p:ph sz="half" idx="1"/>
          </p:nvPr>
        </p:nvSpPr>
        <p:spPr/>
        <p:txBody>
          <a:bodyPr>
            <a:normAutofit/>
          </a:bodyPr>
          <a:lstStyle/>
          <a:p>
            <a:r>
              <a:rPr lang="en-GB" dirty="0"/>
              <a:t>Many patients with ALD are asymptomatic</a:t>
            </a:r>
          </a:p>
          <a:p>
            <a:pPr lvl="1"/>
            <a:r>
              <a:rPr lang="en-GB" dirty="0"/>
              <a:t>Detection is only possible with appropriate screening</a:t>
            </a:r>
          </a:p>
          <a:p>
            <a:r>
              <a:rPr lang="en-GB" dirty="0"/>
              <a:t>Liver biopsy is associated with recognized risks and should be used in selected patients only</a:t>
            </a:r>
          </a:p>
          <a:p>
            <a:pPr marL="0" indent="0">
              <a:buNone/>
            </a:pPr>
            <a:endParaRPr lang="en-GB" dirty="0"/>
          </a:p>
          <a:p>
            <a:endParaRPr lang="en-GB" sz="1800" dirty="0"/>
          </a:p>
        </p:txBody>
      </p:sp>
      <p:pic>
        <p:nvPicPr>
          <p:cNvPr id="13" name="Picture 12">
            <a:hlinkClick r:id="rId3" action="ppaction://hlinksldjump"/>
            <a:extLst>
              <a:ext uri="{FF2B5EF4-FFF2-40B4-BE49-F238E27FC236}">
                <a16:creationId xmlns:a16="http://schemas.microsoft.com/office/drawing/2014/main" id="{7A69E5F5-1949-478F-8FAA-FA57EF2DED7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7" name="Table 6">
            <a:extLst>
              <a:ext uri="{FF2B5EF4-FFF2-40B4-BE49-F238E27FC236}">
                <a16:creationId xmlns:a16="http://schemas.microsoft.com/office/drawing/2014/main" id="{D6156016-D57D-4E78-91B5-A1D3BD651726}"/>
              </a:ext>
            </a:extLst>
          </p:cNvPr>
          <p:cNvGraphicFramePr>
            <a:graphicFrameLocks noGrp="1"/>
          </p:cNvGraphicFramePr>
          <p:nvPr>
            <p:extLst>
              <p:ext uri="{D42A27DB-BD31-4B8C-83A1-F6EECF244321}">
                <p14:modId xmlns:p14="http://schemas.microsoft.com/office/powerpoint/2010/main" val="4145637961"/>
              </p:ext>
            </p:extLst>
          </p:nvPr>
        </p:nvGraphicFramePr>
        <p:xfrm>
          <a:off x="755650" y="3158310"/>
          <a:ext cx="7380931" cy="204216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278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effectLst/>
                          <a:latin typeface="Arial" panose="020B0604020202020204" pitchFamily="34" charset="0"/>
                          <a:ea typeface="MS Mincho" panose="02020609040205080304" pitchFamily="49" charset="-128"/>
                        </a:rPr>
                        <a:t>Liver biopsy is required where there is </a:t>
                      </a:r>
                      <a:r>
                        <a:rPr lang="en-GB" sz="1600" b="1" dirty="0">
                          <a:solidFill>
                            <a:schemeClr val="tx2"/>
                          </a:solidFill>
                          <a:effectLst/>
                          <a:latin typeface="Arial" panose="020B0604020202020204" pitchFamily="34" charset="0"/>
                          <a:ea typeface="MS Mincho" panose="02020609040205080304" pitchFamily="49" charset="-128"/>
                        </a:rPr>
                        <a:t>diagnostic uncertainty</a:t>
                      </a:r>
                      <a:r>
                        <a:rPr lang="en-GB" sz="1600" dirty="0">
                          <a:effectLst/>
                          <a:latin typeface="Arial" panose="020B0604020202020204" pitchFamily="34" charset="0"/>
                          <a:ea typeface="MS Mincho" panose="02020609040205080304" pitchFamily="49" charset="-128"/>
                        </a:rPr>
                        <a:t>, precise staging is required, or in clinical trials </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t>1</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10001"/>
                  </a:ext>
                </a:extLst>
              </a:tr>
              <a:tr h="2278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Screening of patients with AUD should include determination of LFTs and a measure of liver fibrosis</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t>1</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2128423765"/>
                  </a:ext>
                </a:extLst>
              </a:tr>
              <a:tr h="22787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Abstinence can be accurately monitored by measurement of EtG in urine or hair </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t>2</a:t>
                      </a:r>
                    </a:p>
                  </a:txBody>
                  <a:tcPr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98944678"/>
                  </a:ext>
                </a:extLst>
              </a:tr>
            </a:tbl>
          </a:graphicData>
        </a:graphic>
      </p:graphicFrame>
      <p:grpSp>
        <p:nvGrpSpPr>
          <p:cNvPr id="14" name="Group 13">
            <a:extLst>
              <a:ext uri="{FF2B5EF4-FFF2-40B4-BE49-F238E27FC236}">
                <a16:creationId xmlns:a16="http://schemas.microsoft.com/office/drawing/2014/main" id="{FACBA343-6980-4294-98CE-F39B8811F0F6}"/>
              </a:ext>
            </a:extLst>
          </p:cNvPr>
          <p:cNvGrpSpPr/>
          <p:nvPr/>
        </p:nvGrpSpPr>
        <p:grpSpPr>
          <a:xfrm>
            <a:off x="4510864" y="3158310"/>
            <a:ext cx="3649046" cy="276999"/>
            <a:chOff x="3717425" y="3212976"/>
            <a:chExt cx="3649046" cy="276999"/>
          </a:xfrm>
        </p:grpSpPr>
        <p:sp>
          <p:nvSpPr>
            <p:cNvPr id="15" name="Rectangle 14">
              <a:extLst>
                <a:ext uri="{FF2B5EF4-FFF2-40B4-BE49-F238E27FC236}">
                  <a16:creationId xmlns:a16="http://schemas.microsoft.com/office/drawing/2014/main" id="{DFF74086-C610-418A-8567-8CB70EACF9A9}"/>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9D27C011-95D6-4D6C-B6DE-81E139D828A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27DB07F8-055E-4C62-B708-0D7DC77368F4}"/>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8" name="TextBox 17">
              <a:extLst>
                <a:ext uri="{FF2B5EF4-FFF2-40B4-BE49-F238E27FC236}">
                  <a16:creationId xmlns:a16="http://schemas.microsoft.com/office/drawing/2014/main" id="{EF2F905D-30E5-4A0F-B0C5-98535F11DDA4}"/>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spTree>
    <p:extLst>
      <p:ext uri="{BB962C8B-B14F-4D97-AF65-F5344CB8AC3E}">
        <p14:creationId xmlns:p14="http://schemas.microsoft.com/office/powerpoint/2010/main" val="1738859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1558-9408-4F64-98B5-E337C9561B14}"/>
              </a:ext>
            </a:extLst>
          </p:cNvPr>
          <p:cNvSpPr>
            <a:spLocks noGrp="1"/>
          </p:cNvSpPr>
          <p:nvPr>
            <p:ph type="title"/>
          </p:nvPr>
        </p:nvSpPr>
        <p:spPr/>
        <p:txBody>
          <a:bodyPr>
            <a:normAutofit fontScale="90000"/>
          </a:bodyPr>
          <a:lstStyle/>
          <a:p>
            <a:r>
              <a:rPr lang="en-GB" dirty="0"/>
              <a:t>Management of alcoholic hepatitis: </a:t>
            </a:r>
            <a:br>
              <a:rPr lang="en-GB" dirty="0"/>
            </a:br>
            <a:r>
              <a:rPr lang="en-GB" dirty="0"/>
              <a:t>Definition and diagnosis </a:t>
            </a:r>
          </a:p>
        </p:txBody>
      </p:sp>
      <p:sp>
        <p:nvSpPr>
          <p:cNvPr id="3" name="Text Placeholder 2">
            <a:extLst>
              <a:ext uri="{FF2B5EF4-FFF2-40B4-BE49-F238E27FC236}">
                <a16:creationId xmlns:a16="http://schemas.microsoft.com/office/drawing/2014/main" id="{9020D0F9-8414-4B5D-BE77-5A1985550FDF}"/>
              </a:ext>
            </a:extLst>
          </p:cNvPr>
          <p:cNvSpPr>
            <a:spLocks noGrp="1"/>
          </p:cNvSpPr>
          <p:nvPr>
            <p:ph type="body" sz="quarter" idx="10"/>
          </p:nvPr>
        </p:nvSpPr>
        <p:spPr/>
        <p:txBody>
          <a:bodyPr/>
          <a:lstStyle/>
          <a:p>
            <a:r>
              <a:rPr lang="en-GB" dirty="0"/>
              <a:t>*Ascites and/or encephalopathy; </a:t>
            </a:r>
            <a:br>
              <a:rPr lang="en-GB" dirty="0"/>
            </a:br>
            <a:r>
              <a:rPr lang="en-GB" baseline="30000" dirty="0"/>
              <a:t>†</a:t>
            </a:r>
            <a:r>
              <a:rPr lang="en-GB" dirty="0"/>
              <a:t>Defined histologically by steatosis, hepatocyte ballooning, and an inflammatory infiltrate with polymorphonuclear neutrophils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62FBB042-0A5A-4FE9-B102-4E0546FD12D3}"/>
              </a:ext>
            </a:extLst>
          </p:cNvPr>
          <p:cNvSpPr>
            <a:spLocks noGrp="1"/>
          </p:cNvSpPr>
          <p:nvPr>
            <p:ph sz="half" idx="1"/>
          </p:nvPr>
        </p:nvSpPr>
        <p:spPr/>
        <p:txBody>
          <a:bodyPr>
            <a:normAutofit/>
          </a:bodyPr>
          <a:lstStyle/>
          <a:p>
            <a:r>
              <a:rPr lang="en-GB" sz="1800" b="1" dirty="0"/>
              <a:t>Clinical</a:t>
            </a:r>
          </a:p>
          <a:p>
            <a:pPr lvl="1"/>
            <a:r>
              <a:rPr lang="en-GB" sz="1600" dirty="0"/>
              <a:t>Recent jaundice ± other signs of liver decompensation* in patients with ongoing alcohol abuse </a:t>
            </a:r>
          </a:p>
          <a:p>
            <a:pPr lvl="2"/>
            <a:r>
              <a:rPr lang="en-GB" sz="1400" dirty="0"/>
              <a:t>Cardinal sign is a progressive jaundice, often associated with fever, malaise, weight loss and malnutrition</a:t>
            </a:r>
          </a:p>
          <a:p>
            <a:r>
              <a:rPr lang="en-GB" sz="1800" b="1" dirty="0"/>
              <a:t>Histological</a:t>
            </a:r>
          </a:p>
          <a:p>
            <a:pPr lvl="1"/>
            <a:r>
              <a:rPr lang="en-GB" sz="1600" dirty="0"/>
              <a:t>Steatohepatitis</a:t>
            </a:r>
            <a:r>
              <a:rPr lang="en-GB" sz="1600" baseline="30000" dirty="0"/>
              <a:t>†</a:t>
            </a:r>
          </a:p>
          <a:p>
            <a:r>
              <a:rPr lang="en-GB" sz="1800" b="1" dirty="0"/>
              <a:t>Laboratory</a:t>
            </a:r>
          </a:p>
          <a:p>
            <a:pPr lvl="1"/>
            <a:r>
              <a:rPr lang="en-GB" sz="1600" dirty="0"/>
              <a:t>Neutrophilia</a:t>
            </a:r>
          </a:p>
          <a:p>
            <a:pPr lvl="1"/>
            <a:r>
              <a:rPr lang="en-GB" sz="1600" dirty="0" err="1"/>
              <a:t>Hyperbilirubinaemia</a:t>
            </a:r>
            <a:r>
              <a:rPr lang="en-GB" sz="1600" dirty="0"/>
              <a:t> (&gt;50 </a:t>
            </a:r>
            <a:r>
              <a:rPr lang="en-GB" sz="1600" dirty="0" err="1"/>
              <a:t>μMol</a:t>
            </a:r>
            <a:r>
              <a:rPr lang="en-GB" sz="1600" dirty="0"/>
              <a:t>/L)</a:t>
            </a:r>
          </a:p>
          <a:p>
            <a:pPr lvl="1"/>
            <a:r>
              <a:rPr lang="en-GB" sz="1600" dirty="0"/>
              <a:t>AST &gt;2 x ULN and AST/ALT ratio typically greater than 1.5–2.0</a:t>
            </a:r>
          </a:p>
          <a:p>
            <a:pPr lvl="1"/>
            <a:r>
              <a:rPr lang="en-GB" sz="1600" b="1" dirty="0"/>
              <a:t>Severe</a:t>
            </a:r>
            <a:r>
              <a:rPr lang="en-GB" sz="1600" dirty="0"/>
              <a:t>: prolonged PT, </a:t>
            </a:r>
            <a:r>
              <a:rPr lang="en-GB" sz="1600" dirty="0" err="1"/>
              <a:t>hypoalbuminaemia</a:t>
            </a:r>
            <a:r>
              <a:rPr lang="en-GB" sz="1600" dirty="0"/>
              <a:t>, and decreased platelet count</a:t>
            </a:r>
          </a:p>
        </p:txBody>
      </p:sp>
      <p:graphicFrame>
        <p:nvGraphicFramePr>
          <p:cNvPr id="5" name="Table 4">
            <a:extLst>
              <a:ext uri="{FF2B5EF4-FFF2-40B4-BE49-F238E27FC236}">
                <a16:creationId xmlns:a16="http://schemas.microsoft.com/office/drawing/2014/main" id="{7EC6BA60-DC8D-45DD-BFE6-EBD6034C6373}"/>
              </a:ext>
            </a:extLst>
          </p:cNvPr>
          <p:cNvGraphicFramePr>
            <a:graphicFrameLocks noGrp="1"/>
          </p:cNvGraphicFramePr>
          <p:nvPr>
            <p:extLst>
              <p:ext uri="{D42A27DB-BD31-4B8C-83A1-F6EECF244321}">
                <p14:modId xmlns:p14="http://schemas.microsoft.com/office/powerpoint/2010/main" val="3037347805"/>
              </p:ext>
            </p:extLst>
          </p:nvPr>
        </p:nvGraphicFramePr>
        <p:xfrm>
          <a:off x="755007" y="4952666"/>
          <a:ext cx="7380931" cy="78408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70068">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719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effectLst/>
                          <a:latin typeface="+mj-lt"/>
                          <a:ea typeface="MS Mincho" panose="02020609040205080304" pitchFamily="49" charset="-128"/>
                        </a:rPr>
                        <a:t>A recent onset of jaundice in patients with excessive alcohol consumption should prompt clinicians to suspect AH </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10001"/>
                  </a:ext>
                </a:extLst>
              </a:tr>
            </a:tbl>
          </a:graphicData>
        </a:graphic>
      </p:graphicFrame>
      <p:pic>
        <p:nvPicPr>
          <p:cNvPr id="6" name="Picture 5">
            <a:hlinkClick r:id="rId3" action="ppaction://hlinksldjump"/>
            <a:extLst>
              <a:ext uri="{FF2B5EF4-FFF2-40B4-BE49-F238E27FC236}">
                <a16:creationId xmlns:a16="http://schemas.microsoft.com/office/drawing/2014/main" id="{44FA4A81-04F9-481B-A43F-A1D8417F694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7" name="Group 6">
            <a:extLst>
              <a:ext uri="{FF2B5EF4-FFF2-40B4-BE49-F238E27FC236}">
                <a16:creationId xmlns:a16="http://schemas.microsoft.com/office/drawing/2014/main" id="{4557B4E8-DA81-48B9-8D03-53DDD3B59E7E}"/>
              </a:ext>
            </a:extLst>
          </p:cNvPr>
          <p:cNvGrpSpPr/>
          <p:nvPr/>
        </p:nvGrpSpPr>
        <p:grpSpPr>
          <a:xfrm>
            <a:off x="4445472" y="4952666"/>
            <a:ext cx="3649046" cy="276999"/>
            <a:chOff x="3717425" y="3212976"/>
            <a:chExt cx="3649046" cy="276999"/>
          </a:xfrm>
        </p:grpSpPr>
        <p:sp>
          <p:nvSpPr>
            <p:cNvPr id="8" name="Rectangle 7">
              <a:extLst>
                <a:ext uri="{FF2B5EF4-FFF2-40B4-BE49-F238E27FC236}">
                  <a16:creationId xmlns:a16="http://schemas.microsoft.com/office/drawing/2014/main" id="{A57A0E3F-4C59-4413-A273-5DEB2D9BB15A}"/>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4DFEC5B0-4933-4C8C-A4F8-097C37D9C879}"/>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FCA10E9D-F718-4A3A-84DB-5275E153B807}"/>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1" name="TextBox 10">
              <a:extLst>
                <a:ext uri="{FF2B5EF4-FFF2-40B4-BE49-F238E27FC236}">
                  <a16:creationId xmlns:a16="http://schemas.microsoft.com/office/drawing/2014/main" id="{73F42B65-DCA0-44A5-BEFB-C3EA90BA6915}"/>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spTree>
    <p:extLst>
      <p:ext uri="{BB962C8B-B14F-4D97-AF65-F5344CB8AC3E}">
        <p14:creationId xmlns:p14="http://schemas.microsoft.com/office/powerpoint/2010/main" val="2422054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fontScale="90000"/>
          </a:bodyPr>
          <a:lstStyle/>
          <a:p>
            <a:r>
              <a:rPr lang="en-GB" dirty="0"/>
              <a:t>Management of alcoholic hepatitis: </a:t>
            </a:r>
            <a:br>
              <a:rPr lang="en-GB" dirty="0"/>
            </a:br>
            <a:r>
              <a:rPr lang="en-GB" dirty="0"/>
              <a:t>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a:t>
            </a:r>
            <a:br>
              <a:rPr lang="en-GB" sz="1600" dirty="0"/>
            </a:br>
            <a:r>
              <a:rPr lang="en-GB" sz="1600" dirty="0"/>
              <a:t>short-term survival </a:t>
            </a:r>
          </a:p>
          <a:p>
            <a:r>
              <a:rPr lang="en-GB" sz="1800" dirty="0"/>
              <a:t>Lille model can predict pattern of response to corticosteroid treatment</a:t>
            </a:r>
          </a:p>
          <a:p>
            <a:pPr lvl="1"/>
            <a:r>
              <a:rPr lang="en-US" sz="1600" dirty="0"/>
              <a:t>Based on pre-treatment data plus the response of serum bilirubin </a:t>
            </a:r>
            <a:endParaRPr lang="en-GB" sz="1600" dirty="0"/>
          </a:p>
        </p:txBody>
      </p:sp>
      <p:graphicFrame>
        <p:nvGraphicFramePr>
          <p:cNvPr id="5" name="Content Placeholder 4">
            <a:extLst>
              <a:ext uri="{FF2B5EF4-FFF2-40B4-BE49-F238E27FC236}">
                <a16:creationId xmlns:a16="http://schemas.microsoft.com/office/drawing/2014/main" id="{EF9143DF-45D3-4D11-9A80-2D0FE23C5F42}"/>
              </a:ext>
            </a:extLst>
          </p:cNvPr>
          <p:cNvGraphicFramePr>
            <a:graphicFrameLocks/>
          </p:cNvGraphicFramePr>
          <p:nvPr>
            <p:extLst>
              <p:ext uri="{D42A27DB-BD31-4B8C-83A1-F6EECF244321}">
                <p14:modId xmlns:p14="http://schemas.microsoft.com/office/powerpoint/2010/main" val="639905365"/>
              </p:ext>
            </p:extLst>
          </p:nvPr>
        </p:nvGraphicFramePr>
        <p:xfrm>
          <a:off x="287338" y="2976835"/>
          <a:ext cx="8508007" cy="2909781"/>
        </p:xfrm>
        <a:graphic>
          <a:graphicData uri="http://schemas.openxmlformats.org/drawingml/2006/table">
            <a:tbl>
              <a:tblPr firstRow="1" firstCol="1" bandRow="1">
                <a:tableStyleId>{5C22544A-7EE6-4342-B048-85BDC9FD1C3A}</a:tableStyleId>
              </a:tblPr>
              <a:tblGrid>
                <a:gridCol w="1060252">
                  <a:extLst>
                    <a:ext uri="{9D8B030D-6E8A-4147-A177-3AD203B41FA5}">
                      <a16:colId xmlns:a16="http://schemas.microsoft.com/office/drawing/2014/main" val="1634775205"/>
                    </a:ext>
                  </a:extLst>
                </a:gridCol>
                <a:gridCol w="995635">
                  <a:extLst>
                    <a:ext uri="{9D8B030D-6E8A-4147-A177-3AD203B41FA5}">
                      <a16:colId xmlns:a16="http://schemas.microsoft.com/office/drawing/2014/main" val="582729659"/>
                    </a:ext>
                  </a:extLst>
                </a:gridCol>
                <a:gridCol w="995635">
                  <a:extLst>
                    <a:ext uri="{9D8B030D-6E8A-4147-A177-3AD203B41FA5}">
                      <a16:colId xmlns:a16="http://schemas.microsoft.com/office/drawing/2014/main" val="3634365925"/>
                    </a:ext>
                  </a:extLst>
                </a:gridCol>
                <a:gridCol w="1097620">
                  <a:extLst>
                    <a:ext uri="{9D8B030D-6E8A-4147-A177-3AD203B41FA5}">
                      <a16:colId xmlns:a16="http://schemas.microsoft.com/office/drawing/2014/main" val="3785819975"/>
                    </a:ext>
                  </a:extLst>
                </a:gridCol>
                <a:gridCol w="1153318">
                  <a:extLst>
                    <a:ext uri="{9D8B030D-6E8A-4147-A177-3AD203B41FA5}">
                      <a16:colId xmlns:a16="http://schemas.microsoft.com/office/drawing/2014/main" val="3058862101"/>
                    </a:ext>
                  </a:extLst>
                </a:gridCol>
                <a:gridCol w="813564">
                  <a:extLst>
                    <a:ext uri="{9D8B030D-6E8A-4147-A177-3AD203B41FA5}">
                      <a16:colId xmlns:a16="http://schemas.microsoft.com/office/drawing/2014/main" val="1465627211"/>
                    </a:ext>
                  </a:extLst>
                </a:gridCol>
                <a:gridCol w="995635">
                  <a:extLst>
                    <a:ext uri="{9D8B030D-6E8A-4147-A177-3AD203B41FA5}">
                      <a16:colId xmlns:a16="http://schemas.microsoft.com/office/drawing/2014/main" val="2719262417"/>
                    </a:ext>
                  </a:extLst>
                </a:gridCol>
                <a:gridCol w="1396348">
                  <a:extLst>
                    <a:ext uri="{9D8B030D-6E8A-4147-A177-3AD203B41FA5}">
                      <a16:colId xmlns:a16="http://schemas.microsoft.com/office/drawing/2014/main" val="2253227897"/>
                    </a:ext>
                  </a:extLst>
                </a:gridCol>
              </a:tblGrid>
              <a:tr h="8636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394086">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394086">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394086">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394086">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394086">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pic>
        <p:nvPicPr>
          <p:cNvPr id="7" name="Picture 6">
            <a:hlinkClick r:id="rId3" action="ppaction://hlinksldjump"/>
            <a:extLst>
              <a:ext uri="{FF2B5EF4-FFF2-40B4-BE49-F238E27FC236}">
                <a16:creationId xmlns:a16="http://schemas.microsoft.com/office/drawing/2014/main" id="{42B45DFE-4696-4267-865A-6FAB327B4DF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407528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fontScale="90000"/>
          </a:bodyPr>
          <a:lstStyle/>
          <a:p>
            <a:r>
              <a:rPr lang="en-GB" dirty="0"/>
              <a:t>Management of alcoholic hepatitis: </a:t>
            </a:r>
            <a:br>
              <a:rPr lang="en-GB" dirty="0"/>
            </a:br>
            <a:r>
              <a:rPr lang="en-GB" dirty="0"/>
              <a:t>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a:t>
            </a:r>
            <a:br>
              <a:rPr lang="en-GB" sz="1600" dirty="0"/>
            </a:br>
            <a:r>
              <a:rPr lang="en-GB" sz="1600" dirty="0"/>
              <a:t>short-term survival </a:t>
            </a:r>
          </a:p>
          <a:p>
            <a:r>
              <a:rPr lang="en-GB" sz="1800" dirty="0"/>
              <a:t>Lille model can predict pattern of response to corticosteroid treatment</a:t>
            </a:r>
          </a:p>
          <a:p>
            <a:pPr lvl="1"/>
            <a:r>
              <a:rPr lang="en-US" sz="1600" dirty="0"/>
              <a:t>Based on pre-treatment data plus the response of serum bilirubin </a:t>
            </a:r>
            <a:endParaRPr lang="en-GB" sz="1600" dirty="0"/>
          </a:p>
        </p:txBody>
      </p:sp>
      <p:graphicFrame>
        <p:nvGraphicFramePr>
          <p:cNvPr id="5" name="Content Placeholder 4">
            <a:extLst>
              <a:ext uri="{FF2B5EF4-FFF2-40B4-BE49-F238E27FC236}">
                <a16:creationId xmlns:a16="http://schemas.microsoft.com/office/drawing/2014/main" id="{EF9143DF-45D3-4D11-9A80-2D0FE23C5F42}"/>
              </a:ext>
            </a:extLst>
          </p:cNvPr>
          <p:cNvGraphicFramePr>
            <a:graphicFrameLocks/>
          </p:cNvGraphicFramePr>
          <p:nvPr>
            <p:extLst>
              <p:ext uri="{D42A27DB-BD31-4B8C-83A1-F6EECF244321}">
                <p14:modId xmlns:p14="http://schemas.microsoft.com/office/powerpoint/2010/main" val="1783698608"/>
              </p:ext>
            </p:extLst>
          </p:nvPr>
        </p:nvGraphicFramePr>
        <p:xfrm>
          <a:off x="287338" y="2976835"/>
          <a:ext cx="8508007" cy="2909781"/>
        </p:xfrm>
        <a:graphic>
          <a:graphicData uri="http://schemas.openxmlformats.org/drawingml/2006/table">
            <a:tbl>
              <a:tblPr firstRow="1" firstCol="1" bandRow="1">
                <a:tableStyleId>{5C22544A-7EE6-4342-B048-85BDC9FD1C3A}</a:tableStyleId>
              </a:tblPr>
              <a:tblGrid>
                <a:gridCol w="1060252">
                  <a:extLst>
                    <a:ext uri="{9D8B030D-6E8A-4147-A177-3AD203B41FA5}">
                      <a16:colId xmlns:a16="http://schemas.microsoft.com/office/drawing/2014/main" val="1634775205"/>
                    </a:ext>
                  </a:extLst>
                </a:gridCol>
                <a:gridCol w="995635">
                  <a:extLst>
                    <a:ext uri="{9D8B030D-6E8A-4147-A177-3AD203B41FA5}">
                      <a16:colId xmlns:a16="http://schemas.microsoft.com/office/drawing/2014/main" val="582729659"/>
                    </a:ext>
                  </a:extLst>
                </a:gridCol>
                <a:gridCol w="995635">
                  <a:extLst>
                    <a:ext uri="{9D8B030D-6E8A-4147-A177-3AD203B41FA5}">
                      <a16:colId xmlns:a16="http://schemas.microsoft.com/office/drawing/2014/main" val="3634365925"/>
                    </a:ext>
                  </a:extLst>
                </a:gridCol>
                <a:gridCol w="1097620">
                  <a:extLst>
                    <a:ext uri="{9D8B030D-6E8A-4147-A177-3AD203B41FA5}">
                      <a16:colId xmlns:a16="http://schemas.microsoft.com/office/drawing/2014/main" val="3785819975"/>
                    </a:ext>
                  </a:extLst>
                </a:gridCol>
                <a:gridCol w="1153318">
                  <a:extLst>
                    <a:ext uri="{9D8B030D-6E8A-4147-A177-3AD203B41FA5}">
                      <a16:colId xmlns:a16="http://schemas.microsoft.com/office/drawing/2014/main" val="3058862101"/>
                    </a:ext>
                  </a:extLst>
                </a:gridCol>
                <a:gridCol w="813564">
                  <a:extLst>
                    <a:ext uri="{9D8B030D-6E8A-4147-A177-3AD203B41FA5}">
                      <a16:colId xmlns:a16="http://schemas.microsoft.com/office/drawing/2014/main" val="1465627211"/>
                    </a:ext>
                  </a:extLst>
                </a:gridCol>
                <a:gridCol w="995635">
                  <a:extLst>
                    <a:ext uri="{9D8B030D-6E8A-4147-A177-3AD203B41FA5}">
                      <a16:colId xmlns:a16="http://schemas.microsoft.com/office/drawing/2014/main" val="2719262417"/>
                    </a:ext>
                  </a:extLst>
                </a:gridCol>
                <a:gridCol w="1396348">
                  <a:extLst>
                    <a:ext uri="{9D8B030D-6E8A-4147-A177-3AD203B41FA5}">
                      <a16:colId xmlns:a16="http://schemas.microsoft.com/office/drawing/2014/main" val="2253227897"/>
                    </a:ext>
                  </a:extLst>
                </a:gridCol>
              </a:tblGrid>
              <a:tr h="8636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394086">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394086">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394086">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394086">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394086">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pic>
        <p:nvPicPr>
          <p:cNvPr id="7" name="Picture 6">
            <a:hlinkClick r:id="rId3" action="ppaction://hlinksldjump"/>
            <a:extLst>
              <a:ext uri="{FF2B5EF4-FFF2-40B4-BE49-F238E27FC236}">
                <a16:creationId xmlns:a16="http://schemas.microsoft.com/office/drawing/2014/main" id="{42B45DFE-4696-4267-865A-6FAB327B4DF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8" name="Rectangle 7">
            <a:extLst>
              <a:ext uri="{FF2B5EF4-FFF2-40B4-BE49-F238E27FC236}">
                <a16:creationId xmlns:a16="http://schemas.microsoft.com/office/drawing/2014/main" id="{04D648BB-8BC2-4FF0-BFFB-340DD212F756}"/>
              </a:ext>
            </a:extLst>
          </p:cNvPr>
          <p:cNvSpPr/>
          <p:nvPr/>
        </p:nvSpPr>
        <p:spPr>
          <a:xfrm>
            <a:off x="1363025" y="3867685"/>
            <a:ext cx="7432320" cy="46047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26D539-5B07-42E2-A82C-62DF1CBA2463}"/>
              </a:ext>
            </a:extLst>
          </p:cNvPr>
          <p:cNvSpPr txBox="1"/>
          <p:nvPr/>
        </p:nvSpPr>
        <p:spPr>
          <a:xfrm>
            <a:off x="2800848" y="3911230"/>
            <a:ext cx="4057521" cy="369332"/>
          </a:xfrm>
          <a:prstGeom prst="rect">
            <a:avLst/>
          </a:prstGeom>
          <a:solidFill>
            <a:srgbClr val="BEE5F5"/>
          </a:solidFill>
          <a:ln>
            <a:solidFill>
              <a:schemeClr val="tx2"/>
            </a:solidFill>
          </a:ln>
        </p:spPr>
        <p:txBody>
          <a:bodyPr wrap="none" rtlCol="0">
            <a:spAutoFit/>
          </a:bodyPr>
          <a:lstStyle/>
          <a:p>
            <a:pPr algn="ctr"/>
            <a:r>
              <a:rPr lang="en-GB" dirty="0"/>
              <a:t>First score and still most widely used</a:t>
            </a:r>
          </a:p>
        </p:txBody>
      </p:sp>
    </p:spTree>
    <p:extLst>
      <p:ext uri="{BB962C8B-B14F-4D97-AF65-F5344CB8AC3E}">
        <p14:creationId xmlns:p14="http://schemas.microsoft.com/office/powerpoint/2010/main" val="1934792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fontScale="90000"/>
          </a:bodyPr>
          <a:lstStyle/>
          <a:p>
            <a:r>
              <a:rPr lang="en-GB" dirty="0"/>
              <a:t>Management of alcoholic hepatitis: </a:t>
            </a:r>
            <a:br>
              <a:rPr lang="en-GB" dirty="0"/>
            </a:br>
            <a:r>
              <a:rPr lang="en-GB" dirty="0"/>
              <a:t>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a:t>
            </a:r>
            <a:br>
              <a:rPr lang="en-GB" sz="1600" dirty="0"/>
            </a:br>
            <a:r>
              <a:rPr lang="en-GB" sz="1600" dirty="0"/>
              <a:t>short-term survival </a:t>
            </a:r>
          </a:p>
          <a:p>
            <a:r>
              <a:rPr lang="en-GB" sz="1800" dirty="0"/>
              <a:t>Lille model can predict pattern of response to corticosteroid treatment</a:t>
            </a:r>
          </a:p>
          <a:p>
            <a:pPr lvl="1"/>
            <a:r>
              <a:rPr lang="en-US" sz="1600" dirty="0"/>
              <a:t>Based on pre-treatment data plus the response of serum bilirubin </a:t>
            </a:r>
            <a:endParaRPr lang="en-GB" sz="1600" dirty="0"/>
          </a:p>
        </p:txBody>
      </p:sp>
      <p:graphicFrame>
        <p:nvGraphicFramePr>
          <p:cNvPr id="5" name="Content Placeholder 4">
            <a:extLst>
              <a:ext uri="{FF2B5EF4-FFF2-40B4-BE49-F238E27FC236}">
                <a16:creationId xmlns:a16="http://schemas.microsoft.com/office/drawing/2014/main" id="{EF9143DF-45D3-4D11-9A80-2D0FE23C5F42}"/>
              </a:ext>
            </a:extLst>
          </p:cNvPr>
          <p:cNvGraphicFramePr>
            <a:graphicFrameLocks/>
          </p:cNvGraphicFramePr>
          <p:nvPr>
            <p:extLst>
              <p:ext uri="{D42A27DB-BD31-4B8C-83A1-F6EECF244321}">
                <p14:modId xmlns:p14="http://schemas.microsoft.com/office/powerpoint/2010/main" val="3135529886"/>
              </p:ext>
            </p:extLst>
          </p:nvPr>
        </p:nvGraphicFramePr>
        <p:xfrm>
          <a:off x="287338" y="2976835"/>
          <a:ext cx="8508007" cy="2909781"/>
        </p:xfrm>
        <a:graphic>
          <a:graphicData uri="http://schemas.openxmlformats.org/drawingml/2006/table">
            <a:tbl>
              <a:tblPr firstRow="1" firstCol="1" bandRow="1">
                <a:tableStyleId>{5C22544A-7EE6-4342-B048-85BDC9FD1C3A}</a:tableStyleId>
              </a:tblPr>
              <a:tblGrid>
                <a:gridCol w="1060252">
                  <a:extLst>
                    <a:ext uri="{9D8B030D-6E8A-4147-A177-3AD203B41FA5}">
                      <a16:colId xmlns:a16="http://schemas.microsoft.com/office/drawing/2014/main" val="1634775205"/>
                    </a:ext>
                  </a:extLst>
                </a:gridCol>
                <a:gridCol w="995635">
                  <a:extLst>
                    <a:ext uri="{9D8B030D-6E8A-4147-A177-3AD203B41FA5}">
                      <a16:colId xmlns:a16="http://schemas.microsoft.com/office/drawing/2014/main" val="582729659"/>
                    </a:ext>
                  </a:extLst>
                </a:gridCol>
                <a:gridCol w="995635">
                  <a:extLst>
                    <a:ext uri="{9D8B030D-6E8A-4147-A177-3AD203B41FA5}">
                      <a16:colId xmlns:a16="http://schemas.microsoft.com/office/drawing/2014/main" val="3634365925"/>
                    </a:ext>
                  </a:extLst>
                </a:gridCol>
                <a:gridCol w="1097620">
                  <a:extLst>
                    <a:ext uri="{9D8B030D-6E8A-4147-A177-3AD203B41FA5}">
                      <a16:colId xmlns:a16="http://schemas.microsoft.com/office/drawing/2014/main" val="3785819975"/>
                    </a:ext>
                  </a:extLst>
                </a:gridCol>
                <a:gridCol w="1153318">
                  <a:extLst>
                    <a:ext uri="{9D8B030D-6E8A-4147-A177-3AD203B41FA5}">
                      <a16:colId xmlns:a16="http://schemas.microsoft.com/office/drawing/2014/main" val="3058862101"/>
                    </a:ext>
                  </a:extLst>
                </a:gridCol>
                <a:gridCol w="813564">
                  <a:extLst>
                    <a:ext uri="{9D8B030D-6E8A-4147-A177-3AD203B41FA5}">
                      <a16:colId xmlns:a16="http://schemas.microsoft.com/office/drawing/2014/main" val="1465627211"/>
                    </a:ext>
                  </a:extLst>
                </a:gridCol>
                <a:gridCol w="995635">
                  <a:extLst>
                    <a:ext uri="{9D8B030D-6E8A-4147-A177-3AD203B41FA5}">
                      <a16:colId xmlns:a16="http://schemas.microsoft.com/office/drawing/2014/main" val="2719262417"/>
                    </a:ext>
                  </a:extLst>
                </a:gridCol>
                <a:gridCol w="1396348">
                  <a:extLst>
                    <a:ext uri="{9D8B030D-6E8A-4147-A177-3AD203B41FA5}">
                      <a16:colId xmlns:a16="http://schemas.microsoft.com/office/drawing/2014/main" val="2253227897"/>
                    </a:ext>
                  </a:extLst>
                </a:gridCol>
              </a:tblGrid>
              <a:tr h="8636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394086">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394086">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394086">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394086">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394086">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pic>
        <p:nvPicPr>
          <p:cNvPr id="7" name="Picture 6">
            <a:hlinkClick r:id="rId3" action="ppaction://hlinksldjump"/>
            <a:extLst>
              <a:ext uri="{FF2B5EF4-FFF2-40B4-BE49-F238E27FC236}">
                <a16:creationId xmlns:a16="http://schemas.microsoft.com/office/drawing/2014/main" id="{42B45DFE-4696-4267-865A-6FAB327B4DF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8" name="Rectangle 7">
            <a:extLst>
              <a:ext uri="{FF2B5EF4-FFF2-40B4-BE49-F238E27FC236}">
                <a16:creationId xmlns:a16="http://schemas.microsoft.com/office/drawing/2014/main" id="{04D648BB-8BC2-4FF0-BFFB-340DD212F756}"/>
              </a:ext>
            </a:extLst>
          </p:cNvPr>
          <p:cNvSpPr/>
          <p:nvPr/>
        </p:nvSpPr>
        <p:spPr>
          <a:xfrm>
            <a:off x="1363025" y="4303129"/>
            <a:ext cx="7432320" cy="46047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26D539-5B07-42E2-A82C-62DF1CBA2463}"/>
              </a:ext>
            </a:extLst>
          </p:cNvPr>
          <p:cNvSpPr txBox="1"/>
          <p:nvPr/>
        </p:nvSpPr>
        <p:spPr>
          <a:xfrm>
            <a:off x="2733526" y="4346674"/>
            <a:ext cx="4192173" cy="369332"/>
          </a:xfrm>
          <a:prstGeom prst="rect">
            <a:avLst/>
          </a:prstGeom>
          <a:solidFill>
            <a:srgbClr val="BEE5F5"/>
          </a:solidFill>
          <a:ln>
            <a:solidFill>
              <a:schemeClr val="tx2"/>
            </a:solidFill>
          </a:ln>
        </p:spPr>
        <p:txBody>
          <a:bodyPr wrap="none" rtlCol="0">
            <a:spAutoFit/>
          </a:bodyPr>
          <a:lstStyle/>
          <a:p>
            <a:pPr algn="ctr"/>
            <a:r>
              <a:rPr lang="en-GB" dirty="0"/>
              <a:t>Score &gt;20: high risk of 90-day mortality</a:t>
            </a:r>
          </a:p>
        </p:txBody>
      </p:sp>
    </p:spTree>
    <p:extLst>
      <p:ext uri="{BB962C8B-B14F-4D97-AF65-F5344CB8AC3E}">
        <p14:creationId xmlns:p14="http://schemas.microsoft.com/office/powerpoint/2010/main" val="335515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ALD. J </a:t>
            </a:r>
            <a:r>
              <a:rPr lang="en-GB" dirty="0" err="1"/>
              <a:t>Hepatol</a:t>
            </a:r>
            <a:r>
              <a:rPr lang="en-GB" dirty="0"/>
              <a:t> 2018;69:154–81</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35882663"/>
              </p:ext>
            </p:extLst>
          </p:nvPr>
        </p:nvGraphicFramePr>
        <p:xfrm>
          <a:off x="319088" y="1341438"/>
          <a:ext cx="8507412"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854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fontScale="90000"/>
          </a:bodyPr>
          <a:lstStyle/>
          <a:p>
            <a:r>
              <a:rPr lang="en-GB" dirty="0"/>
              <a:t>Management of alcoholic hepatitis: </a:t>
            </a:r>
            <a:br>
              <a:rPr lang="en-GB" dirty="0"/>
            </a:br>
            <a:r>
              <a:rPr lang="en-GB" dirty="0"/>
              <a:t>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a:t>
            </a:r>
            <a:br>
              <a:rPr lang="en-GB" sz="1600" dirty="0"/>
            </a:br>
            <a:r>
              <a:rPr lang="en-GB" sz="1600" dirty="0"/>
              <a:t>short-term survival </a:t>
            </a:r>
          </a:p>
          <a:p>
            <a:r>
              <a:rPr lang="en-GB" sz="1800" dirty="0"/>
              <a:t>Lille model can predict pattern of response to corticosteroid treatment</a:t>
            </a:r>
          </a:p>
          <a:p>
            <a:pPr lvl="1"/>
            <a:r>
              <a:rPr lang="en-US" sz="1600" dirty="0"/>
              <a:t>Based on pre-treatment data plus the response of serum bilirubin </a:t>
            </a:r>
            <a:endParaRPr lang="en-GB" sz="1600" dirty="0"/>
          </a:p>
        </p:txBody>
      </p:sp>
      <p:graphicFrame>
        <p:nvGraphicFramePr>
          <p:cNvPr id="5" name="Content Placeholder 4">
            <a:extLst>
              <a:ext uri="{FF2B5EF4-FFF2-40B4-BE49-F238E27FC236}">
                <a16:creationId xmlns:a16="http://schemas.microsoft.com/office/drawing/2014/main" id="{EF9143DF-45D3-4D11-9A80-2D0FE23C5F42}"/>
              </a:ext>
            </a:extLst>
          </p:cNvPr>
          <p:cNvGraphicFramePr>
            <a:graphicFrameLocks/>
          </p:cNvGraphicFramePr>
          <p:nvPr>
            <p:extLst>
              <p:ext uri="{D42A27DB-BD31-4B8C-83A1-F6EECF244321}">
                <p14:modId xmlns:p14="http://schemas.microsoft.com/office/powerpoint/2010/main" val="2031457909"/>
              </p:ext>
            </p:extLst>
          </p:nvPr>
        </p:nvGraphicFramePr>
        <p:xfrm>
          <a:off x="287338" y="2976835"/>
          <a:ext cx="8508007" cy="2909781"/>
        </p:xfrm>
        <a:graphic>
          <a:graphicData uri="http://schemas.openxmlformats.org/drawingml/2006/table">
            <a:tbl>
              <a:tblPr firstRow="1" firstCol="1" bandRow="1">
                <a:tableStyleId>{5C22544A-7EE6-4342-B048-85BDC9FD1C3A}</a:tableStyleId>
              </a:tblPr>
              <a:tblGrid>
                <a:gridCol w="1060252">
                  <a:extLst>
                    <a:ext uri="{9D8B030D-6E8A-4147-A177-3AD203B41FA5}">
                      <a16:colId xmlns:a16="http://schemas.microsoft.com/office/drawing/2014/main" val="1634775205"/>
                    </a:ext>
                  </a:extLst>
                </a:gridCol>
                <a:gridCol w="995635">
                  <a:extLst>
                    <a:ext uri="{9D8B030D-6E8A-4147-A177-3AD203B41FA5}">
                      <a16:colId xmlns:a16="http://schemas.microsoft.com/office/drawing/2014/main" val="582729659"/>
                    </a:ext>
                  </a:extLst>
                </a:gridCol>
                <a:gridCol w="995635">
                  <a:extLst>
                    <a:ext uri="{9D8B030D-6E8A-4147-A177-3AD203B41FA5}">
                      <a16:colId xmlns:a16="http://schemas.microsoft.com/office/drawing/2014/main" val="3634365925"/>
                    </a:ext>
                  </a:extLst>
                </a:gridCol>
                <a:gridCol w="1097620">
                  <a:extLst>
                    <a:ext uri="{9D8B030D-6E8A-4147-A177-3AD203B41FA5}">
                      <a16:colId xmlns:a16="http://schemas.microsoft.com/office/drawing/2014/main" val="3785819975"/>
                    </a:ext>
                  </a:extLst>
                </a:gridCol>
                <a:gridCol w="1153318">
                  <a:extLst>
                    <a:ext uri="{9D8B030D-6E8A-4147-A177-3AD203B41FA5}">
                      <a16:colId xmlns:a16="http://schemas.microsoft.com/office/drawing/2014/main" val="3058862101"/>
                    </a:ext>
                  </a:extLst>
                </a:gridCol>
                <a:gridCol w="813564">
                  <a:extLst>
                    <a:ext uri="{9D8B030D-6E8A-4147-A177-3AD203B41FA5}">
                      <a16:colId xmlns:a16="http://schemas.microsoft.com/office/drawing/2014/main" val="1465627211"/>
                    </a:ext>
                  </a:extLst>
                </a:gridCol>
                <a:gridCol w="995635">
                  <a:extLst>
                    <a:ext uri="{9D8B030D-6E8A-4147-A177-3AD203B41FA5}">
                      <a16:colId xmlns:a16="http://schemas.microsoft.com/office/drawing/2014/main" val="2719262417"/>
                    </a:ext>
                  </a:extLst>
                </a:gridCol>
                <a:gridCol w="1396348">
                  <a:extLst>
                    <a:ext uri="{9D8B030D-6E8A-4147-A177-3AD203B41FA5}">
                      <a16:colId xmlns:a16="http://schemas.microsoft.com/office/drawing/2014/main" val="2253227897"/>
                    </a:ext>
                  </a:extLst>
                </a:gridCol>
              </a:tblGrid>
              <a:tr h="8636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394086">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394086">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394086">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394086">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394086">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pic>
        <p:nvPicPr>
          <p:cNvPr id="7" name="Picture 6">
            <a:hlinkClick r:id="rId3" action="ppaction://hlinksldjump"/>
            <a:extLst>
              <a:ext uri="{FF2B5EF4-FFF2-40B4-BE49-F238E27FC236}">
                <a16:creationId xmlns:a16="http://schemas.microsoft.com/office/drawing/2014/main" id="{42B45DFE-4696-4267-865A-6FAB327B4DF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8" name="Rectangle 7">
            <a:extLst>
              <a:ext uri="{FF2B5EF4-FFF2-40B4-BE49-F238E27FC236}">
                <a16:creationId xmlns:a16="http://schemas.microsoft.com/office/drawing/2014/main" id="{04D648BB-8BC2-4FF0-BFFB-340DD212F756}"/>
              </a:ext>
            </a:extLst>
          </p:cNvPr>
          <p:cNvSpPr/>
          <p:nvPr/>
        </p:nvSpPr>
        <p:spPr>
          <a:xfrm>
            <a:off x="1363025" y="4668905"/>
            <a:ext cx="7432320" cy="46047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26D539-5B07-42E2-A82C-62DF1CBA2463}"/>
              </a:ext>
            </a:extLst>
          </p:cNvPr>
          <p:cNvSpPr txBox="1"/>
          <p:nvPr/>
        </p:nvSpPr>
        <p:spPr>
          <a:xfrm>
            <a:off x="1484190" y="4738577"/>
            <a:ext cx="7178568" cy="338554"/>
          </a:xfrm>
          <a:prstGeom prst="rect">
            <a:avLst/>
          </a:prstGeom>
          <a:solidFill>
            <a:srgbClr val="BEE5F5"/>
          </a:solidFill>
          <a:ln>
            <a:solidFill>
              <a:schemeClr val="tx2"/>
            </a:solidFill>
          </a:ln>
        </p:spPr>
        <p:txBody>
          <a:bodyPr wrap="none" rtlCol="0">
            <a:spAutoFit/>
          </a:bodyPr>
          <a:lstStyle/>
          <a:p>
            <a:pPr algn="ctr"/>
            <a:r>
              <a:rPr lang="en-GB" sz="1600" dirty="0"/>
              <a:t>Score ≥9 + </a:t>
            </a:r>
            <a:r>
              <a:rPr lang="en-GB" sz="1600" dirty="0" err="1"/>
              <a:t>mDF</a:t>
            </a:r>
            <a:r>
              <a:rPr lang="en-GB" sz="1600" dirty="0"/>
              <a:t> ≥32: poor prognosis and survival benefit with corticosteroids</a:t>
            </a:r>
          </a:p>
        </p:txBody>
      </p:sp>
    </p:spTree>
    <p:extLst>
      <p:ext uri="{BB962C8B-B14F-4D97-AF65-F5344CB8AC3E}">
        <p14:creationId xmlns:p14="http://schemas.microsoft.com/office/powerpoint/2010/main" val="342178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fontScale="90000"/>
          </a:bodyPr>
          <a:lstStyle/>
          <a:p>
            <a:r>
              <a:rPr lang="en-GB" dirty="0"/>
              <a:t>Management of alcoholic hepatitis: </a:t>
            </a:r>
            <a:br>
              <a:rPr lang="en-GB" dirty="0"/>
            </a:br>
            <a:r>
              <a:rPr lang="en-GB" dirty="0"/>
              <a:t>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p:txBody>
          <a:bodyPr/>
          <a:lstStyle/>
          <a:p>
            <a:r>
              <a:rPr lang="en-GB" dirty="0"/>
              <a:t>*Modified version (</a:t>
            </a:r>
            <a:r>
              <a:rPr lang="en-GB" dirty="0" err="1"/>
              <a:t>mDF</a:t>
            </a:r>
            <a:r>
              <a:rPr lang="en-GB" dirty="0"/>
              <a:t>) cut-off value of 32 identifies patients with severe AH and is usually the threshold used for initiating specific therapy </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a:t>
            </a:r>
            <a:br>
              <a:rPr lang="en-GB" sz="1600" dirty="0"/>
            </a:br>
            <a:r>
              <a:rPr lang="en-GB" sz="1600" dirty="0"/>
              <a:t>short-term survival </a:t>
            </a:r>
          </a:p>
          <a:p>
            <a:r>
              <a:rPr lang="en-GB" sz="1800" dirty="0"/>
              <a:t>Lille model can predict pattern of response to corticosteroid treatment</a:t>
            </a:r>
          </a:p>
          <a:p>
            <a:pPr lvl="1"/>
            <a:r>
              <a:rPr lang="en-US" sz="1600" dirty="0"/>
              <a:t>Based on pre-treatment data plus the response of serum bilirubin </a:t>
            </a:r>
            <a:endParaRPr lang="en-GB" sz="1600" dirty="0"/>
          </a:p>
        </p:txBody>
      </p:sp>
      <p:graphicFrame>
        <p:nvGraphicFramePr>
          <p:cNvPr id="5" name="Content Placeholder 4">
            <a:extLst>
              <a:ext uri="{FF2B5EF4-FFF2-40B4-BE49-F238E27FC236}">
                <a16:creationId xmlns:a16="http://schemas.microsoft.com/office/drawing/2014/main" id="{EF9143DF-45D3-4D11-9A80-2D0FE23C5F42}"/>
              </a:ext>
            </a:extLst>
          </p:cNvPr>
          <p:cNvGraphicFramePr>
            <a:graphicFrameLocks/>
          </p:cNvGraphicFramePr>
          <p:nvPr>
            <p:extLst>
              <p:ext uri="{D42A27DB-BD31-4B8C-83A1-F6EECF244321}">
                <p14:modId xmlns:p14="http://schemas.microsoft.com/office/powerpoint/2010/main" val="4052258579"/>
              </p:ext>
            </p:extLst>
          </p:nvPr>
        </p:nvGraphicFramePr>
        <p:xfrm>
          <a:off x="287338" y="2976835"/>
          <a:ext cx="8508007" cy="2909781"/>
        </p:xfrm>
        <a:graphic>
          <a:graphicData uri="http://schemas.openxmlformats.org/drawingml/2006/table">
            <a:tbl>
              <a:tblPr firstRow="1" firstCol="1" bandRow="1">
                <a:tableStyleId>{5C22544A-7EE6-4342-B048-85BDC9FD1C3A}</a:tableStyleId>
              </a:tblPr>
              <a:tblGrid>
                <a:gridCol w="1060252">
                  <a:extLst>
                    <a:ext uri="{9D8B030D-6E8A-4147-A177-3AD203B41FA5}">
                      <a16:colId xmlns:a16="http://schemas.microsoft.com/office/drawing/2014/main" val="1634775205"/>
                    </a:ext>
                  </a:extLst>
                </a:gridCol>
                <a:gridCol w="995635">
                  <a:extLst>
                    <a:ext uri="{9D8B030D-6E8A-4147-A177-3AD203B41FA5}">
                      <a16:colId xmlns:a16="http://schemas.microsoft.com/office/drawing/2014/main" val="582729659"/>
                    </a:ext>
                  </a:extLst>
                </a:gridCol>
                <a:gridCol w="995635">
                  <a:extLst>
                    <a:ext uri="{9D8B030D-6E8A-4147-A177-3AD203B41FA5}">
                      <a16:colId xmlns:a16="http://schemas.microsoft.com/office/drawing/2014/main" val="3634365925"/>
                    </a:ext>
                  </a:extLst>
                </a:gridCol>
                <a:gridCol w="1097620">
                  <a:extLst>
                    <a:ext uri="{9D8B030D-6E8A-4147-A177-3AD203B41FA5}">
                      <a16:colId xmlns:a16="http://schemas.microsoft.com/office/drawing/2014/main" val="3785819975"/>
                    </a:ext>
                  </a:extLst>
                </a:gridCol>
                <a:gridCol w="1153318">
                  <a:extLst>
                    <a:ext uri="{9D8B030D-6E8A-4147-A177-3AD203B41FA5}">
                      <a16:colId xmlns:a16="http://schemas.microsoft.com/office/drawing/2014/main" val="3058862101"/>
                    </a:ext>
                  </a:extLst>
                </a:gridCol>
                <a:gridCol w="813564">
                  <a:extLst>
                    <a:ext uri="{9D8B030D-6E8A-4147-A177-3AD203B41FA5}">
                      <a16:colId xmlns:a16="http://schemas.microsoft.com/office/drawing/2014/main" val="1465627211"/>
                    </a:ext>
                  </a:extLst>
                </a:gridCol>
                <a:gridCol w="995635">
                  <a:extLst>
                    <a:ext uri="{9D8B030D-6E8A-4147-A177-3AD203B41FA5}">
                      <a16:colId xmlns:a16="http://schemas.microsoft.com/office/drawing/2014/main" val="2719262417"/>
                    </a:ext>
                  </a:extLst>
                </a:gridCol>
                <a:gridCol w="1396348">
                  <a:extLst>
                    <a:ext uri="{9D8B030D-6E8A-4147-A177-3AD203B41FA5}">
                      <a16:colId xmlns:a16="http://schemas.microsoft.com/office/drawing/2014/main" val="2253227897"/>
                    </a:ext>
                  </a:extLst>
                </a:gridCol>
              </a:tblGrid>
              <a:tr h="8636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394086">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394086">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394086">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394086">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394086">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pic>
        <p:nvPicPr>
          <p:cNvPr id="7" name="Picture 6">
            <a:hlinkClick r:id="rId3" action="ppaction://hlinksldjump"/>
            <a:extLst>
              <a:ext uri="{FF2B5EF4-FFF2-40B4-BE49-F238E27FC236}">
                <a16:creationId xmlns:a16="http://schemas.microsoft.com/office/drawing/2014/main" id="{42B45DFE-4696-4267-865A-6FAB327B4DF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0" name="Rectangle 9">
            <a:extLst>
              <a:ext uri="{FF2B5EF4-FFF2-40B4-BE49-F238E27FC236}">
                <a16:creationId xmlns:a16="http://schemas.microsoft.com/office/drawing/2014/main" id="{0CE04572-39F9-4424-B937-3C98FCF99769}"/>
              </a:ext>
            </a:extLst>
          </p:cNvPr>
          <p:cNvSpPr/>
          <p:nvPr/>
        </p:nvSpPr>
        <p:spPr>
          <a:xfrm>
            <a:off x="1363025" y="5060778"/>
            <a:ext cx="7432320" cy="46047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FF5A605-1BA2-45B2-8534-8EA3B0291BDE}"/>
              </a:ext>
            </a:extLst>
          </p:cNvPr>
          <p:cNvSpPr txBox="1"/>
          <p:nvPr/>
        </p:nvSpPr>
        <p:spPr>
          <a:xfrm>
            <a:off x="1685531" y="5121738"/>
            <a:ext cx="6787307" cy="338554"/>
          </a:xfrm>
          <a:prstGeom prst="rect">
            <a:avLst/>
          </a:prstGeom>
          <a:solidFill>
            <a:srgbClr val="BEE5F5"/>
          </a:solidFill>
          <a:ln>
            <a:solidFill>
              <a:schemeClr val="tx2"/>
            </a:solidFill>
          </a:ln>
        </p:spPr>
        <p:txBody>
          <a:bodyPr wrap="none" rtlCol="0">
            <a:spAutoFit/>
          </a:bodyPr>
          <a:lstStyle/>
          <a:p>
            <a:pPr algn="ctr"/>
            <a:r>
              <a:rPr lang="en-GB" sz="1600" dirty="0"/>
              <a:t>Classification according to low, medium, and high risk of death at 90 days</a:t>
            </a:r>
          </a:p>
        </p:txBody>
      </p:sp>
    </p:spTree>
    <p:extLst>
      <p:ext uri="{BB962C8B-B14F-4D97-AF65-F5344CB8AC3E}">
        <p14:creationId xmlns:p14="http://schemas.microsoft.com/office/powerpoint/2010/main" val="3674478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03CC-FB65-415F-984A-420858CFC2D3}"/>
              </a:ext>
            </a:extLst>
          </p:cNvPr>
          <p:cNvSpPr>
            <a:spLocks noGrp="1"/>
          </p:cNvSpPr>
          <p:nvPr>
            <p:ph type="title"/>
          </p:nvPr>
        </p:nvSpPr>
        <p:spPr/>
        <p:txBody>
          <a:bodyPr>
            <a:normAutofit fontScale="90000"/>
          </a:bodyPr>
          <a:lstStyle/>
          <a:p>
            <a:r>
              <a:rPr lang="en-GB" dirty="0"/>
              <a:t>Management of alcoholic hepatitis: </a:t>
            </a:r>
            <a:br>
              <a:rPr lang="en-GB" dirty="0"/>
            </a:br>
            <a:r>
              <a:rPr lang="en-GB" dirty="0"/>
              <a:t>Evaluation of severity </a:t>
            </a:r>
          </a:p>
        </p:txBody>
      </p:sp>
      <p:sp>
        <p:nvSpPr>
          <p:cNvPr id="3" name="Text Placeholder 2">
            <a:extLst>
              <a:ext uri="{FF2B5EF4-FFF2-40B4-BE49-F238E27FC236}">
                <a16:creationId xmlns:a16="http://schemas.microsoft.com/office/drawing/2014/main" id="{AE10AD80-385B-4B62-BBAD-8E1E445427C1}"/>
              </a:ext>
            </a:extLst>
          </p:cNvPr>
          <p:cNvSpPr>
            <a:spLocks noGrp="1"/>
          </p:cNvSpPr>
          <p:nvPr>
            <p:ph type="body" sz="quarter" idx="10"/>
          </p:nvPr>
        </p:nvSpPr>
        <p:spPr>
          <a:xfrm>
            <a:off x="4925" y="6479931"/>
            <a:ext cx="7810005" cy="376990"/>
          </a:xfrm>
        </p:spPr>
        <p:txBody>
          <a:bodyPr/>
          <a:lstStyle/>
          <a:p>
            <a:r>
              <a:rPr lang="en-GB" dirty="0"/>
              <a:t>*Modified version (</a:t>
            </a:r>
            <a:r>
              <a:rPr lang="en-GB" dirty="0" err="1"/>
              <a:t>mDF</a:t>
            </a:r>
            <a:r>
              <a:rPr lang="en-GB" dirty="0"/>
              <a:t>) cut-off value of 32 identifies patients with severe AH and is usually the threshold used for initiating </a:t>
            </a:r>
            <a:br>
              <a:rPr lang="en-GB" dirty="0"/>
            </a:br>
            <a:r>
              <a:rPr lang="en-GB" dirty="0"/>
              <a:t>specific therapy; </a:t>
            </a:r>
            <a:r>
              <a:rPr lang="en-GB" baseline="30000" dirty="0"/>
              <a:t>†</a:t>
            </a:r>
            <a:r>
              <a:rPr lang="en-US" baseline="30000" dirty="0"/>
              <a:t>I</a:t>
            </a:r>
            <a:r>
              <a:rPr lang="en-US" dirty="0"/>
              <a:t>n a subsequent analysis &lt;0.16, 0.16</a:t>
            </a:r>
            <a:r>
              <a:rPr lang="en-US" dirty="0">
                <a:sym typeface="Symbol" panose="05050102010706020507" pitchFamily="18" charset="2"/>
              </a:rPr>
              <a:t>&lt;</a:t>
            </a:r>
            <a:r>
              <a:rPr lang="en-US" dirty="0"/>
              <a:t>0.56 and ≥0.56 indicated complete, partial, and null response, respectively</a:t>
            </a:r>
            <a:endParaRPr lang="en-GB" dirty="0"/>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E37CA472-28A6-47D7-B553-3CAA5FA7E065}"/>
              </a:ext>
            </a:extLst>
          </p:cNvPr>
          <p:cNvSpPr>
            <a:spLocks noGrp="1"/>
          </p:cNvSpPr>
          <p:nvPr>
            <p:ph sz="half" idx="1"/>
          </p:nvPr>
        </p:nvSpPr>
        <p:spPr/>
        <p:txBody>
          <a:bodyPr>
            <a:normAutofit/>
          </a:bodyPr>
          <a:lstStyle/>
          <a:p>
            <a:r>
              <a:rPr lang="en-GB" sz="1800" dirty="0"/>
              <a:t>Different prognostic models aim to identify patients at high risk of early death</a:t>
            </a:r>
          </a:p>
          <a:p>
            <a:pPr lvl="1"/>
            <a:r>
              <a:rPr lang="en-GB" sz="1600" dirty="0"/>
              <a:t>Often incorporate the same variables and have similar efficacy in predicting </a:t>
            </a:r>
            <a:br>
              <a:rPr lang="en-GB" sz="1600" dirty="0"/>
            </a:br>
            <a:r>
              <a:rPr lang="en-GB" sz="1600" dirty="0"/>
              <a:t>short-term survival </a:t>
            </a:r>
          </a:p>
          <a:p>
            <a:r>
              <a:rPr lang="en-GB" sz="1800" b="1" dirty="0">
                <a:solidFill>
                  <a:schemeClr val="accent1"/>
                </a:solidFill>
              </a:rPr>
              <a:t>Lille model </a:t>
            </a:r>
            <a:r>
              <a:rPr lang="en-GB" sz="1800" dirty="0"/>
              <a:t>can predict pattern of response to corticosteroid treatment</a:t>
            </a:r>
          </a:p>
          <a:p>
            <a:pPr lvl="1"/>
            <a:r>
              <a:rPr lang="en-US" sz="1600" dirty="0"/>
              <a:t>Based on pre-treatment data plus the response of serum bilirubin </a:t>
            </a:r>
            <a:endParaRPr lang="en-GB" sz="1600" dirty="0"/>
          </a:p>
        </p:txBody>
      </p:sp>
      <p:graphicFrame>
        <p:nvGraphicFramePr>
          <p:cNvPr id="5" name="Content Placeholder 4">
            <a:extLst>
              <a:ext uri="{FF2B5EF4-FFF2-40B4-BE49-F238E27FC236}">
                <a16:creationId xmlns:a16="http://schemas.microsoft.com/office/drawing/2014/main" id="{EF9143DF-45D3-4D11-9A80-2D0FE23C5F42}"/>
              </a:ext>
            </a:extLst>
          </p:cNvPr>
          <p:cNvGraphicFramePr>
            <a:graphicFrameLocks/>
          </p:cNvGraphicFramePr>
          <p:nvPr>
            <p:extLst>
              <p:ext uri="{D42A27DB-BD31-4B8C-83A1-F6EECF244321}">
                <p14:modId xmlns:p14="http://schemas.microsoft.com/office/powerpoint/2010/main" val="416773721"/>
              </p:ext>
            </p:extLst>
          </p:nvPr>
        </p:nvGraphicFramePr>
        <p:xfrm>
          <a:off x="287338" y="2976835"/>
          <a:ext cx="8508007" cy="2909781"/>
        </p:xfrm>
        <a:graphic>
          <a:graphicData uri="http://schemas.openxmlformats.org/drawingml/2006/table">
            <a:tbl>
              <a:tblPr firstRow="1" firstCol="1" bandRow="1">
                <a:tableStyleId>{5C22544A-7EE6-4342-B048-85BDC9FD1C3A}</a:tableStyleId>
              </a:tblPr>
              <a:tblGrid>
                <a:gridCol w="1060252">
                  <a:extLst>
                    <a:ext uri="{9D8B030D-6E8A-4147-A177-3AD203B41FA5}">
                      <a16:colId xmlns:a16="http://schemas.microsoft.com/office/drawing/2014/main" val="1634775205"/>
                    </a:ext>
                  </a:extLst>
                </a:gridCol>
                <a:gridCol w="995635">
                  <a:extLst>
                    <a:ext uri="{9D8B030D-6E8A-4147-A177-3AD203B41FA5}">
                      <a16:colId xmlns:a16="http://schemas.microsoft.com/office/drawing/2014/main" val="582729659"/>
                    </a:ext>
                  </a:extLst>
                </a:gridCol>
                <a:gridCol w="995635">
                  <a:extLst>
                    <a:ext uri="{9D8B030D-6E8A-4147-A177-3AD203B41FA5}">
                      <a16:colId xmlns:a16="http://schemas.microsoft.com/office/drawing/2014/main" val="3634365925"/>
                    </a:ext>
                  </a:extLst>
                </a:gridCol>
                <a:gridCol w="1097620">
                  <a:extLst>
                    <a:ext uri="{9D8B030D-6E8A-4147-A177-3AD203B41FA5}">
                      <a16:colId xmlns:a16="http://schemas.microsoft.com/office/drawing/2014/main" val="3785819975"/>
                    </a:ext>
                  </a:extLst>
                </a:gridCol>
                <a:gridCol w="1153318">
                  <a:extLst>
                    <a:ext uri="{9D8B030D-6E8A-4147-A177-3AD203B41FA5}">
                      <a16:colId xmlns:a16="http://schemas.microsoft.com/office/drawing/2014/main" val="3058862101"/>
                    </a:ext>
                  </a:extLst>
                </a:gridCol>
                <a:gridCol w="813564">
                  <a:extLst>
                    <a:ext uri="{9D8B030D-6E8A-4147-A177-3AD203B41FA5}">
                      <a16:colId xmlns:a16="http://schemas.microsoft.com/office/drawing/2014/main" val="1465627211"/>
                    </a:ext>
                  </a:extLst>
                </a:gridCol>
                <a:gridCol w="995635">
                  <a:extLst>
                    <a:ext uri="{9D8B030D-6E8A-4147-A177-3AD203B41FA5}">
                      <a16:colId xmlns:a16="http://schemas.microsoft.com/office/drawing/2014/main" val="2719262417"/>
                    </a:ext>
                  </a:extLst>
                </a:gridCol>
                <a:gridCol w="1396348">
                  <a:extLst>
                    <a:ext uri="{9D8B030D-6E8A-4147-A177-3AD203B41FA5}">
                      <a16:colId xmlns:a16="http://schemas.microsoft.com/office/drawing/2014/main" val="2253227897"/>
                    </a:ext>
                  </a:extLst>
                </a:gridCol>
              </a:tblGrid>
              <a:tr h="863600">
                <a:tc>
                  <a:txBody>
                    <a:bodyPr/>
                    <a:lstStyle/>
                    <a:p>
                      <a:pPr algn="just">
                        <a:lnSpc>
                          <a:spcPct val="115000"/>
                        </a:lnSpc>
                        <a:spcAft>
                          <a:spcPts val="0"/>
                        </a:spcAft>
                      </a:pPr>
                      <a:r>
                        <a:rPr lang="en-GB" sz="1400" dirty="0">
                          <a:effectLst/>
                        </a:rPr>
                        <a:t>Score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Bilirubin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PT/INR</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Creatinine/urea</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Leucocytes</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Age</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Albumin</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GB" sz="1400" dirty="0">
                          <a:effectLst/>
                        </a:rPr>
                        <a:t>Change in bilirubin</a:t>
                      </a:r>
                    </a:p>
                    <a:p>
                      <a:pPr algn="ctr">
                        <a:lnSpc>
                          <a:spcPct val="115000"/>
                        </a:lnSpc>
                        <a:spcAft>
                          <a:spcPts val="0"/>
                        </a:spcAft>
                      </a:pPr>
                      <a:r>
                        <a:rPr lang="en-GB" sz="1400" dirty="0">
                          <a:effectLst/>
                        </a:rPr>
                        <a:t>(Day 0 to 7)</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72000"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75475586"/>
                  </a:ext>
                </a:extLst>
              </a:tr>
              <a:tr h="394086">
                <a:tc>
                  <a:txBody>
                    <a:bodyPr/>
                    <a:lstStyle/>
                    <a:p>
                      <a:pPr algn="just">
                        <a:lnSpc>
                          <a:spcPct val="115000"/>
                        </a:lnSpc>
                        <a:spcAft>
                          <a:spcPts val="0"/>
                        </a:spcAft>
                      </a:pPr>
                      <a:r>
                        <a:rPr lang="en-GB" sz="1400" b="0" dirty="0">
                          <a:solidFill>
                            <a:schemeClr val="tx1"/>
                          </a:solidFill>
                          <a:effectLst/>
                        </a:rPr>
                        <a:t>Maddrey DF* </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512023396"/>
                  </a:ext>
                </a:extLst>
              </a:tr>
              <a:tr h="394086">
                <a:tc>
                  <a:txBody>
                    <a:bodyPr/>
                    <a:lstStyle/>
                    <a:p>
                      <a:pPr algn="just">
                        <a:lnSpc>
                          <a:spcPct val="115000"/>
                        </a:lnSpc>
                        <a:spcAft>
                          <a:spcPts val="0"/>
                        </a:spcAft>
                      </a:pPr>
                      <a:r>
                        <a:rPr lang="en-GB" sz="1400" b="0" dirty="0">
                          <a:solidFill>
                            <a:schemeClr val="tx1"/>
                          </a:solidFill>
                          <a:effectLst/>
                        </a:rPr>
                        <a:t>MELD</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83116547"/>
                  </a:ext>
                </a:extLst>
              </a:tr>
              <a:tr h="394086">
                <a:tc>
                  <a:txBody>
                    <a:bodyPr/>
                    <a:lstStyle/>
                    <a:p>
                      <a:pPr algn="just">
                        <a:lnSpc>
                          <a:spcPct val="115000"/>
                        </a:lnSpc>
                        <a:spcAft>
                          <a:spcPts val="0"/>
                        </a:spcAft>
                      </a:pPr>
                      <a:r>
                        <a:rPr lang="en-GB" sz="1400" b="0" dirty="0">
                          <a:solidFill>
                            <a:schemeClr val="tx1"/>
                          </a:solidFill>
                          <a:effectLst/>
                        </a:rPr>
                        <a:t>GAHS</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07194075"/>
                  </a:ext>
                </a:extLst>
              </a:tr>
              <a:tr h="394086">
                <a:tc>
                  <a:txBody>
                    <a:bodyPr/>
                    <a:lstStyle/>
                    <a:p>
                      <a:pPr algn="just">
                        <a:lnSpc>
                          <a:spcPct val="115000"/>
                        </a:lnSpc>
                        <a:spcAft>
                          <a:spcPts val="0"/>
                        </a:spcAft>
                      </a:pPr>
                      <a:r>
                        <a:rPr lang="en-GB" sz="1400" b="0" dirty="0">
                          <a:solidFill>
                            <a:schemeClr val="tx1"/>
                          </a:solidFill>
                          <a:effectLst/>
                        </a:rPr>
                        <a:t>ABIC</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rgbClr val="7DCBEC"/>
                    </a:solid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a:effectLst/>
                        </a:rPr>
                        <a:t>+</a:t>
                      </a:r>
                      <a:endParaRPr lang="en-GB" sz="1800" b="1">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56889107"/>
                  </a:ext>
                </a:extLst>
              </a:tr>
              <a:tr h="394086">
                <a:tc>
                  <a:txBody>
                    <a:bodyPr/>
                    <a:lstStyle/>
                    <a:p>
                      <a:pPr algn="just">
                        <a:lnSpc>
                          <a:spcPct val="115000"/>
                        </a:lnSpc>
                        <a:spcAft>
                          <a:spcPts val="0"/>
                        </a:spcAft>
                      </a:pPr>
                      <a:r>
                        <a:rPr lang="en-GB" sz="1400" b="0" dirty="0">
                          <a:solidFill>
                            <a:schemeClr val="tx1"/>
                          </a:solidFill>
                          <a:effectLst/>
                        </a:rPr>
                        <a:t>Lille</a:t>
                      </a:r>
                      <a:endParaRPr lang="en-GB"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rgbClr val="7DCBEC"/>
                    </a:solid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ct val="115000"/>
                        </a:lnSpc>
                        <a:spcAft>
                          <a:spcPts val="0"/>
                        </a:spcAft>
                      </a:pPr>
                      <a:r>
                        <a:rPr lang="en-GB" sz="1800" b="1" dirty="0">
                          <a:effectLst/>
                        </a:rPr>
                        <a:t>+</a:t>
                      </a: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37940" marR="37940" marT="0" marB="0" anchor="ctr">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59839576"/>
                  </a:ext>
                </a:extLst>
              </a:tr>
            </a:tbl>
          </a:graphicData>
        </a:graphic>
      </p:graphicFrame>
      <p:pic>
        <p:nvPicPr>
          <p:cNvPr id="7" name="Picture 6">
            <a:hlinkClick r:id="rId3" action="ppaction://hlinksldjump"/>
            <a:extLst>
              <a:ext uri="{FF2B5EF4-FFF2-40B4-BE49-F238E27FC236}">
                <a16:creationId xmlns:a16="http://schemas.microsoft.com/office/drawing/2014/main" id="{42B45DFE-4696-4267-865A-6FAB327B4DF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0" name="Rectangle 9">
            <a:extLst>
              <a:ext uri="{FF2B5EF4-FFF2-40B4-BE49-F238E27FC236}">
                <a16:creationId xmlns:a16="http://schemas.microsoft.com/office/drawing/2014/main" id="{0CE04572-39F9-4424-B937-3C98FCF99769}"/>
              </a:ext>
            </a:extLst>
          </p:cNvPr>
          <p:cNvSpPr/>
          <p:nvPr/>
        </p:nvSpPr>
        <p:spPr>
          <a:xfrm>
            <a:off x="1363025" y="5409130"/>
            <a:ext cx="7432320" cy="4608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FF5A605-1BA2-45B2-8534-8EA3B0291BDE}"/>
              </a:ext>
            </a:extLst>
          </p:cNvPr>
          <p:cNvSpPr txBox="1"/>
          <p:nvPr/>
        </p:nvSpPr>
        <p:spPr>
          <a:xfrm>
            <a:off x="1693513" y="5473664"/>
            <a:ext cx="6771405" cy="338554"/>
          </a:xfrm>
          <a:prstGeom prst="rect">
            <a:avLst/>
          </a:prstGeom>
          <a:solidFill>
            <a:srgbClr val="BEE5F5"/>
          </a:solidFill>
          <a:ln>
            <a:solidFill>
              <a:schemeClr val="tx2"/>
            </a:solidFill>
          </a:ln>
        </p:spPr>
        <p:txBody>
          <a:bodyPr wrap="none" rtlCol="0" anchor="ctr">
            <a:spAutoFit/>
          </a:bodyPr>
          <a:lstStyle/>
          <a:p>
            <a:pPr algn="ctr"/>
            <a:r>
              <a:rPr lang="en-GB" sz="1600" dirty="0"/>
              <a:t>Score is 0</a:t>
            </a:r>
            <a:r>
              <a:rPr lang="en-GB" sz="1600" dirty="0">
                <a:sym typeface="Symbol" panose="05050102010706020507" pitchFamily="18" charset="2"/>
              </a:rPr>
              <a:t>1; a score of ≥0.45 indicates non-response to corticosteroids</a:t>
            </a:r>
            <a:r>
              <a:rPr lang="en-GB" sz="1600" baseline="30000" dirty="0"/>
              <a:t>†</a:t>
            </a:r>
            <a:endParaRPr lang="en-GB" sz="1600" dirty="0"/>
          </a:p>
        </p:txBody>
      </p:sp>
    </p:spTree>
    <p:extLst>
      <p:ext uri="{BB962C8B-B14F-4D97-AF65-F5344CB8AC3E}">
        <p14:creationId xmlns:p14="http://schemas.microsoft.com/office/powerpoint/2010/main" val="1590104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A295-1CA1-4399-A5F4-04A441485258}"/>
              </a:ext>
            </a:extLst>
          </p:cNvPr>
          <p:cNvSpPr>
            <a:spLocks noGrp="1"/>
          </p:cNvSpPr>
          <p:nvPr>
            <p:ph type="title"/>
          </p:nvPr>
        </p:nvSpPr>
        <p:spPr>
          <a:xfrm>
            <a:off x="319314" y="140970"/>
            <a:ext cx="7637062" cy="769620"/>
          </a:xfrm>
        </p:spPr>
        <p:txBody>
          <a:bodyPr>
            <a:normAutofit fontScale="90000"/>
          </a:bodyPr>
          <a:lstStyle/>
          <a:p>
            <a:r>
              <a:rPr lang="en-GB" dirty="0"/>
              <a:t>Management of alcoholic hepatitis: </a:t>
            </a:r>
            <a:br>
              <a:rPr lang="en-GB" dirty="0"/>
            </a:br>
            <a:r>
              <a:rPr lang="en-GB" dirty="0"/>
              <a:t>General measures </a:t>
            </a:r>
          </a:p>
        </p:txBody>
      </p:sp>
      <p:sp>
        <p:nvSpPr>
          <p:cNvPr id="3" name="Text Placeholder 2">
            <a:extLst>
              <a:ext uri="{FF2B5EF4-FFF2-40B4-BE49-F238E27FC236}">
                <a16:creationId xmlns:a16="http://schemas.microsoft.com/office/drawing/2014/main" id="{C5298080-D27E-42CC-9AC2-31DCF1A1A67D}"/>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7C367985-DD02-4F2F-B3BF-FC9ECAE7DE1D}"/>
              </a:ext>
            </a:extLst>
          </p:cNvPr>
          <p:cNvSpPr>
            <a:spLocks noGrp="1"/>
          </p:cNvSpPr>
          <p:nvPr>
            <p:ph sz="half" idx="1"/>
          </p:nvPr>
        </p:nvSpPr>
        <p:spPr/>
        <p:txBody>
          <a:bodyPr>
            <a:normAutofit/>
          </a:bodyPr>
          <a:lstStyle/>
          <a:p>
            <a:r>
              <a:rPr lang="en-GB" dirty="0"/>
              <a:t>Alcohol abstinence is the cornerstone of therapy</a:t>
            </a:r>
          </a:p>
          <a:p>
            <a:pPr lvl="1"/>
            <a:r>
              <a:rPr lang="en-GB" dirty="0"/>
              <a:t>Early management of AUD is recommended in all patients with AH</a:t>
            </a:r>
          </a:p>
          <a:p>
            <a:r>
              <a:rPr lang="en-GB" dirty="0"/>
              <a:t>Considering the potential risk of Wernicke’s encephalopathy, supplementation with B-complex vitamins is recommended</a:t>
            </a:r>
          </a:p>
          <a:p>
            <a:r>
              <a:rPr lang="en-GB" dirty="0"/>
              <a:t>Other general approaches include:</a:t>
            </a:r>
          </a:p>
          <a:p>
            <a:pPr lvl="1"/>
            <a:r>
              <a:rPr lang="en-GB" dirty="0"/>
              <a:t>Treatment of hepatic encephalopathy (lactulose, rifaximin)</a:t>
            </a:r>
          </a:p>
          <a:p>
            <a:pPr lvl="1"/>
            <a:r>
              <a:rPr lang="en-GB" dirty="0"/>
              <a:t>Treatment of ascites (salt restriction)</a:t>
            </a:r>
          </a:p>
          <a:p>
            <a:pPr lvl="1"/>
            <a:r>
              <a:rPr lang="en-GB" dirty="0"/>
              <a:t>Prevention of renal failure in patients with severe AH</a:t>
            </a:r>
          </a:p>
          <a:p>
            <a:pPr lvl="2"/>
            <a:r>
              <a:rPr lang="en-GB" dirty="0"/>
              <a:t>Avoidance of diuretics and nephrotoxic drugs</a:t>
            </a:r>
          </a:p>
          <a:p>
            <a:pPr lvl="2"/>
            <a:r>
              <a:rPr lang="en-GB" dirty="0"/>
              <a:t>Volume expansion if needed</a:t>
            </a:r>
          </a:p>
          <a:p>
            <a:pPr lvl="2"/>
            <a:r>
              <a:rPr lang="en-GB" dirty="0"/>
              <a:t>Use of </a:t>
            </a:r>
            <a:r>
              <a:rPr lang="en-GB"/>
              <a:t>beta-blockers may increase </a:t>
            </a:r>
            <a:r>
              <a:rPr lang="en-GB" dirty="0"/>
              <a:t>the risk of AKI </a:t>
            </a:r>
          </a:p>
        </p:txBody>
      </p:sp>
      <p:pic>
        <p:nvPicPr>
          <p:cNvPr id="5" name="Picture 4">
            <a:hlinkClick r:id="rId3" action="ppaction://hlinksldjump"/>
            <a:extLst>
              <a:ext uri="{FF2B5EF4-FFF2-40B4-BE49-F238E27FC236}">
                <a16:creationId xmlns:a16="http://schemas.microsoft.com/office/drawing/2014/main" id="{5D733C17-EBE1-4646-BF8B-88479A4ACFF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4682977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67CD2-82DD-43FB-B0AE-5C8E117ABCA1}"/>
              </a:ext>
            </a:extLst>
          </p:cNvPr>
          <p:cNvSpPr>
            <a:spLocks noGrp="1"/>
          </p:cNvSpPr>
          <p:nvPr>
            <p:ph type="title"/>
          </p:nvPr>
        </p:nvSpPr>
        <p:spPr/>
        <p:txBody>
          <a:bodyPr>
            <a:normAutofit fontScale="90000"/>
          </a:bodyPr>
          <a:lstStyle/>
          <a:p>
            <a:r>
              <a:rPr lang="en-GB" dirty="0"/>
              <a:t>Management of alcoholic hepatitis:</a:t>
            </a:r>
            <a:br>
              <a:rPr lang="en-GB" dirty="0"/>
            </a:br>
            <a:r>
              <a:rPr lang="en-GB" dirty="0"/>
              <a:t>Nutrition</a:t>
            </a:r>
          </a:p>
        </p:txBody>
      </p:sp>
      <p:sp>
        <p:nvSpPr>
          <p:cNvPr id="3" name="Text Placeholder 2">
            <a:extLst>
              <a:ext uri="{FF2B5EF4-FFF2-40B4-BE49-F238E27FC236}">
                <a16:creationId xmlns:a16="http://schemas.microsoft.com/office/drawing/2014/main" id="{8FC315C2-4FD7-472B-A37C-A7641C0B9215}"/>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5118BA18-85DA-42F5-9A43-51C70B6C728F}"/>
              </a:ext>
            </a:extLst>
          </p:cNvPr>
          <p:cNvSpPr>
            <a:spLocks noGrp="1"/>
          </p:cNvSpPr>
          <p:nvPr>
            <p:ph sz="half" idx="1"/>
          </p:nvPr>
        </p:nvSpPr>
        <p:spPr/>
        <p:txBody>
          <a:bodyPr/>
          <a:lstStyle/>
          <a:p>
            <a:r>
              <a:rPr lang="en-GB" dirty="0"/>
              <a:t>Protein energy malnutrition is present in almost every patient with severe AH, and is associated with poor prognosis</a:t>
            </a:r>
          </a:p>
          <a:p>
            <a:r>
              <a:rPr lang="en-GB" dirty="0"/>
              <a:t>Use of tube feeding is strongly recommended if patients are not able to maintain adequate oral intake </a:t>
            </a:r>
          </a:p>
          <a:p>
            <a:r>
              <a:rPr lang="en-GB" dirty="0"/>
              <a:t>Insufficient evidence to support a recommendation for parenteral nutrition, particularly given the high risk of line sepsis</a:t>
            </a:r>
          </a:p>
        </p:txBody>
      </p:sp>
      <p:graphicFrame>
        <p:nvGraphicFramePr>
          <p:cNvPr id="5" name="Table 4">
            <a:extLst>
              <a:ext uri="{FF2B5EF4-FFF2-40B4-BE49-F238E27FC236}">
                <a16:creationId xmlns:a16="http://schemas.microsoft.com/office/drawing/2014/main" id="{05894B3F-4D5D-45E0-A166-E29DF5351863}"/>
              </a:ext>
            </a:extLst>
          </p:cNvPr>
          <p:cNvGraphicFramePr>
            <a:graphicFrameLocks noGrp="1"/>
          </p:cNvGraphicFramePr>
          <p:nvPr>
            <p:extLst>
              <p:ext uri="{D42A27DB-BD31-4B8C-83A1-F6EECF244321}">
                <p14:modId xmlns:p14="http://schemas.microsoft.com/office/powerpoint/2010/main" val="2529904475"/>
              </p:ext>
            </p:extLst>
          </p:nvPr>
        </p:nvGraphicFramePr>
        <p:xfrm>
          <a:off x="755007" y="3651968"/>
          <a:ext cx="7380931" cy="121080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70068">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67392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 careful evaluation of nutritional status should be performed; patients should aim to achieve a daily energy intake</a:t>
                      </a:r>
                      <a:r>
                        <a:rPr kumimoji="0" lang="en-GB" sz="1400" b="1" i="0" u="none" strike="noStrike" kern="1200" cap="none" spc="0" normalizeH="0" baseline="0" noProof="0" dirty="0">
                          <a:ln>
                            <a:noFill/>
                          </a:ln>
                          <a:solidFill>
                            <a:srgbClr val="FF0000"/>
                          </a:solidFill>
                          <a:effectLst/>
                          <a:uLnTx/>
                          <a:uFillTx/>
                          <a:latin typeface="+mj-lt"/>
                          <a:ea typeface="+mn-ea"/>
                          <a:cs typeface="Arial" panose="020B0604020202020204" pitchFamily="34" charset="0"/>
                        </a:rPr>
                        <a:t> </a:t>
                      </a:r>
                      <a:r>
                        <a:rPr kumimoji="0" lang="en-GB" sz="14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≥35–40 kcal/kg BW and 1.2–1.5 g/kg protein, and to adopt oral route </a:t>
                      </a: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as first-line intervention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R="36000"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mj-lt"/>
                        </a:rPr>
                        <a:t>2</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420545539"/>
                  </a:ext>
                </a:extLst>
              </a:tr>
            </a:tbl>
          </a:graphicData>
        </a:graphic>
      </p:graphicFrame>
      <p:pic>
        <p:nvPicPr>
          <p:cNvPr id="6" name="Picture 5">
            <a:hlinkClick r:id="rId3" action="ppaction://hlinksldjump"/>
            <a:extLst>
              <a:ext uri="{FF2B5EF4-FFF2-40B4-BE49-F238E27FC236}">
                <a16:creationId xmlns:a16="http://schemas.microsoft.com/office/drawing/2014/main" id="{71FB28CC-C0E1-433D-A0C1-F0CFF227E34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7" name="Group 6">
            <a:extLst>
              <a:ext uri="{FF2B5EF4-FFF2-40B4-BE49-F238E27FC236}">
                <a16:creationId xmlns:a16="http://schemas.microsoft.com/office/drawing/2014/main" id="{88EEA909-5B85-4621-BBC1-901CB6911C8A}"/>
              </a:ext>
            </a:extLst>
          </p:cNvPr>
          <p:cNvGrpSpPr/>
          <p:nvPr/>
        </p:nvGrpSpPr>
        <p:grpSpPr>
          <a:xfrm>
            <a:off x="4486892" y="3651968"/>
            <a:ext cx="3649046" cy="276999"/>
            <a:chOff x="3717425" y="3212976"/>
            <a:chExt cx="3649046" cy="276999"/>
          </a:xfrm>
        </p:grpSpPr>
        <p:sp>
          <p:nvSpPr>
            <p:cNvPr id="8" name="Rectangle 7">
              <a:extLst>
                <a:ext uri="{FF2B5EF4-FFF2-40B4-BE49-F238E27FC236}">
                  <a16:creationId xmlns:a16="http://schemas.microsoft.com/office/drawing/2014/main" id="{7C3B44BC-81EE-47C5-A851-17780FFF4C19}"/>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F39D8407-66B2-4900-86C7-99FEE129899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85AA1E0E-C750-4F9C-873E-3547C791DD64}"/>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1" name="TextBox 10">
              <a:extLst>
                <a:ext uri="{FF2B5EF4-FFF2-40B4-BE49-F238E27FC236}">
                  <a16:creationId xmlns:a16="http://schemas.microsoft.com/office/drawing/2014/main" id="{64CC3B9E-C430-42F2-82A9-112AF7CF9629}"/>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spTree>
    <p:extLst>
      <p:ext uri="{BB962C8B-B14F-4D97-AF65-F5344CB8AC3E}">
        <p14:creationId xmlns:p14="http://schemas.microsoft.com/office/powerpoint/2010/main" val="1713099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A5A3-8FB4-45A2-A3EC-86BAF57D00B2}"/>
              </a:ext>
            </a:extLst>
          </p:cNvPr>
          <p:cNvSpPr>
            <a:spLocks noGrp="1"/>
          </p:cNvSpPr>
          <p:nvPr>
            <p:ph type="title"/>
          </p:nvPr>
        </p:nvSpPr>
        <p:spPr/>
        <p:txBody>
          <a:bodyPr>
            <a:normAutofit fontScale="90000"/>
          </a:bodyPr>
          <a:lstStyle/>
          <a:p>
            <a:r>
              <a:rPr lang="en-GB" dirty="0"/>
              <a:t>Management of alcoholic hepatitis: </a:t>
            </a:r>
            <a:br>
              <a:rPr lang="en-GB" dirty="0"/>
            </a:br>
            <a:r>
              <a:rPr lang="en-GB" dirty="0"/>
              <a:t>Corticosteroids</a:t>
            </a:r>
          </a:p>
        </p:txBody>
      </p:sp>
      <p:sp>
        <p:nvSpPr>
          <p:cNvPr id="3" name="Text Placeholder 2">
            <a:extLst>
              <a:ext uri="{FF2B5EF4-FFF2-40B4-BE49-F238E27FC236}">
                <a16:creationId xmlns:a16="http://schemas.microsoft.com/office/drawing/2014/main" id="{E4C4AA21-FFEB-4D7D-8D60-27AEBBBAFAB2}"/>
              </a:ext>
            </a:extLst>
          </p:cNvPr>
          <p:cNvSpPr>
            <a:spLocks noGrp="1"/>
          </p:cNvSpPr>
          <p:nvPr>
            <p:ph type="body" sz="quarter" idx="10"/>
          </p:nvPr>
        </p:nvSpPr>
        <p:spPr/>
        <p:txBody>
          <a:bodyPr/>
          <a:lstStyle/>
          <a:p>
            <a:r>
              <a:rPr lang="en-GB" dirty="0"/>
              <a:t>*Prednisolone 40 mg/day or methylprednisolone 32 mg/day</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D2ADFFB1-2E07-4EB7-A083-942F51255CA1}"/>
              </a:ext>
            </a:extLst>
          </p:cNvPr>
          <p:cNvSpPr>
            <a:spLocks noGrp="1"/>
          </p:cNvSpPr>
          <p:nvPr>
            <p:ph sz="half" idx="1"/>
          </p:nvPr>
        </p:nvSpPr>
        <p:spPr>
          <a:xfrm>
            <a:off x="319315" y="1340768"/>
            <a:ext cx="8247170" cy="4622400"/>
          </a:xfrm>
        </p:spPr>
        <p:txBody>
          <a:bodyPr>
            <a:normAutofit/>
          </a:bodyPr>
          <a:lstStyle/>
          <a:p>
            <a:r>
              <a:rPr lang="en-GB" sz="1600" dirty="0"/>
              <a:t>Use of corticosteroids is limited by concerns about heightened risks of sepsis and gastrointestinal bleeding</a:t>
            </a:r>
          </a:p>
          <a:p>
            <a:r>
              <a:rPr lang="en-GB" sz="1600" dirty="0"/>
              <a:t>Early identification of non-responders to corticosteroids is important to define stopping rules and limit unnecessary exposure</a:t>
            </a:r>
          </a:p>
          <a:p>
            <a:r>
              <a:rPr lang="en-GB" sz="1600" dirty="0"/>
              <a:t>At the end of the course of treatment corticosteroids can be stopped immediately or the dose tapered over a period of 3 weeks</a:t>
            </a:r>
          </a:p>
          <a:p>
            <a:endParaRPr lang="en-GB" sz="1600" dirty="0"/>
          </a:p>
        </p:txBody>
      </p:sp>
      <p:graphicFrame>
        <p:nvGraphicFramePr>
          <p:cNvPr id="5" name="Table 4">
            <a:extLst>
              <a:ext uri="{FF2B5EF4-FFF2-40B4-BE49-F238E27FC236}">
                <a16:creationId xmlns:a16="http://schemas.microsoft.com/office/drawing/2014/main" id="{C221B6DE-0DF7-40D5-B9B1-F83D6C85418F}"/>
              </a:ext>
            </a:extLst>
          </p:cNvPr>
          <p:cNvGraphicFramePr>
            <a:graphicFrameLocks noGrp="1"/>
          </p:cNvGraphicFramePr>
          <p:nvPr>
            <p:extLst>
              <p:ext uri="{D42A27DB-BD31-4B8C-83A1-F6EECF244321}">
                <p14:modId xmlns:p14="http://schemas.microsoft.com/office/powerpoint/2010/main" val="2052719065"/>
              </p:ext>
            </p:extLst>
          </p:nvPr>
        </p:nvGraphicFramePr>
        <p:xfrm>
          <a:off x="755007" y="3224789"/>
          <a:ext cx="7380931" cy="2429756"/>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70068">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60900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 the absence of active infection</a:t>
                      </a:r>
                      <a:r>
                        <a:rPr kumimoji="0" lang="en-GB" sz="1400" b="0" i="0" u="none" strike="noStrike" kern="1200" cap="none" spc="0" normalizeH="0" baseline="0" noProof="0">
                          <a:ln>
                            <a:noFill/>
                          </a:ln>
                          <a:solidFill>
                            <a:schemeClr val="tx1"/>
                          </a:solidFill>
                          <a:effectLst/>
                          <a:uLnTx/>
                          <a:uFillTx/>
                          <a:latin typeface="+mj-lt"/>
                          <a:ea typeface="+mn-ea"/>
                          <a:cs typeface="Arial" panose="020B0604020202020204" pitchFamily="34" charset="0"/>
                        </a:rPr>
                        <a:t>, </a:t>
                      </a:r>
                      <a:r>
                        <a:rPr kumimoji="0" lang="en-GB" sz="1400" b="1" i="0" u="none" strike="noStrike" kern="1200" cap="none" spc="0" normalizeH="0" baseline="0" noProof="0">
                          <a:ln>
                            <a:noFill/>
                          </a:ln>
                          <a:solidFill>
                            <a:schemeClr val="tx2"/>
                          </a:solidFill>
                          <a:effectLst/>
                          <a:uLnTx/>
                          <a:uFillTx/>
                          <a:latin typeface="+mj-lt"/>
                          <a:ea typeface="+mn-ea"/>
                          <a:cs typeface="Arial" panose="020B0604020202020204" pitchFamily="34" charset="0"/>
                        </a:rPr>
                        <a:t>corticosteroids</a:t>
                      </a:r>
                      <a:r>
                        <a:rPr kumimoji="0" lang="en-GB" sz="1400" b="1" i="0" u="none" strike="noStrike" kern="1200" cap="none" spc="0" normalizeH="0" baseline="30000" noProof="0">
                          <a:ln>
                            <a:noFill/>
                          </a:ln>
                          <a:solidFill>
                            <a:schemeClr val="tx2"/>
                          </a:solidFill>
                          <a:effectLst/>
                          <a:uLnTx/>
                          <a:uFillTx/>
                          <a:latin typeface="+mj-lt"/>
                          <a:ea typeface="+mn-ea"/>
                          <a:cs typeface="Arial" panose="020B0604020202020204" pitchFamily="34" charset="0"/>
                        </a:rPr>
                        <a:t>*</a:t>
                      </a:r>
                      <a:r>
                        <a:rPr kumimoji="0" lang="en-GB" sz="1400" b="1" i="0" u="none" strike="noStrike" kern="1200" cap="none" spc="0" normalizeH="0" baseline="0" noProof="0">
                          <a:ln>
                            <a:noFill/>
                          </a:ln>
                          <a:solidFill>
                            <a:schemeClr val="tx2"/>
                          </a:solidFill>
                          <a:effectLst/>
                          <a:uLnTx/>
                          <a:uFillTx/>
                          <a:latin typeface="+mj-lt"/>
                          <a:ea typeface="+mn-ea"/>
                          <a:cs typeface="Arial" panose="020B0604020202020204" pitchFamily="34" charset="0"/>
                        </a:rPr>
                        <a:t> </a:t>
                      </a:r>
                      <a:r>
                        <a:rPr kumimoji="0" lang="en-GB" sz="14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should be considered </a:t>
                      </a: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 patients with severe AH to reduce short-term mortality</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98944678"/>
                  </a:ext>
                </a:extLst>
              </a:tr>
              <a:tr h="4719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N-acetylcysteine (for 5 days, intravenously) may be combined </a:t>
                      </a:r>
                      <a:r>
                        <a:rPr kumimoji="0" lang="en-GB" sz="1400" b="0" i="0" u="none" strike="noStrike" kern="1200" cap="none" spc="0" normalizeH="0" baseline="0" noProof="0">
                          <a:ln>
                            <a:noFill/>
                          </a:ln>
                          <a:solidFill>
                            <a:schemeClr val="tx1"/>
                          </a:solidFill>
                          <a:effectLst/>
                          <a:uLnTx/>
                          <a:uFillTx/>
                          <a:latin typeface="+mj-lt"/>
                          <a:ea typeface="+mn-ea"/>
                          <a:cs typeface="Arial" panose="020B0604020202020204" pitchFamily="34" charset="0"/>
                        </a:rPr>
                        <a:t>with corticosteroids </a:t>
                      </a: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 patients with severe AH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B</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2</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07181535"/>
                  </a:ext>
                </a:extLst>
              </a:tr>
              <a:tr h="53795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Early non-response (at Day 7) </a:t>
                      </a:r>
                      <a:r>
                        <a:rPr kumimoji="0" lang="en-GB" sz="1400" b="0" i="0" u="none" strike="noStrike" kern="1200" cap="none" spc="0" normalizeH="0" baseline="0" noProof="0">
                          <a:ln>
                            <a:noFill/>
                          </a:ln>
                          <a:solidFill>
                            <a:schemeClr val="tx1"/>
                          </a:solidFill>
                          <a:effectLst/>
                          <a:uLnTx/>
                          <a:uFillTx/>
                          <a:latin typeface="+mj-lt"/>
                          <a:ea typeface="+mn-ea"/>
                          <a:cs typeface="Arial" panose="020B0604020202020204" pitchFamily="34" charset="0"/>
                        </a:rPr>
                        <a:t>to corticosteroids </a:t>
                      </a: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should be identified and strict rules for the cessation of therapy should be applied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030370247"/>
                  </a:ext>
                </a:extLst>
              </a:tr>
              <a:tr h="4719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 case of non-response </a:t>
                      </a:r>
                      <a:r>
                        <a:rPr kumimoji="0" lang="en-GB" sz="1400" b="0" i="0" u="none" strike="noStrike" kern="1200" cap="none" spc="0" normalizeH="0" baseline="0" noProof="0">
                          <a:ln>
                            <a:noFill/>
                          </a:ln>
                          <a:solidFill>
                            <a:schemeClr val="tx1"/>
                          </a:solidFill>
                          <a:effectLst/>
                          <a:uLnTx/>
                          <a:uFillTx/>
                          <a:latin typeface="+mj-lt"/>
                          <a:ea typeface="+mn-ea"/>
                          <a:cs typeface="Arial" panose="020B0604020202020204" pitchFamily="34" charset="0"/>
                        </a:rPr>
                        <a:t>to corticosteroids, </a:t>
                      </a: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highly selected patients should be considered for early liver transplantation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976571587"/>
                  </a:ext>
                </a:extLst>
              </a:tr>
            </a:tbl>
          </a:graphicData>
        </a:graphic>
      </p:graphicFrame>
      <p:pic>
        <p:nvPicPr>
          <p:cNvPr id="6" name="Picture 5">
            <a:hlinkClick r:id="rId3" action="ppaction://hlinksldjump"/>
            <a:extLst>
              <a:ext uri="{FF2B5EF4-FFF2-40B4-BE49-F238E27FC236}">
                <a16:creationId xmlns:a16="http://schemas.microsoft.com/office/drawing/2014/main" id="{60E0FD9B-588E-4631-A8BA-170A36288E0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7" name="Group 6">
            <a:extLst>
              <a:ext uri="{FF2B5EF4-FFF2-40B4-BE49-F238E27FC236}">
                <a16:creationId xmlns:a16="http://schemas.microsoft.com/office/drawing/2014/main" id="{C6220C32-4F4A-4202-9A13-C8ADC7565C8F}"/>
              </a:ext>
            </a:extLst>
          </p:cNvPr>
          <p:cNvGrpSpPr/>
          <p:nvPr/>
        </p:nvGrpSpPr>
        <p:grpSpPr>
          <a:xfrm>
            <a:off x="4442257" y="3224789"/>
            <a:ext cx="3649046" cy="276999"/>
            <a:chOff x="3717425" y="3212976"/>
            <a:chExt cx="3649046" cy="276999"/>
          </a:xfrm>
        </p:grpSpPr>
        <p:sp>
          <p:nvSpPr>
            <p:cNvPr id="8" name="Rectangle 7">
              <a:extLst>
                <a:ext uri="{FF2B5EF4-FFF2-40B4-BE49-F238E27FC236}">
                  <a16:creationId xmlns:a16="http://schemas.microsoft.com/office/drawing/2014/main" id="{5BD94D6A-FFAE-413B-B46C-9B4D983041EC}"/>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2A3B81C4-DA6A-4A2A-9F07-79D6B012F13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BFE2C1DD-80F5-43F3-9235-3D2789973440}"/>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1" name="TextBox 10">
              <a:extLst>
                <a:ext uri="{FF2B5EF4-FFF2-40B4-BE49-F238E27FC236}">
                  <a16:creationId xmlns:a16="http://schemas.microsoft.com/office/drawing/2014/main" id="{4C4FF219-0BD8-4573-8A99-4F76E517C644}"/>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spTree>
    <p:extLst>
      <p:ext uri="{BB962C8B-B14F-4D97-AF65-F5344CB8AC3E}">
        <p14:creationId xmlns:p14="http://schemas.microsoft.com/office/powerpoint/2010/main" val="2955845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59D2-55AD-4487-A09E-C958B7E3889F}"/>
              </a:ext>
            </a:extLst>
          </p:cNvPr>
          <p:cNvSpPr>
            <a:spLocks noGrp="1"/>
          </p:cNvSpPr>
          <p:nvPr>
            <p:ph type="title"/>
          </p:nvPr>
        </p:nvSpPr>
        <p:spPr/>
        <p:txBody>
          <a:bodyPr>
            <a:normAutofit fontScale="90000"/>
          </a:bodyPr>
          <a:lstStyle/>
          <a:p>
            <a:r>
              <a:rPr lang="en-GB" dirty="0"/>
              <a:t>Management of alcoholic hepatitis: </a:t>
            </a:r>
            <a:br>
              <a:rPr lang="en-GB" dirty="0"/>
            </a:br>
            <a:r>
              <a:rPr lang="en-GB" dirty="0"/>
              <a:t>Infection</a:t>
            </a:r>
          </a:p>
        </p:txBody>
      </p:sp>
      <p:sp>
        <p:nvSpPr>
          <p:cNvPr id="3" name="Text Placeholder 2">
            <a:extLst>
              <a:ext uri="{FF2B5EF4-FFF2-40B4-BE49-F238E27FC236}">
                <a16:creationId xmlns:a16="http://schemas.microsoft.com/office/drawing/2014/main" id="{90570C5C-C8AE-4B28-94D7-FD00CB82862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5704D9C5-2A0F-4876-A2D4-3DB456D547EF}"/>
              </a:ext>
            </a:extLst>
          </p:cNvPr>
          <p:cNvSpPr>
            <a:spLocks noGrp="1"/>
          </p:cNvSpPr>
          <p:nvPr>
            <p:ph sz="half" idx="1"/>
          </p:nvPr>
        </p:nvSpPr>
        <p:spPr/>
        <p:txBody>
          <a:bodyPr>
            <a:normAutofit/>
          </a:bodyPr>
          <a:lstStyle/>
          <a:p>
            <a:r>
              <a:rPr lang="en-GB" sz="1800" dirty="0"/>
              <a:t>Infection is a frequent and severe complication in patients with severe AH, and is one of the major causes of death</a:t>
            </a:r>
          </a:p>
          <a:p>
            <a:pPr lvl="1"/>
            <a:r>
              <a:rPr lang="en-GB" sz="1600" dirty="0"/>
              <a:t>Bacterial infections are responsible for 90% of infectious episodes</a:t>
            </a:r>
          </a:p>
          <a:p>
            <a:pPr lvl="1"/>
            <a:r>
              <a:rPr lang="en-GB" sz="1600" dirty="0"/>
              <a:t>Invasive aspergillosis has been reported as a complication associated with </a:t>
            </a:r>
            <a:br>
              <a:rPr lang="en-GB" sz="1600" dirty="0"/>
            </a:br>
            <a:r>
              <a:rPr lang="en-GB" sz="1600" dirty="0"/>
              <a:t>poor outcome</a:t>
            </a:r>
          </a:p>
          <a:p>
            <a:pPr lvl="1"/>
            <a:r>
              <a:rPr lang="en-GB" sz="1600" dirty="0"/>
              <a:t>Sporadic cases of pneumocystis pneumonia have been described in patients with severe AH and concomitant corticosteroid treatment, with a very high mortality rate</a:t>
            </a:r>
          </a:p>
          <a:p>
            <a:r>
              <a:rPr lang="en-GB" sz="1800" dirty="0"/>
              <a:t>Corticosteroids do not appear to increase the risk of infection or mortality from infection, but may exacerbate infection</a:t>
            </a:r>
          </a:p>
          <a:p>
            <a:endParaRPr lang="en-GB" sz="1800" dirty="0"/>
          </a:p>
        </p:txBody>
      </p:sp>
      <p:graphicFrame>
        <p:nvGraphicFramePr>
          <p:cNvPr id="5" name="Table 4">
            <a:extLst>
              <a:ext uri="{FF2B5EF4-FFF2-40B4-BE49-F238E27FC236}">
                <a16:creationId xmlns:a16="http://schemas.microsoft.com/office/drawing/2014/main" id="{AA901164-6022-441A-955E-FCE15DB99BC5}"/>
              </a:ext>
            </a:extLst>
          </p:cNvPr>
          <p:cNvGraphicFramePr>
            <a:graphicFrameLocks noGrp="1"/>
          </p:cNvGraphicFramePr>
          <p:nvPr>
            <p:extLst>
              <p:ext uri="{D42A27DB-BD31-4B8C-83A1-F6EECF244321}">
                <p14:modId xmlns:p14="http://schemas.microsoft.com/office/powerpoint/2010/main" val="2778874133"/>
              </p:ext>
            </p:extLst>
          </p:nvPr>
        </p:nvGraphicFramePr>
        <p:xfrm>
          <a:off x="755007" y="4406538"/>
          <a:ext cx="7380931" cy="997440"/>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70068">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3795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Systematic screening for infection should be performed before initiating therapy, </a:t>
                      </a:r>
                      <a:r>
                        <a:rPr kumimoji="0" lang="en-GB" sz="1400" b="0" i="0" u="none" strike="noStrike" kern="1200" cap="none" spc="0" normalizeH="0" baseline="0" noProof="0">
                          <a:ln>
                            <a:noFill/>
                          </a:ln>
                          <a:solidFill>
                            <a:schemeClr val="tx1"/>
                          </a:solidFill>
                          <a:effectLst/>
                          <a:uLnTx/>
                          <a:uFillTx/>
                          <a:latin typeface="+mj-lt"/>
                          <a:ea typeface="+mn-ea"/>
                          <a:cs typeface="Arial" panose="020B0604020202020204" pitchFamily="34" charset="0"/>
                        </a:rPr>
                        <a:t>during corticosteroid </a:t>
                      </a: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treatment, </a:t>
                      </a:r>
                      <a:r>
                        <a:rPr kumimoji="0" lang="en-GB" sz="1400" b="0" i="0" u="none" strike="noStrike" kern="1200" cap="none" spc="0" normalizeH="0" baseline="0" noProof="0">
                          <a:ln>
                            <a:noFill/>
                          </a:ln>
                          <a:solidFill>
                            <a:schemeClr val="tx1"/>
                          </a:solidFill>
                          <a:effectLst/>
                          <a:uLnTx/>
                          <a:uFillTx/>
                          <a:latin typeface="+mj-lt"/>
                          <a:ea typeface="+mn-ea"/>
                          <a:cs typeface="Arial" panose="020B0604020202020204" pitchFamily="34" charset="0"/>
                        </a:rPr>
                        <a:t>and during</a:t>
                      </a:r>
                      <a:br>
                        <a:rPr kumimoji="0" lang="en-GB" sz="1400" b="0" i="0" u="none" strike="noStrike" kern="1200" cap="none" spc="0" normalizeH="0" baseline="0" noProof="0">
                          <a:ln>
                            <a:noFill/>
                          </a:ln>
                          <a:solidFill>
                            <a:schemeClr val="tx1"/>
                          </a:solidFill>
                          <a:effectLst/>
                          <a:uLnTx/>
                          <a:uFillTx/>
                          <a:latin typeface="+mj-lt"/>
                          <a:ea typeface="+mn-ea"/>
                          <a:cs typeface="Arial" panose="020B0604020202020204" pitchFamily="34" charset="0"/>
                        </a:rPr>
                      </a:br>
                      <a:r>
                        <a:rPr kumimoji="0" lang="en-GB" sz="1400" b="0" i="0" u="none" strike="noStrike" kern="1200" cap="none" spc="0" normalizeH="0" baseline="0" noProof="0">
                          <a:ln>
                            <a:noFill/>
                          </a:ln>
                          <a:solidFill>
                            <a:schemeClr val="tx1"/>
                          </a:solidFill>
                          <a:effectLst/>
                          <a:uLnTx/>
                          <a:uFillTx/>
                          <a:latin typeface="+mj-lt"/>
                          <a:ea typeface="+mn-ea"/>
                          <a:cs typeface="Arial" panose="020B0604020202020204" pitchFamily="34" charset="0"/>
                        </a:rPr>
                        <a:t>follow-up </a:t>
                      </a: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period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76294418"/>
                  </a:ext>
                </a:extLst>
              </a:tr>
            </a:tbl>
          </a:graphicData>
        </a:graphic>
      </p:graphicFrame>
      <p:pic>
        <p:nvPicPr>
          <p:cNvPr id="6" name="Picture 5">
            <a:hlinkClick r:id="rId3" action="ppaction://hlinksldjump"/>
            <a:extLst>
              <a:ext uri="{FF2B5EF4-FFF2-40B4-BE49-F238E27FC236}">
                <a16:creationId xmlns:a16="http://schemas.microsoft.com/office/drawing/2014/main" id="{9B38BEFE-744D-47B9-AA90-AE0CD899F7E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pSp>
        <p:nvGrpSpPr>
          <p:cNvPr id="7" name="Group 6">
            <a:extLst>
              <a:ext uri="{FF2B5EF4-FFF2-40B4-BE49-F238E27FC236}">
                <a16:creationId xmlns:a16="http://schemas.microsoft.com/office/drawing/2014/main" id="{00B3C533-635E-4526-BF71-9920BA480B97}"/>
              </a:ext>
            </a:extLst>
          </p:cNvPr>
          <p:cNvGrpSpPr/>
          <p:nvPr/>
        </p:nvGrpSpPr>
        <p:grpSpPr>
          <a:xfrm>
            <a:off x="4486249" y="4406538"/>
            <a:ext cx="3649046" cy="276999"/>
            <a:chOff x="3717425" y="3212976"/>
            <a:chExt cx="3649046" cy="276999"/>
          </a:xfrm>
        </p:grpSpPr>
        <p:sp>
          <p:nvSpPr>
            <p:cNvPr id="8" name="Rectangle 7">
              <a:extLst>
                <a:ext uri="{FF2B5EF4-FFF2-40B4-BE49-F238E27FC236}">
                  <a16:creationId xmlns:a16="http://schemas.microsoft.com/office/drawing/2014/main" id="{19B7959C-7E76-4DC6-A95A-D29E4F832141}"/>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Rectangle 8">
              <a:extLst>
                <a:ext uri="{FF2B5EF4-FFF2-40B4-BE49-F238E27FC236}">
                  <a16:creationId xmlns:a16="http://schemas.microsoft.com/office/drawing/2014/main" id="{99115476-4918-416E-9E9A-097ABE908BD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extBox 9">
              <a:extLst>
                <a:ext uri="{FF2B5EF4-FFF2-40B4-BE49-F238E27FC236}">
                  <a16:creationId xmlns:a16="http://schemas.microsoft.com/office/drawing/2014/main" id="{968C800E-6CDA-4BC0-8222-0DEE0C622F47}"/>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1" name="TextBox 10">
              <a:extLst>
                <a:ext uri="{FF2B5EF4-FFF2-40B4-BE49-F238E27FC236}">
                  <a16:creationId xmlns:a16="http://schemas.microsoft.com/office/drawing/2014/main" id="{AFC56E4C-495E-4B62-B152-FCB4612FB239}"/>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spTree>
    <p:extLst>
      <p:ext uri="{BB962C8B-B14F-4D97-AF65-F5344CB8AC3E}">
        <p14:creationId xmlns:p14="http://schemas.microsoft.com/office/powerpoint/2010/main" val="566196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F868BB-F63F-4B6C-AEA1-1E848EB6C23B}"/>
              </a:ext>
            </a:extLst>
          </p:cNvPr>
          <p:cNvSpPr>
            <a:spLocks noGrp="1"/>
          </p:cNvSpPr>
          <p:nvPr>
            <p:ph type="title"/>
          </p:nvPr>
        </p:nvSpPr>
        <p:spPr/>
        <p:txBody>
          <a:bodyPr>
            <a:noAutofit/>
          </a:bodyPr>
          <a:lstStyle/>
          <a:p>
            <a:r>
              <a:rPr lang="en-GB" sz="2400" dirty="0"/>
              <a:t>Management of suspected alcoholic hepatitis: </a:t>
            </a:r>
            <a:br>
              <a:rPr lang="en-GB" sz="2400" dirty="0"/>
            </a:br>
            <a:r>
              <a:rPr lang="en-GB" sz="2400" dirty="0"/>
              <a:t>Treatment algorithm</a:t>
            </a:r>
          </a:p>
        </p:txBody>
      </p:sp>
      <p:sp>
        <p:nvSpPr>
          <p:cNvPr id="7" name="Text Placeholder 6">
            <a:extLst>
              <a:ext uri="{FF2B5EF4-FFF2-40B4-BE49-F238E27FC236}">
                <a16:creationId xmlns:a16="http://schemas.microsoft.com/office/drawing/2014/main" id="{3317827D-0772-4B0A-8BD8-DEF087FF0CDE}"/>
              </a:ext>
            </a:extLst>
          </p:cNvPr>
          <p:cNvSpPr>
            <a:spLocks noGrp="1"/>
          </p:cNvSpPr>
          <p:nvPr>
            <p:ph type="body" sz="quarter" idx="10"/>
          </p:nvPr>
        </p:nvSpPr>
        <p:spPr>
          <a:noFill/>
          <a:ln>
            <a:noFill/>
          </a:ln>
        </p:spPr>
        <p:txBody>
          <a:bodyPr/>
          <a:lstStyle/>
          <a:p>
            <a:r>
              <a:rPr lang="en-US" dirty="0">
                <a:latin typeface="+mj-lt"/>
              </a:rPr>
              <a:t>*Particularly in null responders (Lille score ≥0.56).</a:t>
            </a:r>
            <a:endParaRPr lang="en-GB" dirty="0">
              <a:latin typeface="+mj-lt"/>
            </a:endParaRPr>
          </a:p>
          <a:p>
            <a:r>
              <a:rPr lang="en-GB" dirty="0"/>
              <a:t>EASL CPG ALD. J </a:t>
            </a:r>
            <a:r>
              <a:rPr lang="en-GB" dirty="0" err="1"/>
              <a:t>Hepatol</a:t>
            </a:r>
            <a:r>
              <a:rPr lang="en-GB" dirty="0"/>
              <a:t> 2018;69:154–81</a:t>
            </a:r>
          </a:p>
        </p:txBody>
      </p:sp>
      <p:pic>
        <p:nvPicPr>
          <p:cNvPr id="35" name="Picture 34">
            <a:hlinkClick r:id="rId3" action="ppaction://hlinksldjump"/>
            <a:extLst>
              <a:ext uri="{FF2B5EF4-FFF2-40B4-BE49-F238E27FC236}">
                <a16:creationId xmlns:a16="http://schemas.microsoft.com/office/drawing/2014/main" id="{F304A46A-9B07-4048-AB35-6F1E762C0B7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4" name="Rectangle 68">
            <a:extLst>
              <a:ext uri="{FF2B5EF4-FFF2-40B4-BE49-F238E27FC236}">
                <a16:creationId xmlns:a16="http://schemas.microsoft.com/office/drawing/2014/main" id="{2C9B1428-17DF-4392-8FF9-57FEA3661FD0}"/>
              </a:ext>
            </a:extLst>
          </p:cNvPr>
          <p:cNvSpPr>
            <a:spLocks/>
          </p:cNvSpPr>
          <p:nvPr/>
        </p:nvSpPr>
        <p:spPr bwMode="auto">
          <a:xfrm>
            <a:off x="3111412" y="5580202"/>
            <a:ext cx="2486022" cy="684000"/>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Stop treatment</a:t>
            </a:r>
            <a:r>
              <a:rPr kumimoji="0" lang="en-US" altLang="en-US" sz="1200" b="0" i="0" u="none" strike="noStrike" cap="none" normalizeH="0" dirty="0">
                <a:ln>
                  <a:noFill/>
                </a:ln>
                <a:solidFill>
                  <a:srgbClr val="000000"/>
                </a:solidFill>
                <a:effectLst/>
                <a:latin typeface="+mj-lt"/>
                <a:ea typeface="Calibri" panose="020F0502020204030204" pitchFamily="34" charset="0"/>
                <a:cs typeface="Times New Roman" panose="02020603050405020304" pitchFamily="18" charset="0"/>
              </a:rPr>
              <a:t>*</a:t>
            </a:r>
            <a:r>
              <a:rPr kumimoji="0" lang="en-US" altLang="en-US" sz="1200" b="0" i="0" u="none" strike="noStrike" cap="none" normalizeH="0" baseline="3000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1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and assessment for early liver transplantation in highly selected patients </a:t>
            </a:r>
            <a:endParaRPr kumimoji="0" lang="en-US" altLang="en-US" sz="1200" b="0" i="0" u="none" strike="noStrike" cap="none" normalizeH="0" baseline="0" dirty="0">
              <a:ln>
                <a:noFill/>
              </a:ln>
              <a:solidFill>
                <a:schemeClr val="tx1"/>
              </a:solidFill>
              <a:effectLst/>
              <a:latin typeface="+mj-lt"/>
            </a:endParaRPr>
          </a:p>
        </p:txBody>
      </p:sp>
      <p:sp>
        <p:nvSpPr>
          <p:cNvPr id="5" name="Rectangle 66">
            <a:extLst>
              <a:ext uri="{FF2B5EF4-FFF2-40B4-BE49-F238E27FC236}">
                <a16:creationId xmlns:a16="http://schemas.microsoft.com/office/drawing/2014/main" id="{7F0CC8B0-7B07-4A58-9683-A42CC2351166}"/>
              </a:ext>
            </a:extLst>
          </p:cNvPr>
          <p:cNvSpPr>
            <a:spLocks/>
          </p:cNvSpPr>
          <p:nvPr/>
        </p:nvSpPr>
        <p:spPr bwMode="auto">
          <a:xfrm>
            <a:off x="542113" y="5580202"/>
            <a:ext cx="2331484" cy="300386"/>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Continue treatment for 28 days</a:t>
            </a:r>
            <a:endParaRPr kumimoji="0" lang="en-US" altLang="en-US" sz="1200" b="0" i="0" u="none" strike="noStrike" cap="none" normalizeH="0" baseline="0" dirty="0">
              <a:ln>
                <a:noFill/>
              </a:ln>
              <a:solidFill>
                <a:schemeClr val="tx1"/>
              </a:solidFill>
              <a:effectLst/>
              <a:latin typeface="+mj-lt"/>
            </a:endParaRPr>
          </a:p>
        </p:txBody>
      </p:sp>
      <p:sp>
        <p:nvSpPr>
          <p:cNvPr id="8" name="Rectangle 64">
            <a:extLst>
              <a:ext uri="{FF2B5EF4-FFF2-40B4-BE49-F238E27FC236}">
                <a16:creationId xmlns:a16="http://schemas.microsoft.com/office/drawing/2014/main" id="{4D663589-E605-4FEC-8E79-A62BD7B204C1}"/>
              </a:ext>
            </a:extLst>
          </p:cNvPr>
          <p:cNvSpPr>
            <a:spLocks/>
          </p:cNvSpPr>
          <p:nvPr/>
        </p:nvSpPr>
        <p:spPr bwMode="auto">
          <a:xfrm>
            <a:off x="3611473" y="5059303"/>
            <a:ext cx="1485900" cy="271013"/>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Lille score </a:t>
            </a:r>
            <a:r>
              <a:rPr kumimoji="0" lang="en-US" altLang="en-US" sz="1200" b="1" i="0" u="none" strike="noStrike" cap="none" normalizeH="0" baseline="0" dirty="0">
                <a:ln>
                  <a:noFill/>
                </a:ln>
                <a:solidFill>
                  <a:srgbClr val="000000"/>
                </a:solidFill>
                <a:effectLst/>
                <a:latin typeface="+mj-lt"/>
                <a:ea typeface="MS Gothic" panose="020B0609070205080204" pitchFamily="49" charset="-128"/>
                <a:cs typeface="Times New Roman" panose="02020603050405020304" pitchFamily="18" charset="0"/>
              </a:rPr>
              <a:t>≥</a:t>
            </a:r>
            <a:r>
              <a:rPr kumimoji="0" lang="en-US" altLang="en-US" sz="1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0.45</a:t>
            </a:r>
            <a:endParaRPr kumimoji="0" lang="en-US" altLang="en-US" sz="1200" b="0" i="0" u="none" strike="noStrike" cap="none" normalizeH="0" baseline="0" dirty="0">
              <a:ln>
                <a:noFill/>
              </a:ln>
              <a:solidFill>
                <a:schemeClr val="tx1"/>
              </a:solidFill>
              <a:effectLst/>
              <a:latin typeface="+mj-lt"/>
            </a:endParaRPr>
          </a:p>
        </p:txBody>
      </p:sp>
      <p:sp>
        <p:nvSpPr>
          <p:cNvPr id="9" name="Rectangle 63">
            <a:extLst>
              <a:ext uri="{FF2B5EF4-FFF2-40B4-BE49-F238E27FC236}">
                <a16:creationId xmlns:a16="http://schemas.microsoft.com/office/drawing/2014/main" id="{DF78F40F-68F2-44A1-BB98-602B2EE56C21}"/>
              </a:ext>
            </a:extLst>
          </p:cNvPr>
          <p:cNvSpPr>
            <a:spLocks/>
          </p:cNvSpPr>
          <p:nvPr/>
        </p:nvSpPr>
        <p:spPr bwMode="auto">
          <a:xfrm>
            <a:off x="964905" y="5059303"/>
            <a:ext cx="1485901" cy="271013"/>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Lille score &lt;0.45</a:t>
            </a:r>
            <a:endParaRPr kumimoji="0" lang="en-US" altLang="en-US" sz="1200" b="0" i="0" u="none" strike="noStrike" cap="none" normalizeH="0" baseline="0" dirty="0">
              <a:ln>
                <a:noFill/>
              </a:ln>
              <a:solidFill>
                <a:schemeClr val="tx1"/>
              </a:solidFill>
              <a:effectLst/>
              <a:latin typeface="+mj-lt"/>
            </a:endParaRPr>
          </a:p>
        </p:txBody>
      </p:sp>
      <p:sp>
        <p:nvSpPr>
          <p:cNvPr id="10" name="Rectangle 62">
            <a:extLst>
              <a:ext uri="{FF2B5EF4-FFF2-40B4-BE49-F238E27FC236}">
                <a16:creationId xmlns:a16="http://schemas.microsoft.com/office/drawing/2014/main" id="{523EF18F-EF26-47CF-9847-D02CE2AABB9D}"/>
              </a:ext>
            </a:extLst>
          </p:cNvPr>
          <p:cNvSpPr>
            <a:spLocks/>
          </p:cNvSpPr>
          <p:nvPr/>
        </p:nvSpPr>
        <p:spPr bwMode="auto">
          <a:xfrm>
            <a:off x="4676709" y="3418053"/>
            <a:ext cx="2022520" cy="271013"/>
          </a:xfrm>
          <a:prstGeom prst="rect">
            <a:avLst/>
          </a:prstGeom>
          <a:no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mDF</a:t>
            </a:r>
            <a:r>
              <a:rPr kumimoji="0" lang="en-US" altLang="en-US" sz="1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1200" b="1" i="0" u="none" strike="noStrike" cap="none" normalizeH="0" baseline="0" dirty="0">
                <a:ln>
                  <a:noFill/>
                </a:ln>
                <a:solidFill>
                  <a:srgbClr val="000000"/>
                </a:solidFill>
                <a:effectLst/>
                <a:latin typeface="+mj-lt"/>
                <a:ea typeface="MS Gothic" panose="020B0609070205080204" pitchFamily="49" charset="-128"/>
                <a:cs typeface="Times New Roman" panose="02020603050405020304" pitchFamily="18" charset="0"/>
              </a:rPr>
              <a:t>&lt;32 and GAHS &lt;9</a:t>
            </a:r>
            <a:endParaRPr kumimoji="0" lang="en-US" altLang="en-US" sz="1200" b="0" i="0" u="none" strike="noStrike" cap="none" normalizeH="0" baseline="0" dirty="0">
              <a:ln>
                <a:noFill/>
              </a:ln>
              <a:solidFill>
                <a:schemeClr val="tx1"/>
              </a:solidFill>
              <a:effectLst/>
              <a:latin typeface="+mj-lt"/>
            </a:endParaRPr>
          </a:p>
        </p:txBody>
      </p:sp>
      <p:sp>
        <p:nvSpPr>
          <p:cNvPr id="11" name="Rectangle 57">
            <a:extLst>
              <a:ext uri="{FF2B5EF4-FFF2-40B4-BE49-F238E27FC236}">
                <a16:creationId xmlns:a16="http://schemas.microsoft.com/office/drawing/2014/main" id="{30350417-476F-42FA-A9AD-C73CCF038BDC}"/>
              </a:ext>
            </a:extLst>
          </p:cNvPr>
          <p:cNvSpPr>
            <a:spLocks/>
          </p:cNvSpPr>
          <p:nvPr/>
        </p:nvSpPr>
        <p:spPr bwMode="auto">
          <a:xfrm>
            <a:off x="1858151" y="4356328"/>
            <a:ext cx="2397845" cy="418282"/>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Assess treatment response at </a:t>
            </a:r>
            <a:br>
              <a:rPr kumimoji="0" lang="en-US" altLang="en-US" sz="1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Day 7 (Lille score)</a:t>
            </a:r>
            <a:endParaRPr kumimoji="0" lang="en-US" altLang="en-US" sz="1200" b="0" i="0" u="none" strike="noStrike" cap="none" normalizeH="0" baseline="0" dirty="0">
              <a:ln>
                <a:noFill/>
              </a:ln>
              <a:solidFill>
                <a:schemeClr val="tx1"/>
              </a:solidFill>
              <a:effectLst/>
              <a:latin typeface="+mj-lt"/>
            </a:endParaRPr>
          </a:p>
        </p:txBody>
      </p:sp>
      <p:sp>
        <p:nvSpPr>
          <p:cNvPr id="14" name="Rectangle 55">
            <a:extLst>
              <a:ext uri="{FF2B5EF4-FFF2-40B4-BE49-F238E27FC236}">
                <a16:creationId xmlns:a16="http://schemas.microsoft.com/office/drawing/2014/main" id="{13CA7F24-80A9-4682-AF23-CCCFF24901F7}"/>
              </a:ext>
            </a:extLst>
          </p:cNvPr>
          <p:cNvSpPr>
            <a:spLocks/>
          </p:cNvSpPr>
          <p:nvPr/>
        </p:nvSpPr>
        <p:spPr bwMode="auto">
          <a:xfrm>
            <a:off x="1858151" y="3892445"/>
            <a:ext cx="2397844" cy="271013"/>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Prednisolone</a:t>
            </a:r>
            <a:r>
              <a:rPr kumimoji="0" lang="en-US" altLang="en-US" sz="1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40 mg/day ± NAC</a:t>
            </a:r>
            <a:endParaRPr kumimoji="0" lang="en-US" altLang="en-US" sz="1200" b="0" i="0" u="none" strike="noStrike" cap="none" normalizeH="0" baseline="0" dirty="0">
              <a:ln>
                <a:noFill/>
              </a:ln>
              <a:solidFill>
                <a:schemeClr val="tx1"/>
              </a:solidFill>
              <a:effectLst/>
              <a:latin typeface="+mj-lt"/>
            </a:endParaRPr>
          </a:p>
        </p:txBody>
      </p:sp>
      <p:sp>
        <p:nvSpPr>
          <p:cNvPr id="17" name="Rectangle 53">
            <a:extLst>
              <a:ext uri="{FF2B5EF4-FFF2-40B4-BE49-F238E27FC236}">
                <a16:creationId xmlns:a16="http://schemas.microsoft.com/office/drawing/2014/main" id="{A3B70747-D089-4C36-BEA3-9235FDD1F069}"/>
              </a:ext>
            </a:extLst>
          </p:cNvPr>
          <p:cNvSpPr>
            <a:spLocks/>
          </p:cNvSpPr>
          <p:nvPr/>
        </p:nvSpPr>
        <p:spPr bwMode="auto">
          <a:xfrm>
            <a:off x="4676709" y="3892445"/>
            <a:ext cx="2022518" cy="271013"/>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No specific therapy</a:t>
            </a:r>
            <a:endParaRPr kumimoji="0" lang="en-US" altLang="en-US" sz="1200" b="0" i="0" u="none" strike="noStrike" cap="none" normalizeH="0" baseline="0" dirty="0">
              <a:ln>
                <a:noFill/>
              </a:ln>
              <a:solidFill>
                <a:schemeClr val="tx1"/>
              </a:solidFill>
              <a:effectLst/>
              <a:latin typeface="+mj-lt"/>
            </a:endParaRPr>
          </a:p>
        </p:txBody>
      </p:sp>
      <p:sp>
        <p:nvSpPr>
          <p:cNvPr id="19" name="Rectangle 51">
            <a:extLst>
              <a:ext uri="{FF2B5EF4-FFF2-40B4-BE49-F238E27FC236}">
                <a16:creationId xmlns:a16="http://schemas.microsoft.com/office/drawing/2014/main" id="{669D006A-4AA4-4E04-A9A5-0F9DD0DEC291}"/>
              </a:ext>
            </a:extLst>
          </p:cNvPr>
          <p:cNvSpPr>
            <a:spLocks/>
          </p:cNvSpPr>
          <p:nvPr/>
        </p:nvSpPr>
        <p:spPr bwMode="auto">
          <a:xfrm>
            <a:off x="2109017" y="3418053"/>
            <a:ext cx="1896112" cy="271013"/>
          </a:xfrm>
          <a:prstGeom prst="rect">
            <a:avLst/>
          </a:prstGeom>
          <a:no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mj-lt"/>
                <a:ea typeface="Calibri" panose="020F0502020204030204" pitchFamily="34" charset="0"/>
                <a:cs typeface="Times New Roman" panose="02020603050405020304" pitchFamily="18" charset="0"/>
              </a:rPr>
              <a:t>mDF</a:t>
            </a:r>
            <a:r>
              <a:rPr kumimoji="0" lang="en-US" altLang="en-US" sz="1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r>
              <a:rPr kumimoji="0" lang="en-US" altLang="en-US" sz="1200" b="1" i="0" u="none" strike="noStrike" cap="none" normalizeH="0" baseline="0" dirty="0">
                <a:ln>
                  <a:noFill/>
                </a:ln>
                <a:solidFill>
                  <a:srgbClr val="000000"/>
                </a:solidFill>
                <a:effectLst/>
                <a:latin typeface="+mj-lt"/>
                <a:ea typeface="MS Gothic" panose="020B0609070205080204" pitchFamily="49" charset="-128"/>
                <a:cs typeface="Times New Roman" panose="02020603050405020304" pitchFamily="18" charset="0"/>
              </a:rPr>
              <a:t>≥32 or GAHS ≥9</a:t>
            </a:r>
            <a:endParaRPr kumimoji="0" lang="en-US" altLang="en-US" sz="1200" b="0" i="0" u="none" strike="noStrike" cap="none" normalizeH="0" baseline="0" dirty="0">
              <a:ln>
                <a:noFill/>
              </a:ln>
              <a:solidFill>
                <a:schemeClr val="tx1"/>
              </a:solidFill>
              <a:effectLst/>
              <a:latin typeface="+mj-lt"/>
            </a:endParaRPr>
          </a:p>
        </p:txBody>
      </p:sp>
      <p:sp>
        <p:nvSpPr>
          <p:cNvPr id="20" name="Rectangle 46">
            <a:extLst>
              <a:ext uri="{FF2B5EF4-FFF2-40B4-BE49-F238E27FC236}">
                <a16:creationId xmlns:a16="http://schemas.microsoft.com/office/drawing/2014/main" id="{F83B377B-792E-4575-BB4C-622805E7EAF6}"/>
              </a:ext>
            </a:extLst>
          </p:cNvPr>
          <p:cNvSpPr>
            <a:spLocks/>
          </p:cNvSpPr>
          <p:nvPr/>
        </p:nvSpPr>
        <p:spPr bwMode="auto">
          <a:xfrm>
            <a:off x="2974184" y="2718147"/>
            <a:ext cx="2767556" cy="417633"/>
          </a:xfrm>
          <a:prstGeom prst="rect">
            <a:avLst/>
          </a:prstGeom>
          <a:no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Assessment of disease severity </a:t>
            </a:r>
            <a:r>
              <a:rPr kumimoji="0" lang="en-US" altLang="en-US" sz="12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(prognostic scores)</a:t>
            </a:r>
            <a:r>
              <a:rPr kumimoji="0" lang="en-US" altLang="en-US" sz="1200" b="0" i="0" u="none" strike="noStrike" cap="none" normalizeH="0" baseline="0" dirty="0">
                <a:ln>
                  <a:noFill/>
                </a:ln>
                <a:solidFill>
                  <a:srgbClr val="000000"/>
                </a:solidFill>
                <a:effectLst/>
                <a:latin typeface="+mj-lt"/>
                <a:ea typeface="MS Gothic" panose="020B0609070205080204" pitchFamily="49" charset="-128"/>
                <a:cs typeface="Times New Roman" panose="02020603050405020304" pitchFamily="18" charset="0"/>
              </a:rPr>
              <a:t> </a:t>
            </a:r>
            <a:endParaRPr kumimoji="0" lang="en-US" altLang="en-US" sz="1200" b="0" i="0" u="none" strike="noStrike" cap="none" normalizeH="0" baseline="0" dirty="0">
              <a:ln>
                <a:noFill/>
              </a:ln>
              <a:solidFill>
                <a:schemeClr val="tx1"/>
              </a:solidFill>
              <a:effectLst/>
              <a:latin typeface="+mj-lt"/>
            </a:endParaRPr>
          </a:p>
        </p:txBody>
      </p:sp>
      <p:sp>
        <p:nvSpPr>
          <p:cNvPr id="21" name="Rectangle 44">
            <a:extLst>
              <a:ext uri="{FF2B5EF4-FFF2-40B4-BE49-F238E27FC236}">
                <a16:creationId xmlns:a16="http://schemas.microsoft.com/office/drawing/2014/main" id="{2E9FD2F0-681B-4E8C-81D5-0FDBC4A8F203}"/>
              </a:ext>
            </a:extLst>
          </p:cNvPr>
          <p:cNvSpPr>
            <a:spLocks/>
          </p:cNvSpPr>
          <p:nvPr/>
        </p:nvSpPr>
        <p:spPr bwMode="auto">
          <a:xfrm>
            <a:off x="6289871" y="1853441"/>
            <a:ext cx="2711254" cy="1030295"/>
          </a:xfrm>
          <a:prstGeom prst="rect">
            <a:avLst/>
          </a:prstGeom>
          <a:noFill/>
          <a:ln w="19050">
            <a:solidFill>
              <a:schemeClr val="tx2"/>
            </a:solidFill>
            <a:miter lim="800000"/>
            <a:headEnd/>
            <a:tailEnd/>
          </a:ln>
        </p:spPr>
        <p:txBody>
          <a:bodyPr vert="horz" wrap="square" lIns="36000" tIns="45720" rIns="36000" bIns="45720" numCol="1" anchor="t" anchorCtr="0" compatLnSpc="1">
            <a:prstTxWarp prst="textNoShape">
              <a:avLst/>
            </a:prstTxWarp>
          </a:bodyPr>
          <a:lstStyle/>
          <a:p>
            <a:pPr marL="90488" marR="0" lvl="0" indent="-90488" defTabSz="914400" rtl="0" eaLnBrk="0" fontAlgn="base" latinLnBrk="0" hangingPunct="0">
              <a:lnSpc>
                <a:spcPct val="90000"/>
              </a:lnSpc>
              <a:buClrTx/>
              <a:buSzTx/>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Systematic evaluation of nutritional status and energy intake</a:t>
            </a:r>
            <a:endParaRPr kumimoji="0" lang="en-US" altLang="en-US" sz="1100" b="0" i="0" u="none" strike="noStrike" cap="none" normalizeH="0" baseline="0" dirty="0">
              <a:ln>
                <a:noFill/>
              </a:ln>
              <a:solidFill>
                <a:schemeClr val="tx1"/>
              </a:solidFill>
              <a:effectLst/>
              <a:latin typeface="+mj-lt"/>
            </a:endParaRPr>
          </a:p>
          <a:p>
            <a:pPr marL="90488" marR="0" lvl="0" indent="-90488" defTabSz="914400" rtl="0" eaLnBrk="0" fontAlgn="base" latinLnBrk="0" hangingPunct="0">
              <a:lnSpc>
                <a:spcPct val="90000"/>
              </a:lnSpc>
              <a:buClrTx/>
              <a:buSzTx/>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Daily target 35–40 kcal/kg BW</a:t>
            </a:r>
            <a:endParaRPr kumimoji="0" lang="en-US" altLang="en-US" sz="1100" b="0" i="0" u="none" strike="noStrike" cap="none" normalizeH="0" baseline="0" dirty="0">
              <a:ln>
                <a:noFill/>
              </a:ln>
              <a:solidFill>
                <a:schemeClr val="tx1"/>
              </a:solidFill>
              <a:effectLst/>
              <a:latin typeface="+mj-lt"/>
            </a:endParaRPr>
          </a:p>
          <a:p>
            <a:pPr marL="90488" marR="0" lvl="0" indent="-90488" defTabSz="914400" rtl="0" eaLnBrk="0" fontAlgn="base" latinLnBrk="0" hangingPunct="0">
              <a:lnSpc>
                <a:spcPct val="90000"/>
              </a:lnSpc>
              <a:buClrTx/>
              <a:buSzTx/>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Prefer oral route as first-line intervention</a:t>
            </a:r>
            <a:endParaRPr kumimoji="0" lang="en-US" altLang="en-US" sz="1100" b="0" i="0" u="none" strike="noStrike" cap="none" normalizeH="0" baseline="0" dirty="0">
              <a:ln>
                <a:noFill/>
              </a:ln>
              <a:solidFill>
                <a:schemeClr val="tx1"/>
              </a:solidFill>
              <a:effectLst/>
              <a:latin typeface="+mj-lt"/>
            </a:endParaRPr>
          </a:p>
          <a:p>
            <a:pPr marL="90488" marR="0" lvl="0" indent="-90488" defTabSz="914400" rtl="0" eaLnBrk="0" fontAlgn="base" latinLnBrk="0" hangingPunct="0">
              <a:lnSpc>
                <a:spcPct val="90000"/>
              </a:lnSpc>
              <a:buClrTx/>
              <a:buSzTx/>
              <a:buFont typeface="Arial" panose="020B0604020202020204" pitchFamily="34" charset="0"/>
              <a:buChar char="•"/>
              <a:tabLst/>
            </a:pPr>
            <a:r>
              <a:rPr kumimoji="0" lang="en-US" altLang="en-US" sz="11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Supplementation with B-complex vitamins</a:t>
            </a:r>
            <a:endParaRPr kumimoji="0" lang="en-US" altLang="en-US" sz="1100" b="0" i="0" u="none" strike="noStrike" cap="none" normalizeH="0" baseline="0" dirty="0">
              <a:ln>
                <a:noFill/>
              </a:ln>
              <a:solidFill>
                <a:schemeClr val="tx1"/>
              </a:solidFill>
              <a:effectLst/>
              <a:latin typeface="+mj-lt"/>
            </a:endParaRPr>
          </a:p>
        </p:txBody>
      </p:sp>
      <p:sp>
        <p:nvSpPr>
          <p:cNvPr id="22" name="Rectangle 41">
            <a:extLst>
              <a:ext uri="{FF2B5EF4-FFF2-40B4-BE49-F238E27FC236}">
                <a16:creationId xmlns:a16="http://schemas.microsoft.com/office/drawing/2014/main" id="{F3BBED81-D884-4BF2-A118-45C8F3645E86}"/>
              </a:ext>
            </a:extLst>
          </p:cNvPr>
          <p:cNvSpPr>
            <a:spLocks/>
          </p:cNvSpPr>
          <p:nvPr/>
        </p:nvSpPr>
        <p:spPr bwMode="auto">
          <a:xfrm>
            <a:off x="468881" y="1561545"/>
            <a:ext cx="2195942" cy="552002"/>
          </a:xfrm>
          <a:prstGeom prst="rect">
            <a:avLst/>
          </a:prstGeom>
          <a:no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lnSpc>
                <a:spcPct val="90000"/>
              </a:lnSpc>
            </a:pPr>
            <a:r>
              <a:rPr lang="en-US" altLang="en-US" sz="1200" dirty="0">
                <a:solidFill>
                  <a:srgbClr val="000000"/>
                </a:solidFill>
                <a:ea typeface="Calibri" panose="020F0502020204030204" pitchFamily="34" charset="0"/>
                <a:cs typeface="Times New Roman" panose="02020603050405020304" pitchFamily="18" charset="0"/>
              </a:rPr>
              <a:t>Consider </a:t>
            </a:r>
            <a:r>
              <a:rPr lang="en-US" altLang="en-US" sz="1200" b="1" dirty="0">
                <a:solidFill>
                  <a:srgbClr val="000000"/>
                </a:solidFill>
                <a:ea typeface="Calibri" panose="020F0502020204030204" pitchFamily="34" charset="0"/>
                <a:cs typeface="Times New Roman" panose="02020603050405020304" pitchFamily="18" charset="0"/>
              </a:rPr>
              <a:t>liver biopsy </a:t>
            </a:r>
            <a:r>
              <a:rPr lang="en-US" altLang="en-US" sz="1200" dirty="0">
                <a:solidFill>
                  <a:srgbClr val="000000"/>
                </a:solidFill>
                <a:ea typeface="Calibri" panose="020F0502020204030204" pitchFamily="34" charset="0"/>
                <a:cs typeface="Times New Roman" panose="02020603050405020304" pitchFamily="18" charset="0"/>
              </a:rPr>
              <a:t>if diagnosis is uncertain</a:t>
            </a:r>
            <a:endParaRPr lang="en-US" altLang="en-US" sz="1200" dirty="0"/>
          </a:p>
        </p:txBody>
      </p:sp>
      <p:sp>
        <p:nvSpPr>
          <p:cNvPr id="23" name="Rectangle 39">
            <a:extLst>
              <a:ext uri="{FF2B5EF4-FFF2-40B4-BE49-F238E27FC236}">
                <a16:creationId xmlns:a16="http://schemas.microsoft.com/office/drawing/2014/main" id="{9BD87B03-1D9B-466B-929B-AC9C6ADC2A31}"/>
              </a:ext>
            </a:extLst>
          </p:cNvPr>
          <p:cNvSpPr>
            <a:spLocks/>
          </p:cNvSpPr>
          <p:nvPr/>
        </p:nvSpPr>
        <p:spPr bwMode="auto">
          <a:xfrm>
            <a:off x="468881" y="2254980"/>
            <a:ext cx="2195942" cy="519335"/>
          </a:xfrm>
          <a:prstGeom prst="rect">
            <a:avLst/>
          </a:prstGeom>
          <a:no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lnSpc>
                <a:spcPct val="90000"/>
              </a:lnSpc>
            </a:pPr>
            <a:r>
              <a:rPr lang="en-US" altLang="en-US" sz="1200" dirty="0">
                <a:solidFill>
                  <a:srgbClr val="000000"/>
                </a:solidFill>
                <a:ea typeface="Calibri" panose="020F0502020204030204" pitchFamily="34" charset="0"/>
                <a:cs typeface="Times New Roman" panose="02020603050405020304" pitchFamily="18" charset="0"/>
              </a:rPr>
              <a:t>Perform systematic extensive </a:t>
            </a:r>
            <a:r>
              <a:rPr lang="en-US" altLang="en-US" sz="1200" b="1" dirty="0">
                <a:solidFill>
                  <a:srgbClr val="000000"/>
                </a:solidFill>
                <a:ea typeface="Calibri" panose="020F0502020204030204" pitchFamily="34" charset="0"/>
                <a:cs typeface="Times New Roman" panose="02020603050405020304" pitchFamily="18" charset="0"/>
              </a:rPr>
              <a:t>screening for infection</a:t>
            </a:r>
            <a:endParaRPr lang="en-US" altLang="en-US" sz="1200" dirty="0"/>
          </a:p>
        </p:txBody>
      </p:sp>
      <p:sp>
        <p:nvSpPr>
          <p:cNvPr id="25" name="Rectangle 36">
            <a:extLst>
              <a:ext uri="{FF2B5EF4-FFF2-40B4-BE49-F238E27FC236}">
                <a16:creationId xmlns:a16="http://schemas.microsoft.com/office/drawing/2014/main" id="{A4EB01C8-33C7-4A76-92AA-96BE4510AA89}"/>
              </a:ext>
            </a:extLst>
          </p:cNvPr>
          <p:cNvSpPr>
            <a:spLocks/>
          </p:cNvSpPr>
          <p:nvPr/>
        </p:nvSpPr>
        <p:spPr bwMode="auto">
          <a:xfrm>
            <a:off x="6289871" y="1223003"/>
            <a:ext cx="1697895" cy="532814"/>
          </a:xfrm>
          <a:prstGeom prst="rect">
            <a:avLst/>
          </a:prstGeom>
          <a:solidFill>
            <a:srgbClr val="BEE5F5"/>
          </a:solidFill>
          <a:ln w="19050">
            <a:solidFill>
              <a:schemeClr val="tx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buClrTx/>
              <a:buSzTx/>
              <a:buFontTx/>
              <a:buNone/>
              <a:tabLst/>
            </a:pPr>
            <a:r>
              <a:rPr kumimoji="0" lang="en-US" altLang="en-US" sz="1200" b="1"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Treatment of alcohol dependence</a:t>
            </a:r>
            <a:endParaRPr kumimoji="0" lang="en-US" altLang="en-US" sz="1200" b="0" i="0" u="none" strike="noStrike" cap="none" normalizeH="0" baseline="0" dirty="0">
              <a:ln>
                <a:noFill/>
              </a:ln>
              <a:solidFill>
                <a:schemeClr val="tx1"/>
              </a:solidFill>
              <a:effectLst/>
              <a:latin typeface="+mj-lt"/>
            </a:endParaRPr>
          </a:p>
        </p:txBody>
      </p:sp>
      <p:sp>
        <p:nvSpPr>
          <p:cNvPr id="26" name="Rectangle 34">
            <a:extLst>
              <a:ext uri="{FF2B5EF4-FFF2-40B4-BE49-F238E27FC236}">
                <a16:creationId xmlns:a16="http://schemas.microsoft.com/office/drawing/2014/main" id="{B9F52C4A-E714-47D4-84C2-C5300CAAD794}"/>
              </a:ext>
            </a:extLst>
          </p:cNvPr>
          <p:cNvSpPr>
            <a:spLocks noChangeArrowheads="1"/>
          </p:cNvSpPr>
          <p:nvPr/>
        </p:nvSpPr>
        <p:spPr bwMode="auto">
          <a:xfrm>
            <a:off x="152400" y="242500"/>
            <a:ext cx="184731" cy="276999"/>
          </a:xfrm>
          <a:prstGeom prst="rect">
            <a:avLst/>
          </a:prstGeom>
          <a:noFill/>
          <a:ln>
            <a:solidFill>
              <a:schemeClr val="tx2"/>
            </a:solidFill>
          </a:ln>
          <a:effectLst/>
        </p:spPr>
        <p:txBody>
          <a:bodyPr vert="horz" wrap="none" lIns="91440" tIns="45720" rIns="91440" bIns="45720" numCol="1" anchor="ctr" anchorCtr="0" compatLnSpc="1">
            <a:prstTxWarp prst="textNoShape">
              <a:avLst/>
            </a:prstTxWarp>
            <a:spAutoFit/>
          </a:bodyPr>
          <a:lstStyle/>
          <a:p>
            <a:endParaRPr lang="en-US" sz="1200">
              <a:latin typeface="+mj-lt"/>
            </a:endParaRPr>
          </a:p>
        </p:txBody>
      </p:sp>
      <p:sp>
        <p:nvSpPr>
          <p:cNvPr id="70" name="Rectangle 69">
            <a:extLst>
              <a:ext uri="{FF2B5EF4-FFF2-40B4-BE49-F238E27FC236}">
                <a16:creationId xmlns:a16="http://schemas.microsoft.com/office/drawing/2014/main" id="{A2887515-625A-4598-8377-F92BAD00C2D9}"/>
              </a:ext>
            </a:extLst>
          </p:cNvPr>
          <p:cNvSpPr>
            <a:spLocks/>
          </p:cNvSpPr>
          <p:nvPr/>
        </p:nvSpPr>
        <p:spPr>
          <a:xfrm>
            <a:off x="2854784" y="1320177"/>
            <a:ext cx="3006356" cy="337120"/>
          </a:xfrm>
          <a:prstGeom prst="rect">
            <a:avLst/>
          </a:prstGeom>
          <a:ln>
            <a:solidFill>
              <a:schemeClr val="tx2"/>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a:solidFill>
                  <a:schemeClr val="tx1"/>
                </a:solidFill>
                <a:effectLst/>
                <a:ea typeface="Calibri" panose="020F0502020204030204" pitchFamily="34" charset="0"/>
                <a:cs typeface="Times New Roman" panose="02020603050405020304" pitchFamily="18" charset="0"/>
              </a:rPr>
              <a:t>Clinical diagnosis of AH</a:t>
            </a:r>
            <a:endParaRPr lang="en-GB" sz="1400" dirty="0">
              <a:solidFill>
                <a:schemeClr val="tx1"/>
              </a:solidFill>
              <a:effectLst/>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74108B7D-01D8-4BC8-87ED-1791DD830376}"/>
              </a:ext>
            </a:extLst>
          </p:cNvPr>
          <p:cNvCxnSpPr>
            <a:cxnSpLocks/>
            <a:stCxn id="70" idx="2"/>
            <a:endCxn id="20" idx="0"/>
          </p:cNvCxnSpPr>
          <p:nvPr/>
        </p:nvCxnSpPr>
        <p:spPr>
          <a:xfrm>
            <a:off x="4357962" y="1657297"/>
            <a:ext cx="0" cy="106085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CF61BC4-8008-479A-B8E8-6BBB982A5D1F}"/>
              </a:ext>
            </a:extLst>
          </p:cNvPr>
          <p:cNvCxnSpPr>
            <a:stCxn id="70" idx="3"/>
            <a:endCxn id="25" idx="1"/>
          </p:cNvCxnSpPr>
          <p:nvPr/>
        </p:nvCxnSpPr>
        <p:spPr>
          <a:xfrm>
            <a:off x="5861140" y="1488737"/>
            <a:ext cx="428731" cy="67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FAFD51B-7F86-4AFE-9EFA-82F319981955}"/>
              </a:ext>
            </a:extLst>
          </p:cNvPr>
          <p:cNvCxnSpPr>
            <a:cxnSpLocks/>
            <a:stCxn id="70" idx="2"/>
            <a:endCxn id="21" idx="1"/>
          </p:cNvCxnSpPr>
          <p:nvPr/>
        </p:nvCxnSpPr>
        <p:spPr>
          <a:xfrm rot="16200000" flipH="1">
            <a:off x="4968270" y="1046988"/>
            <a:ext cx="711292" cy="1931909"/>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A436A94E-ABB0-45B5-B81A-84D257D27213}"/>
              </a:ext>
            </a:extLst>
          </p:cNvPr>
          <p:cNvCxnSpPr>
            <a:cxnSpLocks/>
            <a:stCxn id="70" idx="2"/>
            <a:endCxn id="22" idx="3"/>
          </p:cNvCxnSpPr>
          <p:nvPr/>
        </p:nvCxnSpPr>
        <p:spPr>
          <a:xfrm rot="5400000">
            <a:off x="3421269" y="900852"/>
            <a:ext cx="180249" cy="1693139"/>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19286569-D037-4306-84D1-22D366CF6EFB}"/>
              </a:ext>
            </a:extLst>
          </p:cNvPr>
          <p:cNvCxnSpPr>
            <a:cxnSpLocks/>
            <a:stCxn id="70" idx="2"/>
            <a:endCxn id="23" idx="3"/>
          </p:cNvCxnSpPr>
          <p:nvPr/>
        </p:nvCxnSpPr>
        <p:spPr>
          <a:xfrm rot="5400000">
            <a:off x="3082718" y="1239403"/>
            <a:ext cx="857351" cy="1693139"/>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5CDCDD1E-A8AE-4F68-845E-313D25C58F5A}"/>
              </a:ext>
            </a:extLst>
          </p:cNvPr>
          <p:cNvCxnSpPr>
            <a:stCxn id="20" idx="2"/>
            <a:endCxn id="19" idx="0"/>
          </p:cNvCxnSpPr>
          <p:nvPr/>
        </p:nvCxnSpPr>
        <p:spPr>
          <a:xfrm rot="5400000">
            <a:off x="3566382" y="2626472"/>
            <a:ext cx="282273" cy="1300889"/>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811209E7-67CC-47B3-9E9A-7776BA3677CD}"/>
              </a:ext>
            </a:extLst>
          </p:cNvPr>
          <p:cNvCxnSpPr>
            <a:stCxn id="20" idx="2"/>
            <a:endCxn id="10" idx="0"/>
          </p:cNvCxnSpPr>
          <p:nvPr/>
        </p:nvCxnSpPr>
        <p:spPr>
          <a:xfrm rot="16200000" flipH="1">
            <a:off x="4881829" y="2611912"/>
            <a:ext cx="282273" cy="1330007"/>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14DA464-CB25-412F-A37E-1A0C3C25ECB7}"/>
              </a:ext>
            </a:extLst>
          </p:cNvPr>
          <p:cNvCxnSpPr>
            <a:stCxn id="19" idx="2"/>
            <a:endCxn id="14" idx="0"/>
          </p:cNvCxnSpPr>
          <p:nvPr/>
        </p:nvCxnSpPr>
        <p:spPr>
          <a:xfrm>
            <a:off x="3057073" y="3689066"/>
            <a:ext cx="0" cy="20337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B66459B-CB06-4506-BB54-0FC0A874C15D}"/>
              </a:ext>
            </a:extLst>
          </p:cNvPr>
          <p:cNvCxnSpPr>
            <a:stCxn id="14" idx="2"/>
            <a:endCxn id="11" idx="0"/>
          </p:cNvCxnSpPr>
          <p:nvPr/>
        </p:nvCxnSpPr>
        <p:spPr>
          <a:xfrm>
            <a:off x="3057073" y="4163458"/>
            <a:ext cx="1" cy="19287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CF2A81A4-74D2-43C3-A9CC-BB2788ED2A71}"/>
              </a:ext>
            </a:extLst>
          </p:cNvPr>
          <p:cNvCxnSpPr>
            <a:stCxn id="11" idx="2"/>
            <a:endCxn id="9" idx="0"/>
          </p:cNvCxnSpPr>
          <p:nvPr/>
        </p:nvCxnSpPr>
        <p:spPr>
          <a:xfrm rot="5400000">
            <a:off x="2240119" y="4242347"/>
            <a:ext cx="284693" cy="1349218"/>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E255F82E-23F8-4B3F-9EAB-4FB8FF76A92C}"/>
              </a:ext>
            </a:extLst>
          </p:cNvPr>
          <p:cNvCxnSpPr>
            <a:stCxn id="11" idx="2"/>
            <a:endCxn id="8" idx="0"/>
          </p:cNvCxnSpPr>
          <p:nvPr/>
        </p:nvCxnSpPr>
        <p:spPr>
          <a:xfrm rot="16200000" flipH="1">
            <a:off x="3563402" y="4268281"/>
            <a:ext cx="284693" cy="1297349"/>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353335F-21CE-4F3E-AC2D-6AEB37394862}"/>
              </a:ext>
            </a:extLst>
          </p:cNvPr>
          <p:cNvCxnSpPr>
            <a:stCxn id="9" idx="2"/>
            <a:endCxn id="5" idx="0"/>
          </p:cNvCxnSpPr>
          <p:nvPr/>
        </p:nvCxnSpPr>
        <p:spPr>
          <a:xfrm flipH="1">
            <a:off x="1707855" y="5330316"/>
            <a:ext cx="1" cy="24988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0E40897-9C0F-47AD-BBEC-45F7F37036B2}"/>
              </a:ext>
            </a:extLst>
          </p:cNvPr>
          <p:cNvCxnSpPr>
            <a:stCxn id="8" idx="2"/>
            <a:endCxn id="4" idx="0"/>
          </p:cNvCxnSpPr>
          <p:nvPr/>
        </p:nvCxnSpPr>
        <p:spPr>
          <a:xfrm>
            <a:off x="4354423" y="5330316"/>
            <a:ext cx="0" cy="24988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46A8450-7B37-44B3-AC43-7D9001CE01BB}"/>
              </a:ext>
            </a:extLst>
          </p:cNvPr>
          <p:cNvCxnSpPr>
            <a:stCxn id="10" idx="2"/>
            <a:endCxn id="17" idx="0"/>
          </p:cNvCxnSpPr>
          <p:nvPr/>
        </p:nvCxnSpPr>
        <p:spPr>
          <a:xfrm flipH="1">
            <a:off x="5687968" y="3689066"/>
            <a:ext cx="1" cy="20337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345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Alcohol-related fibrosis and cirrhosis</a:t>
            </a:r>
            <a:endParaRPr lang="en-GB" dirty="0"/>
          </a:p>
        </p:txBody>
      </p:sp>
      <p:sp>
        <p:nvSpPr>
          <p:cNvPr id="3" name="Text Placeholder 2"/>
          <p:cNvSpPr>
            <a:spLocks noGrp="1"/>
          </p:cNvSpPr>
          <p:nvPr>
            <p:ph type="body" sz="quarter" idx="10"/>
          </p:nvPr>
        </p:nvSpPr>
        <p:spPr/>
        <p:txBody>
          <a:bodyPr/>
          <a:lstStyle/>
          <a:p>
            <a:r>
              <a:rPr lang="en-GB" dirty="0"/>
              <a:t>*Ascites, jaundice, variceal bleeding, infections, hepatorenal syndrome, hepatic encephalopathy, cachexia</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25E40F17-3CC8-4FF9-8676-93904ACE9224}"/>
              </a:ext>
            </a:extLst>
          </p:cNvPr>
          <p:cNvSpPr>
            <a:spLocks noGrp="1"/>
          </p:cNvSpPr>
          <p:nvPr>
            <p:ph sz="half" idx="1"/>
          </p:nvPr>
        </p:nvSpPr>
        <p:spPr/>
        <p:txBody>
          <a:bodyPr>
            <a:normAutofit/>
          </a:bodyPr>
          <a:lstStyle/>
          <a:p>
            <a:r>
              <a:rPr lang="en-GB" dirty="0"/>
              <a:t>A range of environmental and host factors have been linked with risk of progression to advanced ALD (extensive liver fibrosis and cirrhosis)</a:t>
            </a:r>
          </a:p>
          <a:p>
            <a:pPr lvl="1"/>
            <a:r>
              <a:rPr lang="en-GB" dirty="0"/>
              <a:t>Cigarette smoking, gender, ethnicity, comorbid conditions (e.g. diabetes and obesity), microbial dysbiosis, chronic infection with HBV and HCV and/or HIV, </a:t>
            </a:r>
            <a:r>
              <a:rPr lang="el-GR" dirty="0"/>
              <a:t>α</a:t>
            </a:r>
            <a:r>
              <a:rPr lang="en-GB" dirty="0"/>
              <a:t>-antitrypsin deficiency, iron overload</a:t>
            </a:r>
          </a:p>
          <a:p>
            <a:pPr lvl="1"/>
            <a:r>
              <a:rPr lang="en-GB" dirty="0"/>
              <a:t>Genetic risk factors</a:t>
            </a:r>
          </a:p>
          <a:p>
            <a:pPr lvl="2"/>
            <a:r>
              <a:rPr lang="en-GB" dirty="0"/>
              <a:t>Polymorphisms in the </a:t>
            </a:r>
            <a:r>
              <a:rPr lang="en-GB" i="1" dirty="0"/>
              <a:t>PNPLA3</a:t>
            </a:r>
            <a:r>
              <a:rPr lang="en-GB" dirty="0"/>
              <a:t> gene</a:t>
            </a:r>
          </a:p>
          <a:p>
            <a:pPr lvl="2"/>
            <a:r>
              <a:rPr lang="en-GB" dirty="0"/>
              <a:t>Genetic variants on </a:t>
            </a:r>
            <a:r>
              <a:rPr lang="en-GB" i="1" dirty="0"/>
              <a:t>TM6SF2</a:t>
            </a:r>
            <a:r>
              <a:rPr lang="en-GB" dirty="0"/>
              <a:t> and </a:t>
            </a:r>
            <a:r>
              <a:rPr lang="en-GB" i="1" dirty="0"/>
              <a:t>MBOAT7</a:t>
            </a:r>
            <a:endParaRPr lang="en-GB" dirty="0"/>
          </a:p>
          <a:p>
            <a:pPr lvl="1"/>
            <a:r>
              <a:rPr lang="en-GB" dirty="0"/>
              <a:t>Type and pattern of alcohol use</a:t>
            </a:r>
          </a:p>
          <a:p>
            <a:r>
              <a:rPr lang="en-US" dirty="0"/>
              <a:t>ALD cirrhosis </a:t>
            </a:r>
            <a:r>
              <a:rPr lang="en-GB" dirty="0"/>
              <a:t>may present as compensated or decompensated*</a:t>
            </a:r>
          </a:p>
          <a:p>
            <a:pPr lvl="1"/>
            <a:r>
              <a:rPr lang="en-GB" dirty="0"/>
              <a:t>May also be associated with extrahepatic alcohol-related organ damage</a:t>
            </a:r>
          </a:p>
          <a:p>
            <a:pPr lvl="2"/>
            <a:r>
              <a:rPr lang="en-GB" dirty="0"/>
              <a:t>Alcohol-related cardiomyopathy, acute and chronic pancreatitis, central and peripheral nerve involvement, hepatic encephalopathy</a:t>
            </a:r>
          </a:p>
        </p:txBody>
      </p:sp>
      <p:pic>
        <p:nvPicPr>
          <p:cNvPr id="5" name="Picture 4">
            <a:hlinkClick r:id="rId3" action="ppaction://hlinksldjump"/>
            <a:extLst>
              <a:ext uri="{FF2B5EF4-FFF2-40B4-BE49-F238E27FC236}">
                <a16:creationId xmlns:a16="http://schemas.microsoft.com/office/drawing/2014/main" id="{1DC0720B-3C62-483D-9036-3E068F5C448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1412068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Alcohol-related fibrosis and cirrhosis</a:t>
            </a:r>
            <a:endParaRPr lang="en-GB" dirty="0"/>
          </a:p>
        </p:txBody>
      </p:sp>
      <p:sp>
        <p:nvSpPr>
          <p:cNvPr id="3" name="Text Placeholder 2"/>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4D3B1E42-CE99-439B-B37F-14B4621516BE}"/>
              </a:ext>
            </a:extLst>
          </p:cNvPr>
          <p:cNvSpPr>
            <a:spLocks noGrp="1"/>
          </p:cNvSpPr>
          <p:nvPr>
            <p:ph sz="half" idx="1"/>
          </p:nvPr>
        </p:nvSpPr>
        <p:spPr/>
        <p:txBody>
          <a:bodyPr>
            <a:normAutofit/>
          </a:bodyPr>
          <a:lstStyle/>
          <a:p>
            <a:r>
              <a:rPr lang="en-GB" sz="1800" dirty="0"/>
              <a:t>Treating comorbid conditions must be encouraged together with interventions targeting alcohol misuse</a:t>
            </a:r>
            <a:endParaRPr lang="en-GB" sz="1600" dirty="0"/>
          </a:p>
          <a:p>
            <a:pPr lvl="1"/>
            <a:r>
              <a:rPr lang="en-GB" sz="1600" dirty="0"/>
              <a:t>Obesity and other components of the metabolic syndrome</a:t>
            </a:r>
          </a:p>
          <a:p>
            <a:r>
              <a:rPr lang="en-GB" sz="1800" dirty="0"/>
              <a:t>Management of patients with ALD cirrhosis focuses on:</a:t>
            </a:r>
          </a:p>
          <a:p>
            <a:pPr lvl="1"/>
            <a:r>
              <a:rPr lang="en-GB" sz="1600" dirty="0"/>
              <a:t>Alcohol abstinence</a:t>
            </a:r>
          </a:p>
          <a:p>
            <a:pPr lvl="1"/>
            <a:r>
              <a:rPr lang="en-GB" sz="1600" dirty="0"/>
              <a:t>Nutritional support including calories, vitamins and micronutrients</a:t>
            </a:r>
          </a:p>
          <a:p>
            <a:pPr lvl="1"/>
            <a:r>
              <a:rPr lang="en-GB" sz="1600" dirty="0"/>
              <a:t>Primary and secondary prophylaxis of cirrhotic complications</a:t>
            </a:r>
          </a:p>
          <a:p>
            <a:endParaRPr lang="en-GB" sz="1800" dirty="0"/>
          </a:p>
        </p:txBody>
      </p:sp>
      <p:pic>
        <p:nvPicPr>
          <p:cNvPr id="13" name="Picture 12">
            <a:hlinkClick r:id="rId3" action="ppaction://hlinksldjump"/>
            <a:extLst>
              <a:ext uri="{FF2B5EF4-FFF2-40B4-BE49-F238E27FC236}">
                <a16:creationId xmlns:a16="http://schemas.microsoft.com/office/drawing/2014/main" id="{7A69E5F5-1949-478F-8FAA-FA57EF2DED7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7" name="Table 6">
            <a:extLst>
              <a:ext uri="{FF2B5EF4-FFF2-40B4-BE49-F238E27FC236}">
                <a16:creationId xmlns:a16="http://schemas.microsoft.com/office/drawing/2014/main" id="{D6156016-D57D-4E78-91B5-A1D3BD651726}"/>
              </a:ext>
            </a:extLst>
          </p:cNvPr>
          <p:cNvGraphicFramePr>
            <a:graphicFrameLocks noGrp="1"/>
          </p:cNvGraphicFramePr>
          <p:nvPr>
            <p:extLst>
              <p:ext uri="{D42A27DB-BD31-4B8C-83A1-F6EECF244321}">
                <p14:modId xmlns:p14="http://schemas.microsoft.com/office/powerpoint/2010/main" val="2565942898"/>
              </p:ext>
            </p:extLst>
          </p:nvPr>
        </p:nvGraphicFramePr>
        <p:xfrm>
          <a:off x="755650" y="3554311"/>
          <a:ext cx="7380931" cy="2322481"/>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70068">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719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Advise complete abstinence </a:t>
                      </a: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from alcohol in patients with alcohol-related cirrhosis to reduce the risk of liver-related complications and mortality</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10001"/>
                  </a:ext>
                </a:extLst>
              </a:tr>
              <a:tr h="4719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Identify and manage cofactors, including obesity and IR, malnutrition, smoking, iron overload and viral hepatitis </a:t>
                      </a:r>
                      <a:endPar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2128423765"/>
                  </a:ext>
                </a:extLst>
              </a:tr>
              <a:tr h="67392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Apply general recommendations for screening and management of complications of cirrhosis to ALD </a:t>
                      </a:r>
                      <a:r>
                        <a:rPr kumimoji="0" lang="en-US" sz="16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cirrhosis</a:t>
                      </a: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98944678"/>
                  </a:ext>
                </a:extLst>
              </a:tr>
            </a:tbl>
          </a:graphicData>
        </a:graphic>
      </p:graphicFrame>
      <p:grpSp>
        <p:nvGrpSpPr>
          <p:cNvPr id="14" name="Group 13">
            <a:extLst>
              <a:ext uri="{FF2B5EF4-FFF2-40B4-BE49-F238E27FC236}">
                <a16:creationId xmlns:a16="http://schemas.microsoft.com/office/drawing/2014/main" id="{BCB2E05A-6A6A-43E7-9188-B2E058051AC9}"/>
              </a:ext>
            </a:extLst>
          </p:cNvPr>
          <p:cNvGrpSpPr/>
          <p:nvPr/>
        </p:nvGrpSpPr>
        <p:grpSpPr>
          <a:xfrm>
            <a:off x="4486892" y="3539407"/>
            <a:ext cx="3649046" cy="276999"/>
            <a:chOff x="3717425" y="3212976"/>
            <a:chExt cx="3649046" cy="276999"/>
          </a:xfrm>
        </p:grpSpPr>
        <p:sp>
          <p:nvSpPr>
            <p:cNvPr id="15" name="Rectangle 14">
              <a:extLst>
                <a:ext uri="{FF2B5EF4-FFF2-40B4-BE49-F238E27FC236}">
                  <a16:creationId xmlns:a16="http://schemas.microsoft.com/office/drawing/2014/main" id="{DC635A8B-FA97-4E81-89F6-A1B1272647FD}"/>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9460EFFB-43E0-4702-803B-2668D58A451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8EB51CA3-89EE-4817-9276-F615672C8A0D}"/>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8" name="TextBox 17">
              <a:extLst>
                <a:ext uri="{FF2B5EF4-FFF2-40B4-BE49-F238E27FC236}">
                  <a16:creationId xmlns:a16="http://schemas.microsoft.com/office/drawing/2014/main" id="{2E15B6B8-1727-4280-8D5A-192A7E8FFAA0}"/>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spTree>
    <p:extLst>
      <p:ext uri="{BB962C8B-B14F-4D97-AF65-F5344CB8AC3E}">
        <p14:creationId xmlns:p14="http://schemas.microsoft.com/office/powerpoint/2010/main" val="92907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Methods</a:t>
            </a:r>
            <a:endParaRPr lang="en-GB" dirty="0"/>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Grading evidence and recommendations</a:t>
            </a:r>
            <a:endParaRPr lang="en-GB" dirty="0"/>
          </a:p>
        </p:txBody>
      </p:sp>
    </p:spTree>
    <p:extLst>
      <p:ext uri="{BB962C8B-B14F-4D97-AF65-F5344CB8AC3E}">
        <p14:creationId xmlns:p14="http://schemas.microsoft.com/office/powerpoint/2010/main" val="3450071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AFD333-E6EF-4406-B1B5-677579E19927}"/>
              </a:ext>
            </a:extLst>
          </p:cNvPr>
          <p:cNvSpPr>
            <a:spLocks noGrp="1"/>
          </p:cNvSpPr>
          <p:nvPr>
            <p:ph type="title"/>
          </p:nvPr>
        </p:nvSpPr>
        <p:spPr/>
        <p:txBody>
          <a:bodyPr>
            <a:normAutofit fontScale="90000"/>
          </a:bodyPr>
          <a:lstStyle/>
          <a:p>
            <a:r>
              <a:rPr lang="en-US" dirty="0"/>
              <a:t>Liver transplantation:</a:t>
            </a:r>
            <a:br>
              <a:rPr lang="en-US" dirty="0"/>
            </a:br>
            <a:r>
              <a:rPr lang="en-GB" dirty="0"/>
              <a:t>Trends in liver transplantation of ALD </a:t>
            </a:r>
            <a:endParaRPr lang="en-US" dirty="0"/>
          </a:p>
        </p:txBody>
      </p:sp>
      <p:sp>
        <p:nvSpPr>
          <p:cNvPr id="10" name="Text Placeholder 9">
            <a:extLst>
              <a:ext uri="{FF2B5EF4-FFF2-40B4-BE49-F238E27FC236}">
                <a16:creationId xmlns:a16="http://schemas.microsoft.com/office/drawing/2014/main" id="{875AFD1B-0564-4440-A62E-97A79FFB36CF}"/>
              </a:ext>
            </a:extLst>
          </p:cNvPr>
          <p:cNvSpPr>
            <a:spLocks noGrp="1"/>
          </p:cNvSpPr>
          <p:nvPr>
            <p:ph type="body" sz="quarter" idx="10"/>
          </p:nvPr>
        </p:nvSpPr>
        <p:spPr/>
        <p:txBody>
          <a:bodyPr/>
          <a:lstStyle/>
          <a:p>
            <a:r>
              <a:rPr lang="en-GB" dirty="0"/>
              <a:t>1. Data from European Liver Transplant Registry; EASL CPG ALD. J </a:t>
            </a:r>
            <a:r>
              <a:rPr lang="en-GB" dirty="0" err="1"/>
              <a:t>Hepatol</a:t>
            </a:r>
            <a:r>
              <a:rPr lang="en-GB" dirty="0"/>
              <a:t> 2018;69:154–81</a:t>
            </a:r>
          </a:p>
        </p:txBody>
      </p:sp>
      <p:sp>
        <p:nvSpPr>
          <p:cNvPr id="3" name="Content Placeholder 2">
            <a:extLst>
              <a:ext uri="{FF2B5EF4-FFF2-40B4-BE49-F238E27FC236}">
                <a16:creationId xmlns:a16="http://schemas.microsoft.com/office/drawing/2014/main" id="{79582101-CA37-438A-9EEF-4FEAB8E0CE45}"/>
              </a:ext>
            </a:extLst>
          </p:cNvPr>
          <p:cNvSpPr>
            <a:spLocks noGrp="1"/>
          </p:cNvSpPr>
          <p:nvPr>
            <p:ph sz="half" idx="1"/>
          </p:nvPr>
        </p:nvSpPr>
        <p:spPr/>
        <p:txBody>
          <a:bodyPr>
            <a:normAutofit/>
          </a:bodyPr>
          <a:lstStyle/>
          <a:p>
            <a:r>
              <a:rPr lang="en-GB" sz="1800" dirty="0"/>
              <a:t>LT is the most effective therapeutic option for patients with ESLD</a:t>
            </a:r>
          </a:p>
          <a:p>
            <a:pPr lvl="1"/>
            <a:r>
              <a:rPr lang="en-GB" sz="1600" dirty="0"/>
              <a:t>1-year post-transplant patient and graft survival is ~80–85%</a:t>
            </a:r>
          </a:p>
          <a:p>
            <a:r>
              <a:rPr lang="en-GB" sz="1800" dirty="0"/>
              <a:t>Liver outcomes after LT in patients with AUD have improved</a:t>
            </a:r>
          </a:p>
          <a:p>
            <a:pPr lvl="1"/>
            <a:r>
              <a:rPr lang="en-GB" sz="1600" dirty="0"/>
              <a:t>Graft and patient survival now similar to after LT for other aetiologies </a:t>
            </a:r>
          </a:p>
          <a:p>
            <a:r>
              <a:rPr lang="en-GB" sz="1800" dirty="0"/>
              <a:t>Alcohol-related cirrhosis represents an increasing proportion of LTs in Europe</a:t>
            </a:r>
            <a:r>
              <a:rPr lang="en-GB" sz="1800" baseline="30000" dirty="0"/>
              <a:t>1</a:t>
            </a:r>
          </a:p>
          <a:p>
            <a:endParaRPr lang="en-GB" sz="1800" dirty="0"/>
          </a:p>
        </p:txBody>
      </p:sp>
      <p:grpSp>
        <p:nvGrpSpPr>
          <p:cNvPr id="11" name="Legend">
            <a:extLst>
              <a:ext uri="{FF2B5EF4-FFF2-40B4-BE49-F238E27FC236}">
                <a16:creationId xmlns:a16="http://schemas.microsoft.com/office/drawing/2014/main" id="{ABBDA369-68C6-49F2-B726-021A86A475EF}"/>
              </a:ext>
            </a:extLst>
          </p:cNvPr>
          <p:cNvGrpSpPr/>
          <p:nvPr/>
        </p:nvGrpSpPr>
        <p:grpSpPr>
          <a:xfrm>
            <a:off x="1371368" y="5884417"/>
            <a:ext cx="6252355" cy="738664"/>
            <a:chOff x="1391688" y="5752337"/>
            <a:chExt cx="6252355" cy="738664"/>
          </a:xfrm>
        </p:grpSpPr>
        <p:grpSp>
          <p:nvGrpSpPr>
            <p:cNvPr id="12" name="Legend">
              <a:extLst>
                <a:ext uri="{FF2B5EF4-FFF2-40B4-BE49-F238E27FC236}">
                  <a16:creationId xmlns:a16="http://schemas.microsoft.com/office/drawing/2014/main" id="{239050D5-3183-4FAE-8273-8B446FD71936}"/>
                </a:ext>
              </a:extLst>
            </p:cNvPr>
            <p:cNvGrpSpPr/>
            <p:nvPr/>
          </p:nvGrpSpPr>
          <p:grpSpPr>
            <a:xfrm>
              <a:off x="1391688" y="5752337"/>
              <a:ext cx="2978021" cy="738664"/>
              <a:chOff x="6709063" y="3698632"/>
              <a:chExt cx="2978021" cy="738664"/>
            </a:xfrm>
          </p:grpSpPr>
          <p:sp>
            <p:nvSpPr>
              <p:cNvPr id="19" name="TextBox 18">
                <a:extLst>
                  <a:ext uri="{FF2B5EF4-FFF2-40B4-BE49-F238E27FC236}">
                    <a16:creationId xmlns:a16="http://schemas.microsoft.com/office/drawing/2014/main" id="{77E574B9-BD24-477A-92A1-CB333B55E38E}"/>
                  </a:ext>
                </a:extLst>
              </p:cNvPr>
              <p:cNvSpPr txBox="1"/>
              <p:nvPr/>
            </p:nvSpPr>
            <p:spPr>
              <a:xfrm>
                <a:off x="6895688" y="3698632"/>
                <a:ext cx="2791396" cy="738664"/>
              </a:xfrm>
              <a:prstGeom prst="rect">
                <a:avLst/>
              </a:prstGeom>
              <a:noFill/>
            </p:spPr>
            <p:txBody>
              <a:bodyPr wrap="none" lIns="36000" tIns="0" rIns="36000" bIns="0" rtlCol="0" anchor="t">
                <a:spAutoFit/>
              </a:bodyPr>
              <a:lstStyle/>
              <a:p>
                <a:r>
                  <a:rPr lang="en-US" sz="1200" dirty="0"/>
                  <a:t>ALD cirrhosis </a:t>
                </a:r>
                <a:r>
                  <a:rPr lang="en-GB" sz="1200" dirty="0"/>
                  <a:t>(24,452)</a:t>
                </a:r>
              </a:p>
              <a:p>
                <a:r>
                  <a:rPr lang="en-US" sz="1200" dirty="0"/>
                  <a:t>Autoimmune cirrhosis (2,992)</a:t>
                </a:r>
              </a:p>
              <a:p>
                <a:r>
                  <a:rPr lang="en-US" sz="1200" dirty="0"/>
                  <a:t>Cryptogenic (unknown) cirrhosis (5,750)</a:t>
                </a:r>
                <a:br>
                  <a:rPr lang="en-US" sz="1200" dirty="0"/>
                </a:br>
                <a:r>
                  <a:rPr lang="en-US" sz="1200" dirty="0"/>
                  <a:t>Other cirrhosis (2,880)</a:t>
                </a:r>
              </a:p>
            </p:txBody>
          </p:sp>
          <p:sp>
            <p:nvSpPr>
              <p:cNvPr id="20" name="Rectangle 19">
                <a:extLst>
                  <a:ext uri="{FF2B5EF4-FFF2-40B4-BE49-F238E27FC236}">
                    <a16:creationId xmlns:a16="http://schemas.microsoft.com/office/drawing/2014/main" id="{DD31DA01-B244-4DC8-A385-60C2FBA13FC8}"/>
                  </a:ext>
                </a:extLst>
              </p:cNvPr>
              <p:cNvSpPr/>
              <p:nvPr/>
            </p:nvSpPr>
            <p:spPr>
              <a:xfrm>
                <a:off x="6709063" y="3738650"/>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F06B2C1-8227-48EC-B56C-67F2904174BA}"/>
                  </a:ext>
                </a:extLst>
              </p:cNvPr>
              <p:cNvSpPr/>
              <p:nvPr/>
            </p:nvSpPr>
            <p:spPr>
              <a:xfrm>
                <a:off x="6709063" y="3922088"/>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F1F0997-902B-4869-89FF-0E63E23E4C69}"/>
                  </a:ext>
                </a:extLst>
              </p:cNvPr>
              <p:cNvSpPr/>
              <p:nvPr/>
            </p:nvSpPr>
            <p:spPr>
              <a:xfrm>
                <a:off x="6709063" y="4105526"/>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2EAAC6F-472A-4B6A-9FBC-AFB819B5DFEC}"/>
                  </a:ext>
                </a:extLst>
              </p:cNvPr>
              <p:cNvSpPr/>
              <p:nvPr/>
            </p:nvSpPr>
            <p:spPr>
              <a:xfrm>
                <a:off x="6709063" y="4290311"/>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Legend">
              <a:extLst>
                <a:ext uri="{FF2B5EF4-FFF2-40B4-BE49-F238E27FC236}">
                  <a16:creationId xmlns:a16="http://schemas.microsoft.com/office/drawing/2014/main" id="{5D2844CC-1C27-492B-8411-DED1B7E18D59}"/>
                </a:ext>
              </a:extLst>
            </p:cNvPr>
            <p:cNvGrpSpPr/>
            <p:nvPr/>
          </p:nvGrpSpPr>
          <p:grpSpPr>
            <a:xfrm>
              <a:off x="4808240" y="5752337"/>
              <a:ext cx="2835803" cy="738664"/>
              <a:chOff x="6709063" y="3698632"/>
              <a:chExt cx="2835803" cy="738664"/>
            </a:xfrm>
          </p:grpSpPr>
          <p:sp>
            <p:nvSpPr>
              <p:cNvPr id="14" name="TextBox 13">
                <a:extLst>
                  <a:ext uri="{FF2B5EF4-FFF2-40B4-BE49-F238E27FC236}">
                    <a16:creationId xmlns:a16="http://schemas.microsoft.com/office/drawing/2014/main" id="{3C1D9AC3-0931-42F8-80A9-A14396AB3F5F}"/>
                  </a:ext>
                </a:extLst>
              </p:cNvPr>
              <p:cNvSpPr txBox="1"/>
              <p:nvPr/>
            </p:nvSpPr>
            <p:spPr>
              <a:xfrm>
                <a:off x="6895688" y="3698632"/>
                <a:ext cx="2649178" cy="738664"/>
              </a:xfrm>
              <a:prstGeom prst="rect">
                <a:avLst/>
              </a:prstGeom>
              <a:noFill/>
            </p:spPr>
            <p:txBody>
              <a:bodyPr wrap="none" lIns="36000" tIns="0" rIns="36000" bIns="0" rtlCol="0" anchor="t">
                <a:spAutoFit/>
              </a:bodyPr>
              <a:lstStyle/>
              <a:p>
                <a:r>
                  <a:rPr lang="en-US" sz="1200" dirty="0"/>
                  <a:t>Primary biliary cirrhosis (8,130)</a:t>
                </a:r>
              </a:p>
              <a:p>
                <a:r>
                  <a:rPr lang="en-US" sz="1200" dirty="0"/>
                  <a:t>Secondary biliary cirrhosis (998)</a:t>
                </a:r>
              </a:p>
              <a:p>
                <a:r>
                  <a:rPr lang="en-US" sz="1200" dirty="0"/>
                  <a:t>Viral + cirrhosis due to alcohol (2,792)</a:t>
                </a:r>
              </a:p>
              <a:p>
                <a:r>
                  <a:rPr lang="en-US" sz="1200" dirty="0"/>
                  <a:t>Virus-related cirrhosis (28,043)</a:t>
                </a:r>
              </a:p>
            </p:txBody>
          </p:sp>
          <p:sp>
            <p:nvSpPr>
              <p:cNvPr id="15" name="Rectangle 14">
                <a:extLst>
                  <a:ext uri="{FF2B5EF4-FFF2-40B4-BE49-F238E27FC236}">
                    <a16:creationId xmlns:a16="http://schemas.microsoft.com/office/drawing/2014/main" id="{65511F0C-CE58-4485-855E-8E0FEBB8BABB}"/>
                  </a:ext>
                </a:extLst>
              </p:cNvPr>
              <p:cNvSpPr/>
              <p:nvPr/>
            </p:nvSpPr>
            <p:spPr>
              <a:xfrm>
                <a:off x="6709063" y="3738650"/>
                <a:ext cx="108000"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D4F8444-E6F0-441E-A841-7CDE380131AC}"/>
                  </a:ext>
                </a:extLst>
              </p:cNvPr>
              <p:cNvSpPr/>
              <p:nvPr/>
            </p:nvSpPr>
            <p:spPr>
              <a:xfrm>
                <a:off x="6709063" y="3922088"/>
                <a:ext cx="108000" cy="10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98A90DE-0192-4CC6-B316-B09CAC47022C}"/>
                  </a:ext>
                </a:extLst>
              </p:cNvPr>
              <p:cNvSpPr/>
              <p:nvPr/>
            </p:nvSpPr>
            <p:spPr>
              <a:xfrm>
                <a:off x="6709063" y="4105526"/>
                <a:ext cx="108000" cy="108000"/>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1236528-4D26-4CEC-A23B-CCE8CF943BD3}"/>
                  </a:ext>
                </a:extLst>
              </p:cNvPr>
              <p:cNvSpPr/>
              <p:nvPr/>
            </p:nvSpPr>
            <p:spPr>
              <a:xfrm>
                <a:off x="6709063" y="4290311"/>
                <a:ext cx="108000" cy="108000"/>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 name="Data">
            <a:extLst>
              <a:ext uri="{FF2B5EF4-FFF2-40B4-BE49-F238E27FC236}">
                <a16:creationId xmlns:a16="http://schemas.microsoft.com/office/drawing/2014/main" id="{C4BB1E42-D10B-42E7-A557-97E2563619A7}"/>
              </a:ext>
            </a:extLst>
          </p:cNvPr>
          <p:cNvGrpSpPr/>
          <p:nvPr/>
        </p:nvGrpSpPr>
        <p:grpSpPr>
          <a:xfrm>
            <a:off x="823722" y="3233104"/>
            <a:ext cx="7982712" cy="2174765"/>
            <a:chOff x="844042" y="3168758"/>
            <a:chExt cx="7982712" cy="2174765"/>
          </a:xfrm>
        </p:grpSpPr>
        <p:grpSp>
          <p:nvGrpSpPr>
            <p:cNvPr id="25" name="Group 24">
              <a:extLst>
                <a:ext uri="{FF2B5EF4-FFF2-40B4-BE49-F238E27FC236}">
                  <a16:creationId xmlns:a16="http://schemas.microsoft.com/office/drawing/2014/main" id="{9C7A6E10-CE2B-4ED1-AFBB-C1D149F2F57E}"/>
                </a:ext>
              </a:extLst>
            </p:cNvPr>
            <p:cNvGrpSpPr/>
            <p:nvPr/>
          </p:nvGrpSpPr>
          <p:grpSpPr>
            <a:xfrm>
              <a:off x="844042" y="3168758"/>
              <a:ext cx="109347" cy="2174765"/>
              <a:chOff x="721233" y="3362306"/>
              <a:chExt cx="109347" cy="2174765"/>
            </a:xfrm>
          </p:grpSpPr>
          <p:sp>
            <p:nvSpPr>
              <p:cNvPr id="322" name="Rectangle 321">
                <a:extLst>
                  <a:ext uri="{FF2B5EF4-FFF2-40B4-BE49-F238E27FC236}">
                    <a16:creationId xmlns:a16="http://schemas.microsoft.com/office/drawing/2014/main" id="{7E2D40F9-6851-4CA4-A545-B24E7E73D933}"/>
                  </a:ext>
                </a:extLst>
              </p:cNvPr>
              <p:cNvSpPr/>
              <p:nvPr/>
            </p:nvSpPr>
            <p:spPr>
              <a:xfrm>
                <a:off x="721233" y="5276088"/>
                <a:ext cx="109347" cy="260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Rectangle 322">
                <a:extLst>
                  <a:ext uri="{FF2B5EF4-FFF2-40B4-BE49-F238E27FC236}">
                    <a16:creationId xmlns:a16="http://schemas.microsoft.com/office/drawing/2014/main" id="{B912EE49-E57F-4465-ACB9-B7C50C816E5F}"/>
                  </a:ext>
                </a:extLst>
              </p:cNvPr>
              <p:cNvSpPr/>
              <p:nvPr/>
            </p:nvSpPr>
            <p:spPr>
              <a:xfrm>
                <a:off x="721233" y="5041266"/>
                <a:ext cx="109347" cy="2983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ectangle 323">
                <a:extLst>
                  <a:ext uri="{FF2B5EF4-FFF2-40B4-BE49-F238E27FC236}">
                    <a16:creationId xmlns:a16="http://schemas.microsoft.com/office/drawing/2014/main" id="{2770DF47-A0C8-439C-8F46-892DAE929790}"/>
                  </a:ext>
                </a:extLst>
              </p:cNvPr>
              <p:cNvSpPr/>
              <p:nvPr/>
            </p:nvSpPr>
            <p:spPr>
              <a:xfrm>
                <a:off x="721233" y="4387964"/>
                <a:ext cx="109347" cy="745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Rectangle 324">
                <a:extLst>
                  <a:ext uri="{FF2B5EF4-FFF2-40B4-BE49-F238E27FC236}">
                    <a16:creationId xmlns:a16="http://schemas.microsoft.com/office/drawing/2014/main" id="{B3D1CF30-2396-42BB-A4F1-72B02C5CB323}"/>
                  </a:ext>
                </a:extLst>
              </p:cNvPr>
              <p:cNvSpPr/>
              <p:nvPr/>
            </p:nvSpPr>
            <p:spPr>
              <a:xfrm>
                <a:off x="721233" y="4243052"/>
                <a:ext cx="109347" cy="15419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ectangle 325">
                <a:extLst>
                  <a:ext uri="{FF2B5EF4-FFF2-40B4-BE49-F238E27FC236}">
                    <a16:creationId xmlns:a16="http://schemas.microsoft.com/office/drawing/2014/main" id="{B25E4619-F2F2-4F38-9B8D-01BF265B1449}"/>
                  </a:ext>
                </a:extLst>
              </p:cNvPr>
              <p:cNvSpPr/>
              <p:nvPr/>
            </p:nvSpPr>
            <p:spPr>
              <a:xfrm>
                <a:off x="721233" y="3611862"/>
                <a:ext cx="109347" cy="6482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a:extLst>
                  <a:ext uri="{FF2B5EF4-FFF2-40B4-BE49-F238E27FC236}">
                    <a16:creationId xmlns:a16="http://schemas.microsoft.com/office/drawing/2014/main" id="{BD5C5AF6-FEA1-4A21-BC19-FC7C04454450}"/>
                  </a:ext>
                </a:extLst>
              </p:cNvPr>
              <p:cNvSpPr/>
              <p:nvPr/>
            </p:nvSpPr>
            <p:spPr>
              <a:xfrm>
                <a:off x="721233" y="3465176"/>
                <a:ext cx="109347" cy="1497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ectangle 327">
                <a:extLst>
                  <a:ext uri="{FF2B5EF4-FFF2-40B4-BE49-F238E27FC236}">
                    <a16:creationId xmlns:a16="http://schemas.microsoft.com/office/drawing/2014/main" id="{9BB5D25F-4991-43E4-B8A0-2242F410D0B6}"/>
                  </a:ext>
                </a:extLst>
              </p:cNvPr>
              <p:cNvSpPr/>
              <p:nvPr/>
            </p:nvSpPr>
            <p:spPr>
              <a:xfrm>
                <a:off x="721233" y="3362306"/>
                <a:ext cx="109347" cy="1510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50E32916-50A0-4CA2-B476-43A24B75C4D5}"/>
                </a:ext>
              </a:extLst>
            </p:cNvPr>
            <p:cNvGrpSpPr/>
            <p:nvPr/>
          </p:nvGrpSpPr>
          <p:grpSpPr>
            <a:xfrm>
              <a:off x="1075612" y="3168758"/>
              <a:ext cx="109347" cy="2174765"/>
              <a:chOff x="721233" y="3362306"/>
              <a:chExt cx="109347" cy="2174765"/>
            </a:xfrm>
          </p:grpSpPr>
          <p:sp>
            <p:nvSpPr>
              <p:cNvPr id="316" name="Rectangle 315">
                <a:extLst>
                  <a:ext uri="{FF2B5EF4-FFF2-40B4-BE49-F238E27FC236}">
                    <a16:creationId xmlns:a16="http://schemas.microsoft.com/office/drawing/2014/main" id="{98C42F08-C6CE-49B1-A3F7-860C59B4D924}"/>
                  </a:ext>
                </a:extLst>
              </p:cNvPr>
              <p:cNvSpPr/>
              <p:nvPr/>
            </p:nvSpPr>
            <p:spPr>
              <a:xfrm>
                <a:off x="721233" y="5265928"/>
                <a:ext cx="109347" cy="271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Rectangle 316">
                <a:extLst>
                  <a:ext uri="{FF2B5EF4-FFF2-40B4-BE49-F238E27FC236}">
                    <a16:creationId xmlns:a16="http://schemas.microsoft.com/office/drawing/2014/main" id="{AB314D36-4388-4DCD-8098-C52583960833}"/>
                  </a:ext>
                </a:extLst>
              </p:cNvPr>
              <p:cNvSpPr/>
              <p:nvPr/>
            </p:nvSpPr>
            <p:spPr>
              <a:xfrm>
                <a:off x="721233" y="5020946"/>
                <a:ext cx="109347" cy="252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Rectangle 317">
                <a:extLst>
                  <a:ext uri="{FF2B5EF4-FFF2-40B4-BE49-F238E27FC236}">
                    <a16:creationId xmlns:a16="http://schemas.microsoft.com/office/drawing/2014/main" id="{E0005C28-5818-42AD-B277-5792960F52F4}"/>
                  </a:ext>
                </a:extLst>
              </p:cNvPr>
              <p:cNvSpPr/>
              <p:nvPr/>
            </p:nvSpPr>
            <p:spPr>
              <a:xfrm>
                <a:off x="721233" y="4860404"/>
                <a:ext cx="109347" cy="248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Rectangle 318">
                <a:extLst>
                  <a:ext uri="{FF2B5EF4-FFF2-40B4-BE49-F238E27FC236}">
                    <a16:creationId xmlns:a16="http://schemas.microsoft.com/office/drawing/2014/main" id="{C4410B82-B4BE-4791-9213-A755B8B09C57}"/>
                  </a:ext>
                </a:extLst>
              </p:cNvPr>
              <p:cNvSpPr/>
              <p:nvPr/>
            </p:nvSpPr>
            <p:spPr>
              <a:xfrm>
                <a:off x="721233" y="4616432"/>
                <a:ext cx="109347" cy="28881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Rectangle 319">
                <a:extLst>
                  <a:ext uri="{FF2B5EF4-FFF2-40B4-BE49-F238E27FC236}">
                    <a16:creationId xmlns:a16="http://schemas.microsoft.com/office/drawing/2014/main" id="{16B4BAD4-CD2E-46E1-BEB6-4DCBA68228AD}"/>
                  </a:ext>
                </a:extLst>
              </p:cNvPr>
              <p:cNvSpPr/>
              <p:nvPr/>
            </p:nvSpPr>
            <p:spPr>
              <a:xfrm>
                <a:off x="721233" y="3809982"/>
                <a:ext cx="109347" cy="8336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1" name="Rectangle 320">
                <a:extLst>
                  <a:ext uri="{FF2B5EF4-FFF2-40B4-BE49-F238E27FC236}">
                    <a16:creationId xmlns:a16="http://schemas.microsoft.com/office/drawing/2014/main" id="{BB626A03-33BD-409E-9CD3-6C896C88DF89}"/>
                  </a:ext>
                </a:extLst>
              </p:cNvPr>
              <p:cNvSpPr/>
              <p:nvPr/>
            </p:nvSpPr>
            <p:spPr>
              <a:xfrm>
                <a:off x="721233" y="3362306"/>
                <a:ext cx="109347" cy="4685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44783B5E-4E60-4840-B989-D76380E70F0E}"/>
                </a:ext>
              </a:extLst>
            </p:cNvPr>
            <p:cNvGrpSpPr/>
            <p:nvPr/>
          </p:nvGrpSpPr>
          <p:grpSpPr>
            <a:xfrm>
              <a:off x="1307182" y="3168758"/>
              <a:ext cx="109347" cy="2174765"/>
              <a:chOff x="721233" y="3362306"/>
              <a:chExt cx="109347" cy="2174765"/>
            </a:xfrm>
          </p:grpSpPr>
          <p:sp>
            <p:nvSpPr>
              <p:cNvPr id="308" name="Rectangle 307">
                <a:extLst>
                  <a:ext uri="{FF2B5EF4-FFF2-40B4-BE49-F238E27FC236}">
                    <a16:creationId xmlns:a16="http://schemas.microsoft.com/office/drawing/2014/main" id="{A3A9F3C9-1222-42E1-A713-1EEE250FAB64}"/>
                  </a:ext>
                </a:extLst>
              </p:cNvPr>
              <p:cNvSpPr/>
              <p:nvPr/>
            </p:nvSpPr>
            <p:spPr>
              <a:xfrm>
                <a:off x="721233" y="5342128"/>
                <a:ext cx="109347" cy="194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a:extLst>
                  <a:ext uri="{FF2B5EF4-FFF2-40B4-BE49-F238E27FC236}">
                    <a16:creationId xmlns:a16="http://schemas.microsoft.com/office/drawing/2014/main" id="{1FC025C4-58C3-4E83-A3B1-808357CF2992}"/>
                  </a:ext>
                </a:extLst>
              </p:cNvPr>
              <p:cNvSpPr/>
              <p:nvPr/>
            </p:nvSpPr>
            <p:spPr>
              <a:xfrm>
                <a:off x="721233" y="5201286"/>
                <a:ext cx="109347" cy="189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Rectangle 309">
                <a:extLst>
                  <a:ext uri="{FF2B5EF4-FFF2-40B4-BE49-F238E27FC236}">
                    <a16:creationId xmlns:a16="http://schemas.microsoft.com/office/drawing/2014/main" id="{3F496B06-511F-4E89-A09A-78FA828D02B1}"/>
                  </a:ext>
                </a:extLst>
              </p:cNvPr>
              <p:cNvSpPr/>
              <p:nvPr/>
            </p:nvSpPr>
            <p:spPr>
              <a:xfrm>
                <a:off x="721233" y="4987404"/>
                <a:ext cx="109347" cy="2607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CC5EF9F1-2024-4839-BE15-4C3869DBB04D}"/>
                  </a:ext>
                </a:extLst>
              </p:cNvPr>
              <p:cNvSpPr/>
              <p:nvPr/>
            </p:nvSpPr>
            <p:spPr>
              <a:xfrm>
                <a:off x="721233" y="4918692"/>
                <a:ext cx="109347" cy="11863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Rectangle 311">
                <a:extLst>
                  <a:ext uri="{FF2B5EF4-FFF2-40B4-BE49-F238E27FC236}">
                    <a16:creationId xmlns:a16="http://schemas.microsoft.com/office/drawing/2014/main" id="{F39E10A7-500E-4875-967E-F15AF2CAA10B}"/>
                  </a:ext>
                </a:extLst>
              </p:cNvPr>
              <p:cNvSpPr/>
              <p:nvPr/>
            </p:nvSpPr>
            <p:spPr>
              <a:xfrm>
                <a:off x="721233" y="3830302"/>
                <a:ext cx="109347" cy="10927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Rectangle 312">
                <a:extLst>
                  <a:ext uri="{FF2B5EF4-FFF2-40B4-BE49-F238E27FC236}">
                    <a16:creationId xmlns:a16="http://schemas.microsoft.com/office/drawing/2014/main" id="{8A4A708D-CB6E-4C3A-8906-BF0BD023A59A}"/>
                  </a:ext>
                </a:extLst>
              </p:cNvPr>
              <p:cNvSpPr/>
              <p:nvPr/>
            </p:nvSpPr>
            <p:spPr>
              <a:xfrm>
                <a:off x="721233" y="373187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Rectangle 313">
                <a:extLst>
                  <a:ext uri="{FF2B5EF4-FFF2-40B4-BE49-F238E27FC236}">
                    <a16:creationId xmlns:a16="http://schemas.microsoft.com/office/drawing/2014/main" id="{31F8996D-8BCC-412F-ACE9-BE77CCF1C521}"/>
                  </a:ext>
                </a:extLst>
              </p:cNvPr>
              <p:cNvSpPr/>
              <p:nvPr/>
            </p:nvSpPr>
            <p:spPr>
              <a:xfrm>
                <a:off x="721233" y="3611226"/>
                <a:ext cx="109347" cy="191661"/>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Rectangle 314">
                <a:extLst>
                  <a:ext uri="{FF2B5EF4-FFF2-40B4-BE49-F238E27FC236}">
                    <a16:creationId xmlns:a16="http://schemas.microsoft.com/office/drawing/2014/main" id="{6BE9534C-5041-4790-80A2-A8C494EFF8D9}"/>
                  </a:ext>
                </a:extLst>
              </p:cNvPr>
              <p:cNvSpPr/>
              <p:nvPr/>
            </p:nvSpPr>
            <p:spPr>
              <a:xfrm>
                <a:off x="721233" y="3362306"/>
                <a:ext cx="109347" cy="2754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6000DFF4-389B-445D-86F3-41BCE9A11C6B}"/>
                </a:ext>
              </a:extLst>
            </p:cNvPr>
            <p:cNvGrpSpPr/>
            <p:nvPr/>
          </p:nvGrpSpPr>
          <p:grpSpPr>
            <a:xfrm>
              <a:off x="1538752" y="3168758"/>
              <a:ext cx="109347" cy="2174765"/>
              <a:chOff x="721233" y="3362306"/>
              <a:chExt cx="109347" cy="2174765"/>
            </a:xfrm>
          </p:grpSpPr>
          <p:sp>
            <p:nvSpPr>
              <p:cNvPr id="300" name="Rectangle 299">
                <a:extLst>
                  <a:ext uri="{FF2B5EF4-FFF2-40B4-BE49-F238E27FC236}">
                    <a16:creationId xmlns:a16="http://schemas.microsoft.com/office/drawing/2014/main" id="{A38A69EC-401C-4257-81DF-EA4DEC14608A}"/>
                  </a:ext>
                </a:extLst>
              </p:cNvPr>
              <p:cNvSpPr/>
              <p:nvPr/>
            </p:nvSpPr>
            <p:spPr>
              <a:xfrm>
                <a:off x="721233" y="5268468"/>
                <a:ext cx="109347" cy="268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ectangle 300">
                <a:extLst>
                  <a:ext uri="{FF2B5EF4-FFF2-40B4-BE49-F238E27FC236}">
                    <a16:creationId xmlns:a16="http://schemas.microsoft.com/office/drawing/2014/main" id="{CB1FAA95-4C3B-4A7E-A925-83DA70C33124}"/>
                  </a:ext>
                </a:extLst>
              </p:cNvPr>
              <p:cNvSpPr/>
              <p:nvPr/>
            </p:nvSpPr>
            <p:spPr>
              <a:xfrm>
                <a:off x="721233" y="5064126"/>
                <a:ext cx="109347" cy="27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a:extLst>
                  <a:ext uri="{FF2B5EF4-FFF2-40B4-BE49-F238E27FC236}">
                    <a16:creationId xmlns:a16="http://schemas.microsoft.com/office/drawing/2014/main" id="{E09073B7-E686-486A-8EF7-56736165557B}"/>
                  </a:ext>
                </a:extLst>
              </p:cNvPr>
              <p:cNvSpPr/>
              <p:nvPr/>
            </p:nvSpPr>
            <p:spPr>
              <a:xfrm>
                <a:off x="721233" y="4601324"/>
                <a:ext cx="109347" cy="522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a:extLst>
                  <a:ext uri="{FF2B5EF4-FFF2-40B4-BE49-F238E27FC236}">
                    <a16:creationId xmlns:a16="http://schemas.microsoft.com/office/drawing/2014/main" id="{E557A9C0-46EC-48C3-84F2-DF3D6259562F}"/>
                  </a:ext>
                </a:extLst>
              </p:cNvPr>
              <p:cNvSpPr/>
              <p:nvPr/>
            </p:nvSpPr>
            <p:spPr>
              <a:xfrm>
                <a:off x="721233" y="450721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ectangle 303">
                <a:extLst>
                  <a:ext uri="{FF2B5EF4-FFF2-40B4-BE49-F238E27FC236}">
                    <a16:creationId xmlns:a16="http://schemas.microsoft.com/office/drawing/2014/main" id="{9B44CD88-8B6D-40BB-B0AE-ED3CAB9EB34A}"/>
                  </a:ext>
                </a:extLst>
              </p:cNvPr>
              <p:cNvSpPr/>
              <p:nvPr/>
            </p:nvSpPr>
            <p:spPr>
              <a:xfrm>
                <a:off x="721233" y="3662662"/>
                <a:ext cx="109347" cy="859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A24FFDDB-4E50-4866-9587-678A1C781715}"/>
                  </a:ext>
                </a:extLst>
              </p:cNvPr>
              <p:cNvSpPr/>
              <p:nvPr/>
            </p:nvSpPr>
            <p:spPr>
              <a:xfrm>
                <a:off x="721233" y="359471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a:extLst>
                  <a:ext uri="{FF2B5EF4-FFF2-40B4-BE49-F238E27FC236}">
                    <a16:creationId xmlns:a16="http://schemas.microsoft.com/office/drawing/2014/main" id="{E197B002-3460-4FCF-8FB2-8B5EA7ECD65B}"/>
                  </a:ext>
                </a:extLst>
              </p:cNvPr>
              <p:cNvSpPr/>
              <p:nvPr/>
            </p:nvSpPr>
            <p:spPr>
              <a:xfrm>
                <a:off x="721233" y="355280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Rectangle 306">
                <a:extLst>
                  <a:ext uri="{FF2B5EF4-FFF2-40B4-BE49-F238E27FC236}">
                    <a16:creationId xmlns:a16="http://schemas.microsoft.com/office/drawing/2014/main" id="{510A0ADD-F2DC-4D23-9A1C-760AE09B0A41}"/>
                  </a:ext>
                </a:extLst>
              </p:cNvPr>
              <p:cNvSpPr/>
              <p:nvPr/>
            </p:nvSpPr>
            <p:spPr>
              <a:xfrm>
                <a:off x="721233" y="3362306"/>
                <a:ext cx="109347" cy="2729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E8CC3771-B5B6-4F3F-B46F-020232A32724}"/>
                </a:ext>
              </a:extLst>
            </p:cNvPr>
            <p:cNvGrpSpPr/>
            <p:nvPr/>
          </p:nvGrpSpPr>
          <p:grpSpPr>
            <a:xfrm>
              <a:off x="1767782" y="3168758"/>
              <a:ext cx="111887" cy="2174765"/>
              <a:chOff x="718693" y="3362306"/>
              <a:chExt cx="111887" cy="2174765"/>
            </a:xfrm>
          </p:grpSpPr>
          <p:sp>
            <p:nvSpPr>
              <p:cNvPr id="293" name="Rectangle 292">
                <a:extLst>
                  <a:ext uri="{FF2B5EF4-FFF2-40B4-BE49-F238E27FC236}">
                    <a16:creationId xmlns:a16="http://schemas.microsoft.com/office/drawing/2014/main" id="{CEE4E72D-F351-4E7C-A6D0-0A721E0CBBBD}"/>
                  </a:ext>
                </a:extLst>
              </p:cNvPr>
              <p:cNvSpPr/>
              <p:nvPr/>
            </p:nvSpPr>
            <p:spPr>
              <a:xfrm>
                <a:off x="721233" y="5306568"/>
                <a:ext cx="109347" cy="230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1FA98EC9-3DB8-4507-9C18-C36618230562}"/>
                  </a:ext>
                </a:extLst>
              </p:cNvPr>
              <p:cNvSpPr/>
              <p:nvPr/>
            </p:nvSpPr>
            <p:spPr>
              <a:xfrm>
                <a:off x="721233" y="5125086"/>
                <a:ext cx="109347" cy="2170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Rectangle 294">
                <a:extLst>
                  <a:ext uri="{FF2B5EF4-FFF2-40B4-BE49-F238E27FC236}">
                    <a16:creationId xmlns:a16="http://schemas.microsoft.com/office/drawing/2014/main" id="{61A57395-EDBB-4557-B37B-3CE6DF2510AC}"/>
                  </a:ext>
                </a:extLst>
              </p:cNvPr>
              <p:cNvSpPr/>
              <p:nvPr/>
            </p:nvSpPr>
            <p:spPr>
              <a:xfrm>
                <a:off x="718693" y="4835004"/>
                <a:ext cx="109347" cy="342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68DA25A7-F36D-4D7E-971C-771BF568C5CF}"/>
                  </a:ext>
                </a:extLst>
              </p:cNvPr>
              <p:cNvSpPr/>
              <p:nvPr/>
            </p:nvSpPr>
            <p:spPr>
              <a:xfrm>
                <a:off x="721233" y="4629132"/>
                <a:ext cx="109347" cy="21515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D79BB061-454F-4424-9956-F4C6F87FB7FC}"/>
                  </a:ext>
                </a:extLst>
              </p:cNvPr>
              <p:cNvSpPr/>
              <p:nvPr/>
            </p:nvSpPr>
            <p:spPr>
              <a:xfrm>
                <a:off x="721233" y="3759182"/>
                <a:ext cx="109347" cy="8819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Rectangle 297">
                <a:extLst>
                  <a:ext uri="{FF2B5EF4-FFF2-40B4-BE49-F238E27FC236}">
                    <a16:creationId xmlns:a16="http://schemas.microsoft.com/office/drawing/2014/main" id="{F7DF650B-B5CD-4C73-A368-44C2F32CB4B2}"/>
                  </a:ext>
                </a:extLst>
              </p:cNvPr>
              <p:cNvSpPr/>
              <p:nvPr/>
            </p:nvSpPr>
            <p:spPr>
              <a:xfrm>
                <a:off x="721233" y="367853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F6BA6E69-7859-4054-A8A7-B00AEB8AF81D}"/>
                  </a:ext>
                </a:extLst>
              </p:cNvPr>
              <p:cNvSpPr/>
              <p:nvPr/>
            </p:nvSpPr>
            <p:spPr>
              <a:xfrm>
                <a:off x="721233" y="3362306"/>
                <a:ext cx="109347" cy="3262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301B48A3-A740-47B4-B0CA-F588CB77C854}"/>
                </a:ext>
              </a:extLst>
            </p:cNvPr>
            <p:cNvGrpSpPr/>
            <p:nvPr/>
          </p:nvGrpSpPr>
          <p:grpSpPr>
            <a:xfrm>
              <a:off x="2001892" y="3168758"/>
              <a:ext cx="109347" cy="2174765"/>
              <a:chOff x="721233" y="3362306"/>
              <a:chExt cx="109347" cy="2174765"/>
            </a:xfrm>
          </p:grpSpPr>
          <p:sp>
            <p:nvSpPr>
              <p:cNvPr id="286" name="Rectangle 285">
                <a:extLst>
                  <a:ext uri="{FF2B5EF4-FFF2-40B4-BE49-F238E27FC236}">
                    <a16:creationId xmlns:a16="http://schemas.microsoft.com/office/drawing/2014/main" id="{CA3BD01B-917C-45BC-ACFC-A7651443A217}"/>
                  </a:ext>
                </a:extLst>
              </p:cNvPr>
              <p:cNvSpPr/>
              <p:nvPr/>
            </p:nvSpPr>
            <p:spPr>
              <a:xfrm>
                <a:off x="721233" y="5263388"/>
                <a:ext cx="109347" cy="273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388D8EC6-CF75-4ECB-A7A6-BD50D3B77BED}"/>
                  </a:ext>
                </a:extLst>
              </p:cNvPr>
              <p:cNvSpPr/>
              <p:nvPr/>
            </p:nvSpPr>
            <p:spPr>
              <a:xfrm>
                <a:off x="721233" y="5061586"/>
                <a:ext cx="109347" cy="2576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ectangle 287">
                <a:extLst>
                  <a:ext uri="{FF2B5EF4-FFF2-40B4-BE49-F238E27FC236}">
                    <a16:creationId xmlns:a16="http://schemas.microsoft.com/office/drawing/2014/main" id="{512C8587-194A-4D36-829D-E3F4C307CB0E}"/>
                  </a:ext>
                </a:extLst>
              </p:cNvPr>
              <p:cNvSpPr/>
              <p:nvPr/>
            </p:nvSpPr>
            <p:spPr>
              <a:xfrm>
                <a:off x="721233" y="4789284"/>
                <a:ext cx="109347" cy="3572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ectangle 288">
                <a:extLst>
                  <a:ext uri="{FF2B5EF4-FFF2-40B4-BE49-F238E27FC236}">
                    <a16:creationId xmlns:a16="http://schemas.microsoft.com/office/drawing/2014/main" id="{AAAD38A9-60A8-4580-9356-66DBB4D01097}"/>
                  </a:ext>
                </a:extLst>
              </p:cNvPr>
              <p:cNvSpPr/>
              <p:nvPr/>
            </p:nvSpPr>
            <p:spPr>
              <a:xfrm>
                <a:off x="721233" y="4486892"/>
                <a:ext cx="109347" cy="32691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C57547D3-304B-463B-9B2D-F6FD09300BDA}"/>
                  </a:ext>
                </a:extLst>
              </p:cNvPr>
              <p:cNvSpPr/>
              <p:nvPr/>
            </p:nvSpPr>
            <p:spPr>
              <a:xfrm>
                <a:off x="721233" y="3769342"/>
                <a:ext cx="109347" cy="7345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82066843-805E-47A1-816F-234045969719}"/>
                  </a:ext>
                </a:extLst>
              </p:cNvPr>
              <p:cNvSpPr/>
              <p:nvPr/>
            </p:nvSpPr>
            <p:spPr>
              <a:xfrm>
                <a:off x="721233" y="368361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Rectangle 291">
                <a:extLst>
                  <a:ext uri="{FF2B5EF4-FFF2-40B4-BE49-F238E27FC236}">
                    <a16:creationId xmlns:a16="http://schemas.microsoft.com/office/drawing/2014/main" id="{0469AB85-CC7E-472C-9511-60E8767B9EB1}"/>
                  </a:ext>
                </a:extLst>
              </p:cNvPr>
              <p:cNvSpPr/>
              <p:nvPr/>
            </p:nvSpPr>
            <p:spPr>
              <a:xfrm>
                <a:off x="721233" y="3362306"/>
                <a:ext cx="109347" cy="3796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B28525E6-D76B-42E8-9871-3D84EFCAD15B}"/>
                </a:ext>
              </a:extLst>
            </p:cNvPr>
            <p:cNvGrpSpPr/>
            <p:nvPr/>
          </p:nvGrpSpPr>
          <p:grpSpPr>
            <a:xfrm>
              <a:off x="2233462" y="3168758"/>
              <a:ext cx="109347" cy="2174765"/>
              <a:chOff x="721233" y="3362306"/>
              <a:chExt cx="109347" cy="2174765"/>
            </a:xfrm>
          </p:grpSpPr>
          <p:sp>
            <p:nvSpPr>
              <p:cNvPr id="278" name="Rectangle 277">
                <a:extLst>
                  <a:ext uri="{FF2B5EF4-FFF2-40B4-BE49-F238E27FC236}">
                    <a16:creationId xmlns:a16="http://schemas.microsoft.com/office/drawing/2014/main" id="{A420C69B-7AAE-48F0-AAAB-5AC8A49BCEEF}"/>
                  </a:ext>
                </a:extLst>
              </p:cNvPr>
              <p:cNvSpPr/>
              <p:nvPr/>
            </p:nvSpPr>
            <p:spPr>
              <a:xfrm>
                <a:off x="721233" y="5288788"/>
                <a:ext cx="109347" cy="248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Rectangle 278">
                <a:extLst>
                  <a:ext uri="{FF2B5EF4-FFF2-40B4-BE49-F238E27FC236}">
                    <a16:creationId xmlns:a16="http://schemas.microsoft.com/office/drawing/2014/main" id="{06EF0B7B-9ACE-4480-885A-30456580CB60}"/>
                  </a:ext>
                </a:extLst>
              </p:cNvPr>
              <p:cNvSpPr/>
              <p:nvPr/>
            </p:nvSpPr>
            <p:spPr>
              <a:xfrm>
                <a:off x="721233" y="516572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 name="Rectangle 279">
                <a:extLst>
                  <a:ext uri="{FF2B5EF4-FFF2-40B4-BE49-F238E27FC236}">
                    <a16:creationId xmlns:a16="http://schemas.microsoft.com/office/drawing/2014/main" id="{80985325-4B45-43F1-99DB-0244BEEC01CD}"/>
                  </a:ext>
                </a:extLst>
              </p:cNvPr>
              <p:cNvSpPr/>
              <p:nvPr/>
            </p:nvSpPr>
            <p:spPr>
              <a:xfrm>
                <a:off x="721233" y="4796904"/>
                <a:ext cx="109347" cy="4055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9DF759EE-B1AA-4880-87DA-B2C6CBEF0B84}"/>
                  </a:ext>
                </a:extLst>
              </p:cNvPr>
              <p:cNvSpPr/>
              <p:nvPr/>
            </p:nvSpPr>
            <p:spPr>
              <a:xfrm>
                <a:off x="721233" y="4503928"/>
                <a:ext cx="109347" cy="32194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Rectangle 281">
                <a:extLst>
                  <a:ext uri="{FF2B5EF4-FFF2-40B4-BE49-F238E27FC236}">
                    <a16:creationId xmlns:a16="http://schemas.microsoft.com/office/drawing/2014/main" id="{BC463519-0FF0-4EF6-B3DC-6D81559A175C}"/>
                  </a:ext>
                </a:extLst>
              </p:cNvPr>
              <p:cNvSpPr/>
              <p:nvPr/>
            </p:nvSpPr>
            <p:spPr>
              <a:xfrm>
                <a:off x="721233" y="3874008"/>
                <a:ext cx="109347" cy="673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Rectangle 282">
                <a:extLst>
                  <a:ext uri="{FF2B5EF4-FFF2-40B4-BE49-F238E27FC236}">
                    <a16:creationId xmlns:a16="http://schemas.microsoft.com/office/drawing/2014/main" id="{622674EC-2E87-4585-9774-B90E005C61DA}"/>
                  </a:ext>
                </a:extLst>
              </p:cNvPr>
              <p:cNvSpPr/>
              <p:nvPr/>
            </p:nvSpPr>
            <p:spPr>
              <a:xfrm>
                <a:off x="721233" y="378267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a:extLst>
                  <a:ext uri="{FF2B5EF4-FFF2-40B4-BE49-F238E27FC236}">
                    <a16:creationId xmlns:a16="http://schemas.microsoft.com/office/drawing/2014/main" id="{7EE97243-DFC0-4FC8-AB2C-C4B276D76174}"/>
                  </a:ext>
                </a:extLst>
              </p:cNvPr>
              <p:cNvSpPr/>
              <p:nvPr/>
            </p:nvSpPr>
            <p:spPr>
              <a:xfrm>
                <a:off x="721233" y="375092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Rectangle 284">
                <a:extLst>
                  <a:ext uri="{FF2B5EF4-FFF2-40B4-BE49-F238E27FC236}">
                    <a16:creationId xmlns:a16="http://schemas.microsoft.com/office/drawing/2014/main" id="{CF130FFE-4EF1-494F-8E92-D5AE516F4221}"/>
                  </a:ext>
                </a:extLst>
              </p:cNvPr>
              <p:cNvSpPr/>
              <p:nvPr/>
            </p:nvSpPr>
            <p:spPr>
              <a:xfrm>
                <a:off x="721233" y="3362306"/>
                <a:ext cx="109347" cy="4685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3159F78A-C155-4106-9F75-C6FA94D0F16F}"/>
                </a:ext>
              </a:extLst>
            </p:cNvPr>
            <p:cNvGrpSpPr/>
            <p:nvPr/>
          </p:nvGrpSpPr>
          <p:grpSpPr>
            <a:xfrm>
              <a:off x="2465032" y="3168758"/>
              <a:ext cx="109347" cy="2174765"/>
              <a:chOff x="721233" y="3362306"/>
              <a:chExt cx="109347" cy="2174765"/>
            </a:xfrm>
          </p:grpSpPr>
          <p:sp>
            <p:nvSpPr>
              <p:cNvPr id="270" name="Rectangle 269">
                <a:extLst>
                  <a:ext uri="{FF2B5EF4-FFF2-40B4-BE49-F238E27FC236}">
                    <a16:creationId xmlns:a16="http://schemas.microsoft.com/office/drawing/2014/main" id="{86F0A7BE-6575-4E06-B021-68213A69D4DB}"/>
                  </a:ext>
                </a:extLst>
              </p:cNvPr>
              <p:cNvSpPr/>
              <p:nvPr/>
            </p:nvSpPr>
            <p:spPr>
              <a:xfrm>
                <a:off x="721233" y="5263388"/>
                <a:ext cx="109347" cy="273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1246200A-2D3D-4899-8A42-0903A64C6AF2}"/>
                  </a:ext>
                </a:extLst>
              </p:cNvPr>
              <p:cNvSpPr/>
              <p:nvPr/>
            </p:nvSpPr>
            <p:spPr>
              <a:xfrm>
                <a:off x="721233" y="509206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Rectangle 271">
                <a:extLst>
                  <a:ext uri="{FF2B5EF4-FFF2-40B4-BE49-F238E27FC236}">
                    <a16:creationId xmlns:a16="http://schemas.microsoft.com/office/drawing/2014/main" id="{3A3763E4-F22E-44DD-B583-7CA2E8D37CF2}"/>
                  </a:ext>
                </a:extLst>
              </p:cNvPr>
              <p:cNvSpPr/>
              <p:nvPr/>
            </p:nvSpPr>
            <p:spPr>
              <a:xfrm>
                <a:off x="721233" y="4674984"/>
                <a:ext cx="109347" cy="4715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Rectangle 272">
                <a:extLst>
                  <a:ext uri="{FF2B5EF4-FFF2-40B4-BE49-F238E27FC236}">
                    <a16:creationId xmlns:a16="http://schemas.microsoft.com/office/drawing/2014/main" id="{E69C69C0-55DC-46F1-BCF5-D6C3996ABC1A}"/>
                  </a:ext>
                </a:extLst>
              </p:cNvPr>
              <p:cNvSpPr/>
              <p:nvPr/>
            </p:nvSpPr>
            <p:spPr>
              <a:xfrm>
                <a:off x="721233" y="4418312"/>
                <a:ext cx="109347" cy="26341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81C9A61D-13A6-4C7C-AE20-4EA377092B76}"/>
                  </a:ext>
                </a:extLst>
              </p:cNvPr>
              <p:cNvSpPr/>
              <p:nvPr/>
            </p:nvSpPr>
            <p:spPr>
              <a:xfrm>
                <a:off x="721233" y="3942062"/>
                <a:ext cx="109347" cy="5059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274">
                <a:extLst>
                  <a:ext uri="{FF2B5EF4-FFF2-40B4-BE49-F238E27FC236}">
                    <a16:creationId xmlns:a16="http://schemas.microsoft.com/office/drawing/2014/main" id="{6BD6D1A8-6F19-45B6-BA83-196A9E1DC5F1}"/>
                  </a:ext>
                </a:extLst>
              </p:cNvPr>
              <p:cNvSpPr/>
              <p:nvPr/>
            </p:nvSpPr>
            <p:spPr>
              <a:xfrm>
                <a:off x="721233" y="38639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Rectangle 275">
                <a:extLst>
                  <a:ext uri="{FF2B5EF4-FFF2-40B4-BE49-F238E27FC236}">
                    <a16:creationId xmlns:a16="http://schemas.microsoft.com/office/drawing/2014/main" id="{36F8B0C5-C9F5-48A6-9569-56B669B46332}"/>
                  </a:ext>
                </a:extLst>
              </p:cNvPr>
              <p:cNvSpPr/>
              <p:nvPr/>
            </p:nvSpPr>
            <p:spPr>
              <a:xfrm>
                <a:off x="721233" y="382712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D9DA6EFB-99E4-4E32-BC77-E2BAC52D879D}"/>
                  </a:ext>
                </a:extLst>
              </p:cNvPr>
              <p:cNvSpPr/>
              <p:nvPr/>
            </p:nvSpPr>
            <p:spPr>
              <a:xfrm>
                <a:off x="721233" y="3362306"/>
                <a:ext cx="109347" cy="5421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389E038D-3C7A-4AFE-8D82-3556F5B0C938}"/>
                </a:ext>
              </a:extLst>
            </p:cNvPr>
            <p:cNvGrpSpPr/>
            <p:nvPr/>
          </p:nvGrpSpPr>
          <p:grpSpPr>
            <a:xfrm>
              <a:off x="2696602" y="3168758"/>
              <a:ext cx="109347" cy="2174765"/>
              <a:chOff x="721233" y="3362306"/>
              <a:chExt cx="109347" cy="2174765"/>
            </a:xfrm>
          </p:grpSpPr>
          <p:sp>
            <p:nvSpPr>
              <p:cNvPr id="262" name="Rectangle 261">
                <a:extLst>
                  <a:ext uri="{FF2B5EF4-FFF2-40B4-BE49-F238E27FC236}">
                    <a16:creationId xmlns:a16="http://schemas.microsoft.com/office/drawing/2014/main" id="{E320910D-E58B-451F-8A6F-11DE9CE7A2F1}"/>
                  </a:ext>
                </a:extLst>
              </p:cNvPr>
              <p:cNvSpPr/>
              <p:nvPr/>
            </p:nvSpPr>
            <p:spPr>
              <a:xfrm>
                <a:off x="721233" y="5100828"/>
                <a:ext cx="109347" cy="4362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Rectangle 262">
                <a:extLst>
                  <a:ext uri="{FF2B5EF4-FFF2-40B4-BE49-F238E27FC236}">
                    <a16:creationId xmlns:a16="http://schemas.microsoft.com/office/drawing/2014/main" id="{F758C7F7-8726-4AB0-AE3B-A395159B2100}"/>
                  </a:ext>
                </a:extLst>
              </p:cNvPr>
              <p:cNvSpPr/>
              <p:nvPr/>
            </p:nvSpPr>
            <p:spPr>
              <a:xfrm>
                <a:off x="721233" y="49676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Rectangle 263">
                <a:extLst>
                  <a:ext uri="{FF2B5EF4-FFF2-40B4-BE49-F238E27FC236}">
                    <a16:creationId xmlns:a16="http://schemas.microsoft.com/office/drawing/2014/main" id="{19F41B27-D7E9-4DA2-9F33-CE47E750879A}"/>
                  </a:ext>
                </a:extLst>
              </p:cNvPr>
              <p:cNvSpPr/>
              <p:nvPr/>
            </p:nvSpPr>
            <p:spPr>
              <a:xfrm>
                <a:off x="721233" y="4720704"/>
                <a:ext cx="109347" cy="3267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05E67342-2955-4E8C-8B6F-F2D5B88E0DA7}"/>
                  </a:ext>
                </a:extLst>
              </p:cNvPr>
              <p:cNvSpPr/>
              <p:nvPr/>
            </p:nvSpPr>
            <p:spPr>
              <a:xfrm>
                <a:off x="721233" y="4466572"/>
                <a:ext cx="109347" cy="26595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Rectangle 265">
                <a:extLst>
                  <a:ext uri="{FF2B5EF4-FFF2-40B4-BE49-F238E27FC236}">
                    <a16:creationId xmlns:a16="http://schemas.microsoft.com/office/drawing/2014/main" id="{1B508D0F-A4D1-4F57-AF16-B79D4A1D5A4E}"/>
                  </a:ext>
                </a:extLst>
              </p:cNvPr>
              <p:cNvSpPr/>
              <p:nvPr/>
            </p:nvSpPr>
            <p:spPr>
              <a:xfrm>
                <a:off x="721233" y="4030962"/>
                <a:ext cx="109347" cy="4551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Rectangle 266">
                <a:extLst>
                  <a:ext uri="{FF2B5EF4-FFF2-40B4-BE49-F238E27FC236}">
                    <a16:creationId xmlns:a16="http://schemas.microsoft.com/office/drawing/2014/main" id="{268C1586-199A-4B0F-9040-FEF6D9CF30F3}"/>
                  </a:ext>
                </a:extLst>
              </p:cNvPr>
              <p:cNvSpPr/>
              <p:nvPr/>
            </p:nvSpPr>
            <p:spPr>
              <a:xfrm>
                <a:off x="721233" y="39274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267">
                <a:extLst>
                  <a:ext uri="{FF2B5EF4-FFF2-40B4-BE49-F238E27FC236}">
                    <a16:creationId xmlns:a16="http://schemas.microsoft.com/office/drawing/2014/main" id="{C0CB9A6F-9B37-47DC-BA4E-BABE17D5C41D}"/>
                  </a:ext>
                </a:extLst>
              </p:cNvPr>
              <p:cNvSpPr/>
              <p:nvPr/>
            </p:nvSpPr>
            <p:spPr>
              <a:xfrm>
                <a:off x="721233" y="390332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a:extLst>
                  <a:ext uri="{FF2B5EF4-FFF2-40B4-BE49-F238E27FC236}">
                    <a16:creationId xmlns:a16="http://schemas.microsoft.com/office/drawing/2014/main" id="{5BFC618A-DBBA-49BE-915A-28083A540E39}"/>
                  </a:ext>
                </a:extLst>
              </p:cNvPr>
              <p:cNvSpPr/>
              <p:nvPr/>
            </p:nvSpPr>
            <p:spPr>
              <a:xfrm>
                <a:off x="721233" y="3362306"/>
                <a:ext cx="109347" cy="6056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82C382A8-F346-4B35-A5C6-E70DE86C7CF8}"/>
                </a:ext>
              </a:extLst>
            </p:cNvPr>
            <p:cNvGrpSpPr/>
            <p:nvPr/>
          </p:nvGrpSpPr>
          <p:grpSpPr>
            <a:xfrm>
              <a:off x="2928172" y="3168758"/>
              <a:ext cx="109347" cy="2174765"/>
              <a:chOff x="721233" y="3362306"/>
              <a:chExt cx="109347" cy="2174765"/>
            </a:xfrm>
          </p:grpSpPr>
          <p:sp>
            <p:nvSpPr>
              <p:cNvPr id="254" name="Rectangle 253">
                <a:extLst>
                  <a:ext uri="{FF2B5EF4-FFF2-40B4-BE49-F238E27FC236}">
                    <a16:creationId xmlns:a16="http://schemas.microsoft.com/office/drawing/2014/main" id="{3C86B734-527B-4BF6-A55A-4F540BE20B62}"/>
                  </a:ext>
                </a:extLst>
              </p:cNvPr>
              <p:cNvSpPr/>
              <p:nvPr/>
            </p:nvSpPr>
            <p:spPr>
              <a:xfrm>
                <a:off x="721233" y="5032248"/>
                <a:ext cx="109347" cy="504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Rectangle 254">
                <a:extLst>
                  <a:ext uri="{FF2B5EF4-FFF2-40B4-BE49-F238E27FC236}">
                    <a16:creationId xmlns:a16="http://schemas.microsoft.com/office/drawing/2014/main" id="{45D9FBFC-D2B1-46AA-9287-46833590008E}"/>
                  </a:ext>
                </a:extLst>
              </p:cNvPr>
              <p:cNvSpPr/>
              <p:nvPr/>
            </p:nvSpPr>
            <p:spPr>
              <a:xfrm>
                <a:off x="721233" y="49041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B5393CC3-5218-46E3-86CB-3C02FBC72951}"/>
                  </a:ext>
                </a:extLst>
              </p:cNvPr>
              <p:cNvSpPr/>
              <p:nvPr/>
            </p:nvSpPr>
            <p:spPr>
              <a:xfrm>
                <a:off x="721233" y="4714748"/>
                <a:ext cx="109347" cy="248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2AFCB725-0C75-451D-9141-D04CB6083EA7}"/>
                  </a:ext>
                </a:extLst>
              </p:cNvPr>
              <p:cNvSpPr/>
              <p:nvPr/>
            </p:nvSpPr>
            <p:spPr>
              <a:xfrm>
                <a:off x="721233" y="4475988"/>
                <a:ext cx="109347" cy="25082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Rectangle 257">
                <a:extLst>
                  <a:ext uri="{FF2B5EF4-FFF2-40B4-BE49-F238E27FC236}">
                    <a16:creationId xmlns:a16="http://schemas.microsoft.com/office/drawing/2014/main" id="{6293A897-A68E-4FDA-B36F-F48C9FBE3A85}"/>
                  </a:ext>
                </a:extLst>
              </p:cNvPr>
              <p:cNvSpPr/>
              <p:nvPr/>
            </p:nvSpPr>
            <p:spPr>
              <a:xfrm>
                <a:off x="721233" y="4124942"/>
                <a:ext cx="109347" cy="4018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3F7C1444-6CC6-4AA3-A436-3D0BCF6D9E78}"/>
                  </a:ext>
                </a:extLst>
              </p:cNvPr>
              <p:cNvSpPr/>
              <p:nvPr/>
            </p:nvSpPr>
            <p:spPr>
              <a:xfrm>
                <a:off x="721233" y="40442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Rectangle 259">
                <a:extLst>
                  <a:ext uri="{FF2B5EF4-FFF2-40B4-BE49-F238E27FC236}">
                    <a16:creationId xmlns:a16="http://schemas.microsoft.com/office/drawing/2014/main" id="{1D942169-517C-436C-864A-FC7633139E69}"/>
                  </a:ext>
                </a:extLst>
              </p:cNvPr>
              <p:cNvSpPr/>
              <p:nvPr/>
            </p:nvSpPr>
            <p:spPr>
              <a:xfrm>
                <a:off x="721233" y="40023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BD698051-79DF-4648-BCA3-9BA0BE44C6D2}"/>
                  </a:ext>
                </a:extLst>
              </p:cNvPr>
              <p:cNvSpPr/>
              <p:nvPr/>
            </p:nvSpPr>
            <p:spPr>
              <a:xfrm>
                <a:off x="721233" y="3362306"/>
                <a:ext cx="109347" cy="7072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881AADBE-32AD-41EA-BC02-5D3935F68BBE}"/>
                </a:ext>
              </a:extLst>
            </p:cNvPr>
            <p:cNvGrpSpPr/>
            <p:nvPr/>
          </p:nvGrpSpPr>
          <p:grpSpPr>
            <a:xfrm>
              <a:off x="3159742" y="3168758"/>
              <a:ext cx="109347" cy="2174765"/>
              <a:chOff x="721233" y="3362306"/>
              <a:chExt cx="109347" cy="2174765"/>
            </a:xfrm>
          </p:grpSpPr>
          <p:sp>
            <p:nvSpPr>
              <p:cNvPr id="246" name="Rectangle 245">
                <a:extLst>
                  <a:ext uri="{FF2B5EF4-FFF2-40B4-BE49-F238E27FC236}">
                    <a16:creationId xmlns:a16="http://schemas.microsoft.com/office/drawing/2014/main" id="{20B4377C-3372-49EA-B33C-6DEF2CC608BF}"/>
                  </a:ext>
                </a:extLst>
              </p:cNvPr>
              <p:cNvSpPr/>
              <p:nvPr/>
            </p:nvSpPr>
            <p:spPr>
              <a:xfrm>
                <a:off x="721233" y="4950968"/>
                <a:ext cx="109347" cy="586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Rectangle 246">
                <a:extLst>
                  <a:ext uri="{FF2B5EF4-FFF2-40B4-BE49-F238E27FC236}">
                    <a16:creationId xmlns:a16="http://schemas.microsoft.com/office/drawing/2014/main" id="{816DF806-1A22-412B-ADD7-007DD7770D0B}"/>
                  </a:ext>
                </a:extLst>
              </p:cNvPr>
              <p:cNvSpPr/>
              <p:nvPr/>
            </p:nvSpPr>
            <p:spPr>
              <a:xfrm>
                <a:off x="721233" y="47898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B4BF7A1A-EB60-4D1A-A6DE-619B82954A29}"/>
                  </a:ext>
                </a:extLst>
              </p:cNvPr>
              <p:cNvSpPr/>
              <p:nvPr/>
            </p:nvSpPr>
            <p:spPr>
              <a:xfrm>
                <a:off x="721233" y="4636008"/>
                <a:ext cx="109347" cy="243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Rectangle 248">
                <a:extLst>
                  <a:ext uri="{FF2B5EF4-FFF2-40B4-BE49-F238E27FC236}">
                    <a16:creationId xmlns:a16="http://schemas.microsoft.com/office/drawing/2014/main" id="{B893D6DD-5BE1-41B5-A7E5-7A2D897830EB}"/>
                  </a:ext>
                </a:extLst>
              </p:cNvPr>
              <p:cNvSpPr/>
              <p:nvPr/>
            </p:nvSpPr>
            <p:spPr>
              <a:xfrm>
                <a:off x="721233" y="456309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7204C3FC-2109-47B4-B656-D7F028B5562E}"/>
                  </a:ext>
                </a:extLst>
              </p:cNvPr>
              <p:cNvSpPr/>
              <p:nvPr/>
            </p:nvSpPr>
            <p:spPr>
              <a:xfrm>
                <a:off x="721233" y="4188442"/>
                <a:ext cx="109347" cy="3840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Rectangle 250">
                <a:extLst>
                  <a:ext uri="{FF2B5EF4-FFF2-40B4-BE49-F238E27FC236}">
                    <a16:creationId xmlns:a16="http://schemas.microsoft.com/office/drawing/2014/main" id="{B2807955-FE9A-43CE-869F-6260B14268CF}"/>
                  </a:ext>
                </a:extLst>
              </p:cNvPr>
              <p:cNvSpPr/>
              <p:nvPr/>
            </p:nvSpPr>
            <p:spPr>
              <a:xfrm>
                <a:off x="721233" y="411033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F9A49D79-F901-42D9-A762-719723740B7E}"/>
                  </a:ext>
                </a:extLst>
              </p:cNvPr>
              <p:cNvSpPr/>
              <p:nvPr/>
            </p:nvSpPr>
            <p:spPr>
              <a:xfrm>
                <a:off x="721233" y="40836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F578C0B2-6A9B-4A11-8361-673B1511312F}"/>
                  </a:ext>
                </a:extLst>
              </p:cNvPr>
              <p:cNvSpPr/>
              <p:nvPr/>
            </p:nvSpPr>
            <p:spPr>
              <a:xfrm>
                <a:off x="721233" y="3362306"/>
                <a:ext cx="109347" cy="79110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6041D6ED-3786-409B-8C53-48D31B178E77}"/>
                </a:ext>
              </a:extLst>
            </p:cNvPr>
            <p:cNvGrpSpPr/>
            <p:nvPr/>
          </p:nvGrpSpPr>
          <p:grpSpPr>
            <a:xfrm>
              <a:off x="3391312" y="3168758"/>
              <a:ext cx="109347" cy="2174765"/>
              <a:chOff x="721233" y="3362306"/>
              <a:chExt cx="109347" cy="2174765"/>
            </a:xfrm>
          </p:grpSpPr>
          <p:sp>
            <p:nvSpPr>
              <p:cNvPr id="238" name="Rectangle 237">
                <a:extLst>
                  <a:ext uri="{FF2B5EF4-FFF2-40B4-BE49-F238E27FC236}">
                    <a16:creationId xmlns:a16="http://schemas.microsoft.com/office/drawing/2014/main" id="{424460E1-3429-4D37-A83A-44BCFCFD0EE5}"/>
                  </a:ext>
                </a:extLst>
              </p:cNvPr>
              <p:cNvSpPr/>
              <p:nvPr/>
            </p:nvSpPr>
            <p:spPr>
              <a:xfrm>
                <a:off x="721233" y="4872228"/>
                <a:ext cx="109347" cy="6648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Rectangle 238">
                <a:extLst>
                  <a:ext uri="{FF2B5EF4-FFF2-40B4-BE49-F238E27FC236}">
                    <a16:creationId xmlns:a16="http://schemas.microsoft.com/office/drawing/2014/main" id="{83AED7B3-2993-4771-960E-ECE660A58B8B}"/>
                  </a:ext>
                </a:extLst>
              </p:cNvPr>
              <p:cNvSpPr/>
              <p:nvPr/>
            </p:nvSpPr>
            <p:spPr>
              <a:xfrm>
                <a:off x="721233" y="473646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85BC196C-C01F-46CA-AF91-BA13673781A4}"/>
                  </a:ext>
                </a:extLst>
              </p:cNvPr>
              <p:cNvSpPr/>
              <p:nvPr/>
            </p:nvSpPr>
            <p:spPr>
              <a:xfrm>
                <a:off x="721233" y="4585208"/>
                <a:ext cx="109347" cy="2331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Rectangle 240">
                <a:extLst>
                  <a:ext uri="{FF2B5EF4-FFF2-40B4-BE49-F238E27FC236}">
                    <a16:creationId xmlns:a16="http://schemas.microsoft.com/office/drawing/2014/main" id="{686868AD-6AF2-4D17-B9BE-5FF8D0AAC4CC}"/>
                  </a:ext>
                </a:extLst>
              </p:cNvPr>
              <p:cNvSpPr/>
              <p:nvPr/>
            </p:nvSpPr>
            <p:spPr>
              <a:xfrm>
                <a:off x="721233" y="45224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Rectangle 241">
                <a:extLst>
                  <a:ext uri="{FF2B5EF4-FFF2-40B4-BE49-F238E27FC236}">
                    <a16:creationId xmlns:a16="http://schemas.microsoft.com/office/drawing/2014/main" id="{C9204F65-29AF-45B2-A9ED-2EBED35E56E5}"/>
                  </a:ext>
                </a:extLst>
              </p:cNvPr>
              <p:cNvSpPr/>
              <p:nvPr/>
            </p:nvSpPr>
            <p:spPr>
              <a:xfrm>
                <a:off x="721233" y="4193522"/>
                <a:ext cx="109347" cy="3612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Rectangle 242">
                <a:extLst>
                  <a:ext uri="{FF2B5EF4-FFF2-40B4-BE49-F238E27FC236}">
                    <a16:creationId xmlns:a16="http://schemas.microsoft.com/office/drawing/2014/main" id="{1EA23596-EFFD-493D-9D6C-CEEC120077F1}"/>
                  </a:ext>
                </a:extLst>
              </p:cNvPr>
              <p:cNvSpPr/>
              <p:nvPr/>
            </p:nvSpPr>
            <p:spPr>
              <a:xfrm>
                <a:off x="721233" y="411287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EED7B6E2-A30B-4D50-88C2-8496A12EC1AE}"/>
                  </a:ext>
                </a:extLst>
              </p:cNvPr>
              <p:cNvSpPr/>
              <p:nvPr/>
            </p:nvSpPr>
            <p:spPr>
              <a:xfrm>
                <a:off x="721233" y="40760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Rectangle 244">
                <a:extLst>
                  <a:ext uri="{FF2B5EF4-FFF2-40B4-BE49-F238E27FC236}">
                    <a16:creationId xmlns:a16="http://schemas.microsoft.com/office/drawing/2014/main" id="{EFBD5D02-C36B-4494-8411-F3A4636B936D}"/>
                  </a:ext>
                </a:extLst>
              </p:cNvPr>
              <p:cNvSpPr/>
              <p:nvPr/>
            </p:nvSpPr>
            <p:spPr>
              <a:xfrm>
                <a:off x="721233" y="3362306"/>
                <a:ext cx="109347" cy="7606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625E822A-69D8-4E53-AE22-FB45828AF101}"/>
                </a:ext>
              </a:extLst>
            </p:cNvPr>
            <p:cNvGrpSpPr/>
            <p:nvPr/>
          </p:nvGrpSpPr>
          <p:grpSpPr>
            <a:xfrm>
              <a:off x="3622882" y="3168759"/>
              <a:ext cx="109347" cy="2174764"/>
              <a:chOff x="721233" y="3362307"/>
              <a:chExt cx="109347" cy="2174764"/>
            </a:xfrm>
          </p:grpSpPr>
          <p:sp>
            <p:nvSpPr>
              <p:cNvPr id="230" name="Rectangle 229">
                <a:extLst>
                  <a:ext uri="{FF2B5EF4-FFF2-40B4-BE49-F238E27FC236}">
                    <a16:creationId xmlns:a16="http://schemas.microsoft.com/office/drawing/2014/main" id="{2E182F2E-A6F3-4C2F-B67D-277BA9372B35}"/>
                  </a:ext>
                </a:extLst>
              </p:cNvPr>
              <p:cNvSpPr/>
              <p:nvPr/>
            </p:nvSpPr>
            <p:spPr>
              <a:xfrm>
                <a:off x="721233" y="4884928"/>
                <a:ext cx="109347" cy="652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Rectangle 230">
                <a:extLst>
                  <a:ext uri="{FF2B5EF4-FFF2-40B4-BE49-F238E27FC236}">
                    <a16:creationId xmlns:a16="http://schemas.microsoft.com/office/drawing/2014/main" id="{DACDC8CB-D0BC-4C68-A2D0-6D738F80E276}"/>
                  </a:ext>
                </a:extLst>
              </p:cNvPr>
              <p:cNvSpPr/>
              <p:nvPr/>
            </p:nvSpPr>
            <p:spPr>
              <a:xfrm>
                <a:off x="721233" y="47567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Rectangle 231">
                <a:extLst>
                  <a:ext uri="{FF2B5EF4-FFF2-40B4-BE49-F238E27FC236}">
                    <a16:creationId xmlns:a16="http://schemas.microsoft.com/office/drawing/2014/main" id="{6CC1E75A-EF96-4CE3-88E7-76C24E079167}"/>
                  </a:ext>
                </a:extLst>
              </p:cNvPr>
              <p:cNvSpPr/>
              <p:nvPr/>
            </p:nvSpPr>
            <p:spPr>
              <a:xfrm>
                <a:off x="721233" y="4590288"/>
                <a:ext cx="109347" cy="2661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988F098C-7A7E-4AE6-BC81-29342FA536E1}"/>
                  </a:ext>
                </a:extLst>
              </p:cNvPr>
              <p:cNvSpPr/>
              <p:nvPr/>
            </p:nvSpPr>
            <p:spPr>
              <a:xfrm>
                <a:off x="721233" y="460373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Rectangle 233">
                <a:extLst>
                  <a:ext uri="{FF2B5EF4-FFF2-40B4-BE49-F238E27FC236}">
                    <a16:creationId xmlns:a16="http://schemas.microsoft.com/office/drawing/2014/main" id="{8AAB88EE-A065-4DA7-8AD3-31124FD95CFF}"/>
                  </a:ext>
                </a:extLst>
              </p:cNvPr>
              <p:cNvSpPr/>
              <p:nvPr/>
            </p:nvSpPr>
            <p:spPr>
              <a:xfrm>
                <a:off x="721233" y="4251942"/>
                <a:ext cx="109347" cy="3764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Rectangle 234">
                <a:extLst>
                  <a:ext uri="{FF2B5EF4-FFF2-40B4-BE49-F238E27FC236}">
                    <a16:creationId xmlns:a16="http://schemas.microsoft.com/office/drawing/2014/main" id="{0FA70AE0-F445-4217-9F52-562100A6E2A2}"/>
                  </a:ext>
                </a:extLst>
              </p:cNvPr>
              <p:cNvSpPr/>
              <p:nvPr/>
            </p:nvSpPr>
            <p:spPr>
              <a:xfrm>
                <a:off x="721233" y="41839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6506F44E-2B6C-4A01-B8F1-5AF1917847F1}"/>
                  </a:ext>
                </a:extLst>
              </p:cNvPr>
              <p:cNvSpPr/>
              <p:nvPr/>
            </p:nvSpPr>
            <p:spPr>
              <a:xfrm>
                <a:off x="721233" y="41547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Rectangle 236">
                <a:extLst>
                  <a:ext uri="{FF2B5EF4-FFF2-40B4-BE49-F238E27FC236}">
                    <a16:creationId xmlns:a16="http://schemas.microsoft.com/office/drawing/2014/main" id="{1F5F9089-8F77-461C-B6B4-3D0DB6825B11}"/>
                  </a:ext>
                </a:extLst>
              </p:cNvPr>
              <p:cNvSpPr/>
              <p:nvPr/>
            </p:nvSpPr>
            <p:spPr>
              <a:xfrm>
                <a:off x="721233" y="3362307"/>
                <a:ext cx="109347" cy="831742"/>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22EB90FA-8C33-4E2D-A210-8F90E1EC3D0F}"/>
                </a:ext>
              </a:extLst>
            </p:cNvPr>
            <p:cNvGrpSpPr/>
            <p:nvPr/>
          </p:nvGrpSpPr>
          <p:grpSpPr>
            <a:xfrm>
              <a:off x="3854452" y="3168758"/>
              <a:ext cx="109347" cy="2174765"/>
              <a:chOff x="721233" y="3362306"/>
              <a:chExt cx="109347" cy="2174765"/>
            </a:xfrm>
          </p:grpSpPr>
          <p:sp>
            <p:nvSpPr>
              <p:cNvPr id="222" name="Rectangle 221">
                <a:extLst>
                  <a:ext uri="{FF2B5EF4-FFF2-40B4-BE49-F238E27FC236}">
                    <a16:creationId xmlns:a16="http://schemas.microsoft.com/office/drawing/2014/main" id="{3BBC1CE8-5D01-4F77-A20A-4139157F975B}"/>
                  </a:ext>
                </a:extLst>
              </p:cNvPr>
              <p:cNvSpPr/>
              <p:nvPr/>
            </p:nvSpPr>
            <p:spPr>
              <a:xfrm>
                <a:off x="721233" y="4823968"/>
                <a:ext cx="109347" cy="713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Rectangle 222">
                <a:extLst>
                  <a:ext uri="{FF2B5EF4-FFF2-40B4-BE49-F238E27FC236}">
                    <a16:creationId xmlns:a16="http://schemas.microsoft.com/office/drawing/2014/main" id="{88F08C7C-B34C-40FE-AA5F-52FECD33A6F5}"/>
                  </a:ext>
                </a:extLst>
              </p:cNvPr>
              <p:cNvSpPr/>
              <p:nvPr/>
            </p:nvSpPr>
            <p:spPr>
              <a:xfrm>
                <a:off x="721233" y="471614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83E3E2B7-77F7-40EA-BB23-D6B56CB56D92}"/>
                  </a:ext>
                </a:extLst>
              </p:cNvPr>
              <p:cNvSpPr/>
              <p:nvPr/>
            </p:nvSpPr>
            <p:spPr>
              <a:xfrm>
                <a:off x="721233" y="4623308"/>
                <a:ext cx="109347" cy="1874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Rectangle 224">
                <a:extLst>
                  <a:ext uri="{FF2B5EF4-FFF2-40B4-BE49-F238E27FC236}">
                    <a16:creationId xmlns:a16="http://schemas.microsoft.com/office/drawing/2014/main" id="{613FF05F-FE58-47D9-BD34-9B5D1F07A59A}"/>
                  </a:ext>
                </a:extLst>
              </p:cNvPr>
              <p:cNvSpPr/>
              <p:nvPr/>
            </p:nvSpPr>
            <p:spPr>
              <a:xfrm>
                <a:off x="721233" y="45351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Rectangle 225">
                <a:extLst>
                  <a:ext uri="{FF2B5EF4-FFF2-40B4-BE49-F238E27FC236}">
                    <a16:creationId xmlns:a16="http://schemas.microsoft.com/office/drawing/2014/main" id="{9B9DB343-F051-43DF-ACA9-DE35B9A6E9E4}"/>
                  </a:ext>
                </a:extLst>
              </p:cNvPr>
              <p:cNvSpPr/>
              <p:nvPr/>
            </p:nvSpPr>
            <p:spPr>
              <a:xfrm>
                <a:off x="721233" y="4275328"/>
                <a:ext cx="109347" cy="3105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12600524-0D3B-43A1-82B7-75110BB225AD}"/>
                  </a:ext>
                </a:extLst>
              </p:cNvPr>
              <p:cNvSpPr/>
              <p:nvPr/>
            </p:nvSpPr>
            <p:spPr>
              <a:xfrm>
                <a:off x="721233" y="41839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Rectangle 227">
                <a:extLst>
                  <a:ext uri="{FF2B5EF4-FFF2-40B4-BE49-F238E27FC236}">
                    <a16:creationId xmlns:a16="http://schemas.microsoft.com/office/drawing/2014/main" id="{41577922-6A00-4CA9-997B-C92E171A07E6}"/>
                  </a:ext>
                </a:extLst>
              </p:cNvPr>
              <p:cNvSpPr/>
              <p:nvPr/>
            </p:nvSpPr>
            <p:spPr>
              <a:xfrm>
                <a:off x="721233" y="415732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Rectangle 228">
                <a:extLst>
                  <a:ext uri="{FF2B5EF4-FFF2-40B4-BE49-F238E27FC236}">
                    <a16:creationId xmlns:a16="http://schemas.microsoft.com/office/drawing/2014/main" id="{44DD3D68-FA68-4232-BA5B-408834DF507B}"/>
                  </a:ext>
                </a:extLst>
              </p:cNvPr>
              <p:cNvSpPr/>
              <p:nvPr/>
            </p:nvSpPr>
            <p:spPr>
              <a:xfrm>
                <a:off x="721233" y="3362306"/>
                <a:ext cx="109347" cy="8444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009575C1-596E-4806-A5EF-69735132BEBC}"/>
                </a:ext>
              </a:extLst>
            </p:cNvPr>
            <p:cNvGrpSpPr/>
            <p:nvPr/>
          </p:nvGrpSpPr>
          <p:grpSpPr>
            <a:xfrm>
              <a:off x="4086022" y="3168758"/>
              <a:ext cx="109347" cy="2174765"/>
              <a:chOff x="721233" y="3362306"/>
              <a:chExt cx="109347" cy="2174765"/>
            </a:xfrm>
          </p:grpSpPr>
          <p:sp>
            <p:nvSpPr>
              <p:cNvPr id="214" name="Rectangle 213">
                <a:extLst>
                  <a:ext uri="{FF2B5EF4-FFF2-40B4-BE49-F238E27FC236}">
                    <a16:creationId xmlns:a16="http://schemas.microsoft.com/office/drawing/2014/main" id="{19A2FF15-CF6D-4D97-B036-840C10447609}"/>
                  </a:ext>
                </a:extLst>
              </p:cNvPr>
              <p:cNvSpPr/>
              <p:nvPr/>
            </p:nvSpPr>
            <p:spPr>
              <a:xfrm>
                <a:off x="721233" y="4783328"/>
                <a:ext cx="109347" cy="753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540D7F57-011F-46C4-8679-CC394D4AD447}"/>
                  </a:ext>
                </a:extLst>
              </p:cNvPr>
              <p:cNvSpPr/>
              <p:nvPr/>
            </p:nvSpPr>
            <p:spPr>
              <a:xfrm>
                <a:off x="721233" y="466534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Rectangle 215">
                <a:extLst>
                  <a:ext uri="{FF2B5EF4-FFF2-40B4-BE49-F238E27FC236}">
                    <a16:creationId xmlns:a16="http://schemas.microsoft.com/office/drawing/2014/main" id="{BB58346B-84C6-4E77-B7DF-42B5BB4976A6}"/>
                  </a:ext>
                </a:extLst>
              </p:cNvPr>
              <p:cNvSpPr/>
              <p:nvPr/>
            </p:nvSpPr>
            <p:spPr>
              <a:xfrm>
                <a:off x="721233" y="4529328"/>
                <a:ext cx="109347" cy="243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Rectangle 216">
                <a:extLst>
                  <a:ext uri="{FF2B5EF4-FFF2-40B4-BE49-F238E27FC236}">
                    <a16:creationId xmlns:a16="http://schemas.microsoft.com/office/drawing/2014/main" id="{513B7EE1-46D6-4103-94E1-31E6A34F216B}"/>
                  </a:ext>
                </a:extLst>
              </p:cNvPr>
              <p:cNvSpPr/>
              <p:nvPr/>
            </p:nvSpPr>
            <p:spPr>
              <a:xfrm>
                <a:off x="721233" y="44970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22D3BDD0-A3AE-4286-9ED6-9535DC59B9C4}"/>
                  </a:ext>
                </a:extLst>
              </p:cNvPr>
              <p:cNvSpPr/>
              <p:nvPr/>
            </p:nvSpPr>
            <p:spPr>
              <a:xfrm>
                <a:off x="721233" y="4290042"/>
                <a:ext cx="109347" cy="2316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Rectangle 218">
                <a:extLst>
                  <a:ext uri="{FF2B5EF4-FFF2-40B4-BE49-F238E27FC236}">
                    <a16:creationId xmlns:a16="http://schemas.microsoft.com/office/drawing/2014/main" id="{4E04EF7E-CEF2-4889-A7DB-2115BD1443E8}"/>
                  </a:ext>
                </a:extLst>
              </p:cNvPr>
              <p:cNvSpPr/>
              <p:nvPr/>
            </p:nvSpPr>
            <p:spPr>
              <a:xfrm>
                <a:off x="721233" y="41966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Rectangle 219">
                <a:extLst>
                  <a:ext uri="{FF2B5EF4-FFF2-40B4-BE49-F238E27FC236}">
                    <a16:creationId xmlns:a16="http://schemas.microsoft.com/office/drawing/2014/main" id="{0AE439FD-0AFE-4916-9B89-FB39C02D26D6}"/>
                  </a:ext>
                </a:extLst>
              </p:cNvPr>
              <p:cNvSpPr/>
              <p:nvPr/>
            </p:nvSpPr>
            <p:spPr>
              <a:xfrm>
                <a:off x="721233" y="41674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E3044421-5DD8-466E-910D-53CDF98B8585}"/>
                  </a:ext>
                </a:extLst>
              </p:cNvPr>
              <p:cNvSpPr/>
              <p:nvPr/>
            </p:nvSpPr>
            <p:spPr>
              <a:xfrm>
                <a:off x="721233" y="3362306"/>
                <a:ext cx="109347" cy="8495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393618BA-6A40-4F63-8082-1AB762FA0E52}"/>
                </a:ext>
              </a:extLst>
            </p:cNvPr>
            <p:cNvGrpSpPr/>
            <p:nvPr/>
          </p:nvGrpSpPr>
          <p:grpSpPr>
            <a:xfrm>
              <a:off x="4317592" y="3168758"/>
              <a:ext cx="109347" cy="2174765"/>
              <a:chOff x="721233" y="3362306"/>
              <a:chExt cx="109347" cy="2174765"/>
            </a:xfrm>
          </p:grpSpPr>
          <p:sp>
            <p:nvSpPr>
              <p:cNvPr id="206" name="Rectangle 205">
                <a:extLst>
                  <a:ext uri="{FF2B5EF4-FFF2-40B4-BE49-F238E27FC236}">
                    <a16:creationId xmlns:a16="http://schemas.microsoft.com/office/drawing/2014/main" id="{A78D85CE-8043-48EE-B073-6E0B5D38239F}"/>
                  </a:ext>
                </a:extLst>
              </p:cNvPr>
              <p:cNvSpPr/>
              <p:nvPr/>
            </p:nvSpPr>
            <p:spPr>
              <a:xfrm>
                <a:off x="721233" y="4856988"/>
                <a:ext cx="109347" cy="6800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Rectangle 206">
                <a:extLst>
                  <a:ext uri="{FF2B5EF4-FFF2-40B4-BE49-F238E27FC236}">
                    <a16:creationId xmlns:a16="http://schemas.microsoft.com/office/drawing/2014/main" id="{F4A94DD7-DA63-48AF-831D-6D2DBEBC82A5}"/>
                  </a:ext>
                </a:extLst>
              </p:cNvPr>
              <p:cNvSpPr/>
              <p:nvPr/>
            </p:nvSpPr>
            <p:spPr>
              <a:xfrm>
                <a:off x="721233" y="468566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207">
                <a:extLst>
                  <a:ext uri="{FF2B5EF4-FFF2-40B4-BE49-F238E27FC236}">
                    <a16:creationId xmlns:a16="http://schemas.microsoft.com/office/drawing/2014/main" id="{9DA56D2D-E4F2-4D16-A655-B97ADB7ED62C}"/>
                  </a:ext>
                </a:extLst>
              </p:cNvPr>
              <p:cNvSpPr/>
              <p:nvPr/>
            </p:nvSpPr>
            <p:spPr>
              <a:xfrm>
                <a:off x="721233" y="4536948"/>
                <a:ext cx="109347" cy="2458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65A544BE-6E2A-4DB4-9350-6BB02341286D}"/>
                  </a:ext>
                </a:extLst>
              </p:cNvPr>
              <p:cNvSpPr/>
              <p:nvPr/>
            </p:nvSpPr>
            <p:spPr>
              <a:xfrm>
                <a:off x="721233" y="451991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209">
                <a:extLst>
                  <a:ext uri="{FF2B5EF4-FFF2-40B4-BE49-F238E27FC236}">
                    <a16:creationId xmlns:a16="http://schemas.microsoft.com/office/drawing/2014/main" id="{83C46336-541B-4C2C-BEDB-60BA70004B74}"/>
                  </a:ext>
                </a:extLst>
              </p:cNvPr>
              <p:cNvSpPr/>
              <p:nvPr/>
            </p:nvSpPr>
            <p:spPr>
              <a:xfrm>
                <a:off x="721233" y="4298188"/>
                <a:ext cx="109347" cy="2444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210">
                <a:extLst>
                  <a:ext uri="{FF2B5EF4-FFF2-40B4-BE49-F238E27FC236}">
                    <a16:creationId xmlns:a16="http://schemas.microsoft.com/office/drawing/2014/main" id="{44E7F8FE-C97B-4B65-B0CA-4263362B3349}"/>
                  </a:ext>
                </a:extLst>
              </p:cNvPr>
              <p:cNvSpPr/>
              <p:nvPr/>
            </p:nvSpPr>
            <p:spPr>
              <a:xfrm>
                <a:off x="721233" y="423987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0393F306-D923-4975-8FF1-3886BE468461}"/>
                  </a:ext>
                </a:extLst>
              </p:cNvPr>
              <p:cNvSpPr/>
              <p:nvPr/>
            </p:nvSpPr>
            <p:spPr>
              <a:xfrm>
                <a:off x="721233" y="41928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Rectangle 212">
                <a:extLst>
                  <a:ext uri="{FF2B5EF4-FFF2-40B4-BE49-F238E27FC236}">
                    <a16:creationId xmlns:a16="http://schemas.microsoft.com/office/drawing/2014/main" id="{EB9AEE6B-59A9-42F8-9202-227A575AC165}"/>
                  </a:ext>
                </a:extLst>
              </p:cNvPr>
              <p:cNvSpPr/>
              <p:nvPr/>
            </p:nvSpPr>
            <p:spPr>
              <a:xfrm>
                <a:off x="721233" y="3362306"/>
                <a:ext cx="109347" cy="89016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E1836562-1B12-4A5E-A162-24EC78C2A5C6}"/>
                </a:ext>
              </a:extLst>
            </p:cNvPr>
            <p:cNvGrpSpPr/>
            <p:nvPr/>
          </p:nvGrpSpPr>
          <p:grpSpPr>
            <a:xfrm>
              <a:off x="4549162" y="3168758"/>
              <a:ext cx="109347" cy="2174765"/>
              <a:chOff x="721233" y="3362306"/>
              <a:chExt cx="109347" cy="2174765"/>
            </a:xfrm>
          </p:grpSpPr>
          <p:sp>
            <p:nvSpPr>
              <p:cNvPr id="198" name="Rectangle 197">
                <a:extLst>
                  <a:ext uri="{FF2B5EF4-FFF2-40B4-BE49-F238E27FC236}">
                    <a16:creationId xmlns:a16="http://schemas.microsoft.com/office/drawing/2014/main" id="{70066C93-CBF6-4216-B362-B7060DE1FB59}"/>
                  </a:ext>
                </a:extLst>
              </p:cNvPr>
              <p:cNvSpPr/>
              <p:nvPr/>
            </p:nvSpPr>
            <p:spPr>
              <a:xfrm>
                <a:off x="721233" y="4813808"/>
                <a:ext cx="109347" cy="723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B9EBBFD7-6679-436D-BA58-4C1872EAE372}"/>
                  </a:ext>
                </a:extLst>
              </p:cNvPr>
              <p:cNvSpPr/>
              <p:nvPr/>
            </p:nvSpPr>
            <p:spPr>
              <a:xfrm>
                <a:off x="721233" y="46628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Rectangle 199">
                <a:extLst>
                  <a:ext uri="{FF2B5EF4-FFF2-40B4-BE49-F238E27FC236}">
                    <a16:creationId xmlns:a16="http://schemas.microsoft.com/office/drawing/2014/main" id="{14A52C49-7200-4FAA-A288-F3EDB3438886}"/>
                  </a:ext>
                </a:extLst>
              </p:cNvPr>
              <p:cNvSpPr/>
              <p:nvPr/>
            </p:nvSpPr>
            <p:spPr>
              <a:xfrm>
                <a:off x="721233" y="4559808"/>
                <a:ext cx="109347" cy="192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Rectangle 200">
                <a:extLst>
                  <a:ext uri="{FF2B5EF4-FFF2-40B4-BE49-F238E27FC236}">
                    <a16:creationId xmlns:a16="http://schemas.microsoft.com/office/drawing/2014/main" id="{1FE93EB3-8DB4-4C9A-99CF-9C1DAB562F29}"/>
                  </a:ext>
                </a:extLst>
              </p:cNvPr>
              <p:cNvSpPr/>
              <p:nvPr/>
            </p:nvSpPr>
            <p:spPr>
              <a:xfrm>
                <a:off x="721233" y="451737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Rectangle 201">
                <a:extLst>
                  <a:ext uri="{FF2B5EF4-FFF2-40B4-BE49-F238E27FC236}">
                    <a16:creationId xmlns:a16="http://schemas.microsoft.com/office/drawing/2014/main" id="{5ED28319-0865-4DED-88D7-068B5C3B0B76}"/>
                  </a:ext>
                </a:extLst>
              </p:cNvPr>
              <p:cNvSpPr/>
              <p:nvPr/>
            </p:nvSpPr>
            <p:spPr>
              <a:xfrm>
                <a:off x="721233" y="4345922"/>
                <a:ext cx="109347" cy="2037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Rectangle 202">
                <a:extLst>
                  <a:ext uri="{FF2B5EF4-FFF2-40B4-BE49-F238E27FC236}">
                    <a16:creationId xmlns:a16="http://schemas.microsoft.com/office/drawing/2014/main" id="{8DCA2FBC-C3A1-47CE-A744-5F7A9647AB97}"/>
                  </a:ext>
                </a:extLst>
              </p:cNvPr>
              <p:cNvSpPr/>
              <p:nvPr/>
            </p:nvSpPr>
            <p:spPr>
              <a:xfrm>
                <a:off x="721233" y="425511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Rectangle 203">
                <a:extLst>
                  <a:ext uri="{FF2B5EF4-FFF2-40B4-BE49-F238E27FC236}">
                    <a16:creationId xmlns:a16="http://schemas.microsoft.com/office/drawing/2014/main" id="{F7B7AE82-8398-4BE0-B662-CD3F11500A4F}"/>
                  </a:ext>
                </a:extLst>
              </p:cNvPr>
              <p:cNvSpPr/>
              <p:nvPr/>
            </p:nvSpPr>
            <p:spPr>
              <a:xfrm>
                <a:off x="721233" y="42106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Rectangle 204">
                <a:extLst>
                  <a:ext uri="{FF2B5EF4-FFF2-40B4-BE49-F238E27FC236}">
                    <a16:creationId xmlns:a16="http://schemas.microsoft.com/office/drawing/2014/main" id="{D36944A0-B228-4475-B5A4-360A4DDE7AF0}"/>
                  </a:ext>
                </a:extLst>
              </p:cNvPr>
              <p:cNvSpPr/>
              <p:nvPr/>
            </p:nvSpPr>
            <p:spPr>
              <a:xfrm>
                <a:off x="721233" y="3362306"/>
                <a:ext cx="109347" cy="8850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6CF95DF4-486D-4E5E-B0A1-381DAF2DE108}"/>
                </a:ext>
              </a:extLst>
            </p:cNvPr>
            <p:cNvGrpSpPr/>
            <p:nvPr/>
          </p:nvGrpSpPr>
          <p:grpSpPr>
            <a:xfrm>
              <a:off x="4780732" y="3168758"/>
              <a:ext cx="109347" cy="2174765"/>
              <a:chOff x="721233" y="3362306"/>
              <a:chExt cx="109347" cy="2174765"/>
            </a:xfrm>
          </p:grpSpPr>
          <p:sp>
            <p:nvSpPr>
              <p:cNvPr id="191" name="Rectangle 190">
                <a:extLst>
                  <a:ext uri="{FF2B5EF4-FFF2-40B4-BE49-F238E27FC236}">
                    <a16:creationId xmlns:a16="http://schemas.microsoft.com/office/drawing/2014/main" id="{AD728EAB-612B-4751-88EE-837EE0C75CB3}"/>
                  </a:ext>
                </a:extLst>
              </p:cNvPr>
              <p:cNvSpPr/>
              <p:nvPr/>
            </p:nvSpPr>
            <p:spPr>
              <a:xfrm>
                <a:off x="721233" y="4867148"/>
                <a:ext cx="109347" cy="669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E39AD13C-95C9-4FA1-B9C5-5EC72C816B73}"/>
                  </a:ext>
                </a:extLst>
              </p:cNvPr>
              <p:cNvSpPr/>
              <p:nvPr/>
            </p:nvSpPr>
            <p:spPr>
              <a:xfrm>
                <a:off x="721233" y="469074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Rectangle 192">
                <a:extLst>
                  <a:ext uri="{FF2B5EF4-FFF2-40B4-BE49-F238E27FC236}">
                    <a16:creationId xmlns:a16="http://schemas.microsoft.com/office/drawing/2014/main" id="{C7B8DFC9-E259-43F1-994F-C8D845551BB5}"/>
                  </a:ext>
                </a:extLst>
              </p:cNvPr>
              <p:cNvSpPr/>
              <p:nvPr/>
            </p:nvSpPr>
            <p:spPr>
              <a:xfrm>
                <a:off x="721233" y="4613148"/>
                <a:ext cx="109347" cy="169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AD25F854-CF4B-4E0C-9029-A7DBB294A862}"/>
                  </a:ext>
                </a:extLst>
              </p:cNvPr>
              <p:cNvSpPr/>
              <p:nvPr/>
            </p:nvSpPr>
            <p:spPr>
              <a:xfrm>
                <a:off x="721233" y="4493768"/>
                <a:ext cx="109347" cy="14922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B99ABD1B-CCAB-48E3-8E43-8C65DB1B39AC}"/>
                  </a:ext>
                </a:extLst>
              </p:cNvPr>
              <p:cNvSpPr/>
              <p:nvPr/>
            </p:nvSpPr>
            <p:spPr>
              <a:xfrm>
                <a:off x="721233" y="4333748"/>
                <a:ext cx="109347" cy="2317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E73DB306-3DEE-4B70-9C2E-DE40DF361805}"/>
                  </a:ext>
                </a:extLst>
              </p:cNvPr>
              <p:cNvSpPr/>
              <p:nvPr/>
            </p:nvSpPr>
            <p:spPr>
              <a:xfrm>
                <a:off x="721233" y="42487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654D4C04-58A6-4C48-977E-C76B3E968E9C}"/>
                  </a:ext>
                </a:extLst>
              </p:cNvPr>
              <p:cNvSpPr/>
              <p:nvPr/>
            </p:nvSpPr>
            <p:spPr>
              <a:xfrm>
                <a:off x="721233" y="3362306"/>
                <a:ext cx="109347" cy="94350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7709F704-3322-4C61-973C-CC38D2E34FB3}"/>
                </a:ext>
              </a:extLst>
            </p:cNvPr>
            <p:cNvGrpSpPr/>
            <p:nvPr/>
          </p:nvGrpSpPr>
          <p:grpSpPr>
            <a:xfrm>
              <a:off x="5012302" y="3168758"/>
              <a:ext cx="109347" cy="2174765"/>
              <a:chOff x="721233" y="3362306"/>
              <a:chExt cx="109347" cy="2174765"/>
            </a:xfrm>
          </p:grpSpPr>
          <p:sp>
            <p:nvSpPr>
              <p:cNvPr id="184" name="Rectangle 183">
                <a:extLst>
                  <a:ext uri="{FF2B5EF4-FFF2-40B4-BE49-F238E27FC236}">
                    <a16:creationId xmlns:a16="http://schemas.microsoft.com/office/drawing/2014/main" id="{0A575003-CD9E-49EA-BDDB-A4D33E015190}"/>
                  </a:ext>
                </a:extLst>
              </p:cNvPr>
              <p:cNvSpPr/>
              <p:nvPr/>
            </p:nvSpPr>
            <p:spPr>
              <a:xfrm>
                <a:off x="721233" y="4796028"/>
                <a:ext cx="109347" cy="741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460AB0E6-2B4E-4FD6-B1A1-4FD89234EC35}"/>
                  </a:ext>
                </a:extLst>
              </p:cNvPr>
              <p:cNvSpPr/>
              <p:nvPr/>
            </p:nvSpPr>
            <p:spPr>
              <a:xfrm>
                <a:off x="721233" y="46755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E3C0F0CE-0E7E-43DA-BFED-811EA05030BF}"/>
                  </a:ext>
                </a:extLst>
              </p:cNvPr>
              <p:cNvSpPr/>
              <p:nvPr/>
            </p:nvSpPr>
            <p:spPr>
              <a:xfrm>
                <a:off x="721233" y="4580128"/>
                <a:ext cx="109347" cy="192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F3D404DB-304E-4C14-BFAE-5ED61F46BB55}"/>
                  </a:ext>
                </a:extLst>
              </p:cNvPr>
              <p:cNvSpPr/>
              <p:nvPr/>
            </p:nvSpPr>
            <p:spPr>
              <a:xfrm>
                <a:off x="721233" y="44970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AD940A88-EDD9-4AF7-A261-F705378C571C}"/>
                  </a:ext>
                </a:extLst>
              </p:cNvPr>
              <p:cNvSpPr/>
              <p:nvPr/>
            </p:nvSpPr>
            <p:spPr>
              <a:xfrm>
                <a:off x="721233" y="4333748"/>
                <a:ext cx="109347" cy="2114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E779DDCD-3B64-42FD-A9FD-3E97E1E01014}"/>
                  </a:ext>
                </a:extLst>
              </p:cNvPr>
              <p:cNvSpPr/>
              <p:nvPr/>
            </p:nvSpPr>
            <p:spPr>
              <a:xfrm>
                <a:off x="721233" y="42309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Rectangle 189">
                <a:extLst>
                  <a:ext uri="{FF2B5EF4-FFF2-40B4-BE49-F238E27FC236}">
                    <a16:creationId xmlns:a16="http://schemas.microsoft.com/office/drawing/2014/main" id="{F7A9C47A-0E3A-4E58-B382-28A29CD80384}"/>
                  </a:ext>
                </a:extLst>
              </p:cNvPr>
              <p:cNvSpPr/>
              <p:nvPr/>
            </p:nvSpPr>
            <p:spPr>
              <a:xfrm>
                <a:off x="721233" y="3362306"/>
                <a:ext cx="109347" cy="8977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D4749B4E-9A61-4675-A306-D08D7D500BC5}"/>
                </a:ext>
              </a:extLst>
            </p:cNvPr>
            <p:cNvGrpSpPr/>
            <p:nvPr/>
          </p:nvGrpSpPr>
          <p:grpSpPr>
            <a:xfrm>
              <a:off x="5243872" y="3168758"/>
              <a:ext cx="109347" cy="2174765"/>
              <a:chOff x="721233" y="3362306"/>
              <a:chExt cx="109347" cy="2174765"/>
            </a:xfrm>
          </p:grpSpPr>
          <p:sp>
            <p:nvSpPr>
              <p:cNvPr id="176" name="Rectangle 175">
                <a:extLst>
                  <a:ext uri="{FF2B5EF4-FFF2-40B4-BE49-F238E27FC236}">
                    <a16:creationId xmlns:a16="http://schemas.microsoft.com/office/drawing/2014/main" id="{ABB9C184-924F-41B2-93DB-40232B083737}"/>
                  </a:ext>
                </a:extLst>
              </p:cNvPr>
              <p:cNvSpPr/>
              <p:nvPr/>
            </p:nvSpPr>
            <p:spPr>
              <a:xfrm>
                <a:off x="721233" y="4867148"/>
                <a:ext cx="109347" cy="669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904BC094-F564-49A8-BD3F-296BF64DAA03}"/>
                  </a:ext>
                </a:extLst>
              </p:cNvPr>
              <p:cNvSpPr/>
              <p:nvPr/>
            </p:nvSpPr>
            <p:spPr>
              <a:xfrm>
                <a:off x="721233" y="47009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id="{CD081035-73B4-40FB-8D40-6C50C6900321}"/>
                  </a:ext>
                </a:extLst>
              </p:cNvPr>
              <p:cNvSpPr/>
              <p:nvPr/>
            </p:nvSpPr>
            <p:spPr>
              <a:xfrm>
                <a:off x="721233" y="4615688"/>
                <a:ext cx="109347" cy="182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id="{7E3A1616-F18F-4547-A76A-4DD4C11298A3}"/>
                  </a:ext>
                </a:extLst>
              </p:cNvPr>
              <p:cNvSpPr/>
              <p:nvPr/>
            </p:nvSpPr>
            <p:spPr>
              <a:xfrm>
                <a:off x="721233" y="45351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6066DC57-F66F-4230-B3CE-191BA29D139C}"/>
                  </a:ext>
                </a:extLst>
              </p:cNvPr>
              <p:cNvSpPr/>
              <p:nvPr/>
            </p:nvSpPr>
            <p:spPr>
              <a:xfrm>
                <a:off x="721233" y="4399262"/>
                <a:ext cx="109347" cy="1859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id="{3629F2A7-72D2-42B3-AA0B-B2056DC3F88F}"/>
                  </a:ext>
                </a:extLst>
              </p:cNvPr>
              <p:cNvSpPr/>
              <p:nvPr/>
            </p:nvSpPr>
            <p:spPr>
              <a:xfrm>
                <a:off x="721233" y="43084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id="{F95F6FA0-B1D0-45E1-8785-9D2529B582AD}"/>
                  </a:ext>
                </a:extLst>
              </p:cNvPr>
              <p:cNvSpPr/>
              <p:nvPr/>
            </p:nvSpPr>
            <p:spPr>
              <a:xfrm>
                <a:off x="721233" y="42665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805735AB-56B1-47B9-95DE-5F1029DA9F2B}"/>
                  </a:ext>
                </a:extLst>
              </p:cNvPr>
              <p:cNvSpPr/>
              <p:nvPr/>
            </p:nvSpPr>
            <p:spPr>
              <a:xfrm>
                <a:off x="721233" y="3362306"/>
                <a:ext cx="109347" cy="95620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0C31346B-C200-4FD2-9103-8F12A6B460FD}"/>
                </a:ext>
              </a:extLst>
            </p:cNvPr>
            <p:cNvGrpSpPr/>
            <p:nvPr/>
          </p:nvGrpSpPr>
          <p:grpSpPr>
            <a:xfrm>
              <a:off x="5475442" y="3168758"/>
              <a:ext cx="109347" cy="2174765"/>
              <a:chOff x="721233" y="3362306"/>
              <a:chExt cx="109347" cy="2174765"/>
            </a:xfrm>
          </p:grpSpPr>
          <p:sp>
            <p:nvSpPr>
              <p:cNvPr id="169" name="Rectangle 168">
                <a:extLst>
                  <a:ext uri="{FF2B5EF4-FFF2-40B4-BE49-F238E27FC236}">
                    <a16:creationId xmlns:a16="http://schemas.microsoft.com/office/drawing/2014/main" id="{5E1613FB-DAC4-413D-B63A-94D66602944A}"/>
                  </a:ext>
                </a:extLst>
              </p:cNvPr>
              <p:cNvSpPr/>
              <p:nvPr/>
            </p:nvSpPr>
            <p:spPr>
              <a:xfrm>
                <a:off x="721233" y="4803648"/>
                <a:ext cx="109347" cy="7334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id="{A459748A-A154-491E-9C99-4971A6C1023A}"/>
                  </a:ext>
                </a:extLst>
              </p:cNvPr>
              <p:cNvSpPr/>
              <p:nvPr/>
            </p:nvSpPr>
            <p:spPr>
              <a:xfrm>
                <a:off x="721233" y="464502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1A205E8B-2AEF-47D6-830A-09EC171F21A2}"/>
                  </a:ext>
                </a:extLst>
              </p:cNvPr>
              <p:cNvSpPr/>
              <p:nvPr/>
            </p:nvSpPr>
            <p:spPr>
              <a:xfrm>
                <a:off x="721233" y="4582668"/>
                <a:ext cx="109347" cy="1595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id="{CF9691F1-5521-4A58-8E41-C9C3A4CC52BD}"/>
                  </a:ext>
                </a:extLst>
              </p:cNvPr>
              <p:cNvSpPr/>
              <p:nvPr/>
            </p:nvSpPr>
            <p:spPr>
              <a:xfrm>
                <a:off x="721233" y="449451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A2E2DE60-8E41-4B7E-9D06-2C514C444F4E}"/>
                  </a:ext>
                </a:extLst>
              </p:cNvPr>
              <p:cNvSpPr/>
              <p:nvPr/>
            </p:nvSpPr>
            <p:spPr>
              <a:xfrm>
                <a:off x="721233" y="4338828"/>
                <a:ext cx="109347" cy="2216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36B997D8-F8F5-4FE8-BB3A-9141593A12E4}"/>
                  </a:ext>
                </a:extLst>
              </p:cNvPr>
              <p:cNvSpPr/>
              <p:nvPr/>
            </p:nvSpPr>
            <p:spPr>
              <a:xfrm>
                <a:off x="721233" y="42665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id="{7A6B20F8-5617-4271-92BA-D386B52D0181}"/>
                  </a:ext>
                </a:extLst>
              </p:cNvPr>
              <p:cNvSpPr/>
              <p:nvPr/>
            </p:nvSpPr>
            <p:spPr>
              <a:xfrm>
                <a:off x="721233" y="3362306"/>
                <a:ext cx="109347" cy="9333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E00D19F3-8EF6-4DC5-B41D-3058896C59AA}"/>
                </a:ext>
              </a:extLst>
            </p:cNvPr>
            <p:cNvGrpSpPr/>
            <p:nvPr/>
          </p:nvGrpSpPr>
          <p:grpSpPr>
            <a:xfrm>
              <a:off x="5707012" y="3168758"/>
              <a:ext cx="109347" cy="2174765"/>
              <a:chOff x="721233" y="3362306"/>
              <a:chExt cx="109347" cy="2174765"/>
            </a:xfrm>
          </p:grpSpPr>
          <p:sp>
            <p:nvSpPr>
              <p:cNvPr id="161" name="Rectangle 160">
                <a:extLst>
                  <a:ext uri="{FF2B5EF4-FFF2-40B4-BE49-F238E27FC236}">
                    <a16:creationId xmlns:a16="http://schemas.microsoft.com/office/drawing/2014/main" id="{92D44080-7055-43A2-879E-82E9133F3AC6}"/>
                  </a:ext>
                </a:extLst>
              </p:cNvPr>
              <p:cNvSpPr/>
              <p:nvPr/>
            </p:nvSpPr>
            <p:spPr>
              <a:xfrm>
                <a:off x="721233" y="4780788"/>
                <a:ext cx="109347" cy="7562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id="{FFBFC428-EC2A-4D20-AC2C-50DA19DC88FE}"/>
                  </a:ext>
                </a:extLst>
              </p:cNvPr>
              <p:cNvSpPr/>
              <p:nvPr/>
            </p:nvSpPr>
            <p:spPr>
              <a:xfrm>
                <a:off x="721233" y="46374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id="{7E710B05-7EB8-402B-93BE-0CAAC91880DF}"/>
                  </a:ext>
                </a:extLst>
              </p:cNvPr>
              <p:cNvSpPr/>
              <p:nvPr/>
            </p:nvSpPr>
            <p:spPr>
              <a:xfrm>
                <a:off x="721233" y="4572508"/>
                <a:ext cx="109347" cy="1671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id="{7D97B73B-A0E6-493C-BA10-C0462106EAA7}"/>
                  </a:ext>
                </a:extLst>
              </p:cNvPr>
              <p:cNvSpPr/>
              <p:nvPr/>
            </p:nvSpPr>
            <p:spPr>
              <a:xfrm>
                <a:off x="721233" y="44970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id="{53B69CD5-E664-458B-9E58-DF321473B26D}"/>
                  </a:ext>
                </a:extLst>
              </p:cNvPr>
              <p:cNvSpPr/>
              <p:nvPr/>
            </p:nvSpPr>
            <p:spPr>
              <a:xfrm>
                <a:off x="721233" y="4378942"/>
                <a:ext cx="109347" cy="1503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id="{F9010CD0-F99D-4215-B875-714A6761D86C}"/>
                  </a:ext>
                </a:extLst>
              </p:cNvPr>
              <p:cNvSpPr/>
              <p:nvPr/>
            </p:nvSpPr>
            <p:spPr>
              <a:xfrm>
                <a:off x="721233" y="42855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id="{92552FD1-328D-494B-BE4E-126C2D0FB150}"/>
                  </a:ext>
                </a:extLst>
              </p:cNvPr>
              <p:cNvSpPr/>
              <p:nvPr/>
            </p:nvSpPr>
            <p:spPr>
              <a:xfrm>
                <a:off x="721233" y="425130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05085CBF-6C4E-4E7D-9A00-6840D92516D8}"/>
                  </a:ext>
                </a:extLst>
              </p:cNvPr>
              <p:cNvSpPr/>
              <p:nvPr/>
            </p:nvSpPr>
            <p:spPr>
              <a:xfrm>
                <a:off x="721233" y="3362306"/>
                <a:ext cx="109347" cy="9130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D4E86E59-22B4-4227-A95E-078CD6ECE6AD}"/>
                </a:ext>
              </a:extLst>
            </p:cNvPr>
            <p:cNvGrpSpPr/>
            <p:nvPr/>
          </p:nvGrpSpPr>
          <p:grpSpPr>
            <a:xfrm>
              <a:off x="5938582" y="3168758"/>
              <a:ext cx="109347" cy="2174765"/>
              <a:chOff x="721233" y="3362306"/>
              <a:chExt cx="109347" cy="2174765"/>
            </a:xfrm>
          </p:grpSpPr>
          <p:sp>
            <p:nvSpPr>
              <p:cNvPr id="153" name="Rectangle 152">
                <a:extLst>
                  <a:ext uri="{FF2B5EF4-FFF2-40B4-BE49-F238E27FC236}">
                    <a16:creationId xmlns:a16="http://schemas.microsoft.com/office/drawing/2014/main" id="{F737D968-C172-4213-A5CD-C034BDF6424F}"/>
                  </a:ext>
                </a:extLst>
              </p:cNvPr>
              <p:cNvSpPr/>
              <p:nvPr/>
            </p:nvSpPr>
            <p:spPr>
              <a:xfrm>
                <a:off x="721233" y="4765548"/>
                <a:ext cx="109347" cy="7715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a:extLst>
                  <a:ext uri="{FF2B5EF4-FFF2-40B4-BE49-F238E27FC236}">
                    <a16:creationId xmlns:a16="http://schemas.microsoft.com/office/drawing/2014/main" id="{284C2CDA-2015-4B4A-8B78-2779E360C602}"/>
                  </a:ext>
                </a:extLst>
              </p:cNvPr>
              <p:cNvSpPr/>
              <p:nvPr/>
            </p:nvSpPr>
            <p:spPr>
              <a:xfrm>
                <a:off x="721233" y="461962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id="{6E4B7432-D33D-45F1-8B9F-37EC77D186E6}"/>
                  </a:ext>
                </a:extLst>
              </p:cNvPr>
              <p:cNvSpPr/>
              <p:nvPr/>
            </p:nvSpPr>
            <p:spPr>
              <a:xfrm>
                <a:off x="721233" y="4521708"/>
                <a:ext cx="109347" cy="1925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id="{D9F48D5E-C5B4-4800-923F-261063BAABA0}"/>
                  </a:ext>
                </a:extLst>
              </p:cNvPr>
              <p:cNvSpPr/>
              <p:nvPr/>
            </p:nvSpPr>
            <p:spPr>
              <a:xfrm>
                <a:off x="721233" y="446657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id="{649DFA74-301E-4F37-9C88-73611A429769}"/>
                  </a:ext>
                </a:extLst>
              </p:cNvPr>
              <p:cNvSpPr/>
              <p:nvPr/>
            </p:nvSpPr>
            <p:spPr>
              <a:xfrm>
                <a:off x="721233" y="4308348"/>
                <a:ext cx="109347" cy="1809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325DF3D2-DE14-49DB-96D1-6B8BC2701A19}"/>
                  </a:ext>
                </a:extLst>
              </p:cNvPr>
              <p:cNvSpPr/>
              <p:nvPr/>
            </p:nvSpPr>
            <p:spPr>
              <a:xfrm>
                <a:off x="721233" y="42576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id="{BE47353C-EF8E-4B15-9F60-9DAB7D5C0AB5}"/>
                  </a:ext>
                </a:extLst>
              </p:cNvPr>
              <p:cNvSpPr/>
              <p:nvPr/>
            </p:nvSpPr>
            <p:spPr>
              <a:xfrm>
                <a:off x="721233" y="42284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id="{21C770BF-7ACD-4C28-9668-9767AC2E0700}"/>
                  </a:ext>
                </a:extLst>
              </p:cNvPr>
              <p:cNvSpPr/>
              <p:nvPr/>
            </p:nvSpPr>
            <p:spPr>
              <a:xfrm>
                <a:off x="721233" y="3362306"/>
                <a:ext cx="109347" cy="90540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765539ED-488A-4C4A-8412-554E1A853454}"/>
                </a:ext>
              </a:extLst>
            </p:cNvPr>
            <p:cNvGrpSpPr/>
            <p:nvPr/>
          </p:nvGrpSpPr>
          <p:grpSpPr>
            <a:xfrm>
              <a:off x="6170152" y="3168758"/>
              <a:ext cx="109347" cy="2174765"/>
              <a:chOff x="721233" y="3362306"/>
              <a:chExt cx="109347" cy="2174765"/>
            </a:xfrm>
          </p:grpSpPr>
          <p:sp>
            <p:nvSpPr>
              <p:cNvPr id="145" name="Rectangle 144">
                <a:extLst>
                  <a:ext uri="{FF2B5EF4-FFF2-40B4-BE49-F238E27FC236}">
                    <a16:creationId xmlns:a16="http://schemas.microsoft.com/office/drawing/2014/main" id="{B5A35FDB-3402-4AD0-A0F9-CA1A21DAD1DD}"/>
                  </a:ext>
                </a:extLst>
              </p:cNvPr>
              <p:cNvSpPr/>
              <p:nvPr/>
            </p:nvSpPr>
            <p:spPr>
              <a:xfrm>
                <a:off x="721233" y="4735068"/>
                <a:ext cx="109347" cy="802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a16="http://schemas.microsoft.com/office/drawing/2014/main" id="{1BA9DEFC-7E1D-4580-B4DB-7DFA85BE325D}"/>
                  </a:ext>
                </a:extLst>
              </p:cNvPr>
              <p:cNvSpPr/>
              <p:nvPr/>
            </p:nvSpPr>
            <p:spPr>
              <a:xfrm>
                <a:off x="721233" y="45916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a16="http://schemas.microsoft.com/office/drawing/2014/main" id="{B5A9C60C-7343-4E09-8C3B-948499D963DD}"/>
                  </a:ext>
                </a:extLst>
              </p:cNvPr>
              <p:cNvSpPr/>
              <p:nvPr/>
            </p:nvSpPr>
            <p:spPr>
              <a:xfrm>
                <a:off x="721233" y="4501388"/>
                <a:ext cx="109347" cy="1874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1ABF4473-DE99-427C-A6FE-15BAE7E0EF04}"/>
                  </a:ext>
                </a:extLst>
              </p:cNvPr>
              <p:cNvSpPr/>
              <p:nvPr/>
            </p:nvSpPr>
            <p:spPr>
              <a:xfrm>
                <a:off x="721233" y="443609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id="{9D996E3F-5C93-4AF0-ACF3-7E8B65F4C172}"/>
                  </a:ext>
                </a:extLst>
              </p:cNvPr>
              <p:cNvSpPr/>
              <p:nvPr/>
            </p:nvSpPr>
            <p:spPr>
              <a:xfrm>
                <a:off x="721233" y="4282948"/>
                <a:ext cx="109347" cy="173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id="{0C0A095A-B37B-4E89-BB8A-3F44DF5B7B6A}"/>
                  </a:ext>
                </a:extLst>
              </p:cNvPr>
              <p:cNvSpPr/>
              <p:nvPr/>
            </p:nvSpPr>
            <p:spPr>
              <a:xfrm>
                <a:off x="721233" y="422463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F93ED632-EAAB-4144-B268-F63C38A6CEB1}"/>
                  </a:ext>
                </a:extLst>
              </p:cNvPr>
              <p:cNvSpPr/>
              <p:nvPr/>
            </p:nvSpPr>
            <p:spPr>
              <a:xfrm>
                <a:off x="721233" y="418018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883E4153-94E3-4A13-B9F2-D876D738F7D1}"/>
                  </a:ext>
                </a:extLst>
              </p:cNvPr>
              <p:cNvSpPr/>
              <p:nvPr/>
            </p:nvSpPr>
            <p:spPr>
              <a:xfrm>
                <a:off x="721233" y="3362306"/>
                <a:ext cx="109347" cy="8698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DB66063D-94B5-406C-9736-4A70AD5E8DBE}"/>
                </a:ext>
              </a:extLst>
            </p:cNvPr>
            <p:cNvGrpSpPr/>
            <p:nvPr/>
          </p:nvGrpSpPr>
          <p:grpSpPr>
            <a:xfrm>
              <a:off x="6401722" y="3168758"/>
              <a:ext cx="109347" cy="2174765"/>
              <a:chOff x="721233" y="3362306"/>
              <a:chExt cx="109347" cy="2174765"/>
            </a:xfrm>
          </p:grpSpPr>
          <p:sp>
            <p:nvSpPr>
              <p:cNvPr id="137" name="Rectangle 136">
                <a:extLst>
                  <a:ext uri="{FF2B5EF4-FFF2-40B4-BE49-F238E27FC236}">
                    <a16:creationId xmlns:a16="http://schemas.microsoft.com/office/drawing/2014/main" id="{0F496821-C252-44A6-B639-6905C0D0974B}"/>
                  </a:ext>
                </a:extLst>
              </p:cNvPr>
              <p:cNvSpPr/>
              <p:nvPr/>
            </p:nvSpPr>
            <p:spPr>
              <a:xfrm>
                <a:off x="721233" y="4778248"/>
                <a:ext cx="109347" cy="758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a:extLst>
                  <a:ext uri="{FF2B5EF4-FFF2-40B4-BE49-F238E27FC236}">
                    <a16:creationId xmlns:a16="http://schemas.microsoft.com/office/drawing/2014/main" id="{0E59D8DA-6DF4-49E3-A32A-5C3B71BFCED7}"/>
                  </a:ext>
                </a:extLst>
              </p:cNvPr>
              <p:cNvSpPr/>
              <p:nvPr/>
            </p:nvSpPr>
            <p:spPr>
              <a:xfrm>
                <a:off x="721233" y="46170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0EE04107-6F63-4D0F-BA9A-D22237C029D6}"/>
                  </a:ext>
                </a:extLst>
              </p:cNvPr>
              <p:cNvSpPr/>
              <p:nvPr/>
            </p:nvSpPr>
            <p:spPr>
              <a:xfrm>
                <a:off x="721233" y="4496308"/>
                <a:ext cx="109347" cy="223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a:extLst>
                  <a:ext uri="{FF2B5EF4-FFF2-40B4-BE49-F238E27FC236}">
                    <a16:creationId xmlns:a16="http://schemas.microsoft.com/office/drawing/2014/main" id="{FBBA14C6-7B6F-4FE1-86B8-55D9D0DB4CBB}"/>
                  </a:ext>
                </a:extLst>
              </p:cNvPr>
              <p:cNvSpPr/>
              <p:nvPr/>
            </p:nvSpPr>
            <p:spPr>
              <a:xfrm>
                <a:off x="721233" y="4351528"/>
                <a:ext cx="109347" cy="23304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455D439F-4F27-4AA2-BE40-579E8E048610}"/>
                  </a:ext>
                </a:extLst>
              </p:cNvPr>
              <p:cNvSpPr/>
              <p:nvPr/>
            </p:nvSpPr>
            <p:spPr>
              <a:xfrm>
                <a:off x="721233" y="4237228"/>
                <a:ext cx="109347" cy="1555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1BC92F9E-5AFF-4826-B73C-A3F376D59FBD}"/>
                  </a:ext>
                </a:extLst>
              </p:cNvPr>
              <p:cNvSpPr/>
              <p:nvPr/>
            </p:nvSpPr>
            <p:spPr>
              <a:xfrm>
                <a:off x="721233" y="41560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55B388C1-98EC-403C-8CE8-2CD169DB70B0}"/>
                  </a:ext>
                </a:extLst>
              </p:cNvPr>
              <p:cNvSpPr/>
              <p:nvPr/>
            </p:nvSpPr>
            <p:spPr>
              <a:xfrm>
                <a:off x="721233" y="412430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60DF16AF-5D98-4346-995F-4044A1BE5893}"/>
                  </a:ext>
                </a:extLst>
              </p:cNvPr>
              <p:cNvSpPr/>
              <p:nvPr/>
            </p:nvSpPr>
            <p:spPr>
              <a:xfrm>
                <a:off x="721233" y="3362306"/>
                <a:ext cx="109347" cy="7936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8BB44690-E19A-42DA-8B94-AA20C19798A7}"/>
                </a:ext>
              </a:extLst>
            </p:cNvPr>
            <p:cNvGrpSpPr/>
            <p:nvPr/>
          </p:nvGrpSpPr>
          <p:grpSpPr>
            <a:xfrm>
              <a:off x="6633292" y="3168758"/>
              <a:ext cx="109347" cy="2174765"/>
              <a:chOff x="721233" y="3362306"/>
              <a:chExt cx="109347" cy="2174765"/>
            </a:xfrm>
          </p:grpSpPr>
          <p:sp>
            <p:nvSpPr>
              <p:cNvPr id="129" name="Rectangle 128">
                <a:extLst>
                  <a:ext uri="{FF2B5EF4-FFF2-40B4-BE49-F238E27FC236}">
                    <a16:creationId xmlns:a16="http://schemas.microsoft.com/office/drawing/2014/main" id="{91FCF556-CA8F-4FC0-9E33-7D90C15603AB}"/>
                  </a:ext>
                </a:extLst>
              </p:cNvPr>
              <p:cNvSpPr/>
              <p:nvPr/>
            </p:nvSpPr>
            <p:spPr>
              <a:xfrm>
                <a:off x="721233" y="4696968"/>
                <a:ext cx="109347" cy="8401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a16="http://schemas.microsoft.com/office/drawing/2014/main" id="{42767A16-DDC0-4E04-B797-718DE2F0DD1E}"/>
                  </a:ext>
                </a:extLst>
              </p:cNvPr>
              <p:cNvSpPr/>
              <p:nvPr/>
            </p:nvSpPr>
            <p:spPr>
              <a:xfrm>
                <a:off x="721233" y="45916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212BE6F1-6CBA-40A1-A187-6DFDFCFBD448}"/>
                  </a:ext>
                </a:extLst>
              </p:cNvPr>
              <p:cNvSpPr/>
              <p:nvPr/>
            </p:nvSpPr>
            <p:spPr>
              <a:xfrm>
                <a:off x="721233" y="4478528"/>
                <a:ext cx="109347" cy="2026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4FB41CC1-F9A6-4CF2-AD7C-12A2761169B8}"/>
                  </a:ext>
                </a:extLst>
              </p:cNvPr>
              <p:cNvSpPr/>
              <p:nvPr/>
            </p:nvSpPr>
            <p:spPr>
              <a:xfrm>
                <a:off x="721233" y="440561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a16="http://schemas.microsoft.com/office/drawing/2014/main" id="{F1479FA0-70AE-4923-B363-FDFA5E5BBAC1}"/>
                  </a:ext>
                </a:extLst>
              </p:cNvPr>
              <p:cNvSpPr/>
              <p:nvPr/>
            </p:nvSpPr>
            <p:spPr>
              <a:xfrm>
                <a:off x="721233" y="4280408"/>
                <a:ext cx="109347" cy="1352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a16="http://schemas.microsoft.com/office/drawing/2014/main" id="{F5275FA9-5987-44DB-9AED-7DB6D0B9935E}"/>
                  </a:ext>
                </a:extLst>
              </p:cNvPr>
              <p:cNvSpPr/>
              <p:nvPr/>
            </p:nvSpPr>
            <p:spPr>
              <a:xfrm>
                <a:off x="721233" y="41966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C7FE02D6-FE45-4C9B-93D0-3387E0AFAF54}"/>
                  </a:ext>
                </a:extLst>
              </p:cNvPr>
              <p:cNvSpPr/>
              <p:nvPr/>
            </p:nvSpPr>
            <p:spPr>
              <a:xfrm>
                <a:off x="721233" y="4061968"/>
                <a:ext cx="109347" cy="215895"/>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8D5D38E6-E72A-4E2C-BD49-D891F509852F}"/>
                  </a:ext>
                </a:extLst>
              </p:cNvPr>
              <p:cNvSpPr/>
              <p:nvPr/>
            </p:nvSpPr>
            <p:spPr>
              <a:xfrm>
                <a:off x="721233" y="3362306"/>
                <a:ext cx="109347" cy="79110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902B5330-7511-497F-88B5-D7CA747948E6}"/>
                </a:ext>
              </a:extLst>
            </p:cNvPr>
            <p:cNvGrpSpPr/>
            <p:nvPr/>
          </p:nvGrpSpPr>
          <p:grpSpPr>
            <a:xfrm>
              <a:off x="6864862" y="3168758"/>
              <a:ext cx="109347" cy="2174765"/>
              <a:chOff x="721233" y="3362306"/>
              <a:chExt cx="109347" cy="2174765"/>
            </a:xfrm>
          </p:grpSpPr>
          <p:sp>
            <p:nvSpPr>
              <p:cNvPr id="121" name="Rectangle 120">
                <a:extLst>
                  <a:ext uri="{FF2B5EF4-FFF2-40B4-BE49-F238E27FC236}">
                    <a16:creationId xmlns:a16="http://schemas.microsoft.com/office/drawing/2014/main" id="{6295F18F-C800-4005-BE90-885B4008BE8C}"/>
                  </a:ext>
                </a:extLst>
              </p:cNvPr>
              <p:cNvSpPr/>
              <p:nvPr/>
            </p:nvSpPr>
            <p:spPr>
              <a:xfrm>
                <a:off x="721233" y="4722368"/>
                <a:ext cx="109347" cy="8147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121">
                <a:extLst>
                  <a:ext uri="{FF2B5EF4-FFF2-40B4-BE49-F238E27FC236}">
                    <a16:creationId xmlns:a16="http://schemas.microsoft.com/office/drawing/2014/main" id="{37A3C3F6-4656-4AA0-9D57-338602FE6145}"/>
                  </a:ext>
                </a:extLst>
              </p:cNvPr>
              <p:cNvSpPr/>
              <p:nvPr/>
            </p:nvSpPr>
            <p:spPr>
              <a:xfrm>
                <a:off x="721233" y="457136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F862606B-E31B-42AC-BE2C-F3501C9895B6}"/>
                  </a:ext>
                </a:extLst>
              </p:cNvPr>
              <p:cNvSpPr/>
              <p:nvPr/>
            </p:nvSpPr>
            <p:spPr>
              <a:xfrm>
                <a:off x="721233" y="4460748"/>
                <a:ext cx="109347" cy="2255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5234082C-93AD-46EB-821D-86B0370B5761}"/>
                  </a:ext>
                </a:extLst>
              </p:cNvPr>
              <p:cNvSpPr/>
              <p:nvPr/>
            </p:nvSpPr>
            <p:spPr>
              <a:xfrm>
                <a:off x="721233" y="439799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21B62FDF-F090-4289-AA96-76BA404C52BB}"/>
                  </a:ext>
                </a:extLst>
              </p:cNvPr>
              <p:cNvSpPr/>
              <p:nvPr/>
            </p:nvSpPr>
            <p:spPr>
              <a:xfrm>
                <a:off x="721233" y="4252468"/>
                <a:ext cx="109347" cy="1835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a16="http://schemas.microsoft.com/office/drawing/2014/main" id="{1A54CC19-14B9-477F-97E5-0255B12BA405}"/>
                  </a:ext>
                </a:extLst>
              </p:cNvPr>
              <p:cNvSpPr/>
              <p:nvPr/>
            </p:nvSpPr>
            <p:spPr>
              <a:xfrm>
                <a:off x="721233" y="419923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1702D547-DCBE-45EE-A234-8A3D92B75076}"/>
                  </a:ext>
                </a:extLst>
              </p:cNvPr>
              <p:cNvSpPr/>
              <p:nvPr/>
            </p:nvSpPr>
            <p:spPr>
              <a:xfrm>
                <a:off x="721233" y="41725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FDE5F252-EB35-4ACF-B168-7DD7190934CF}"/>
                  </a:ext>
                </a:extLst>
              </p:cNvPr>
              <p:cNvSpPr/>
              <p:nvPr/>
            </p:nvSpPr>
            <p:spPr>
              <a:xfrm>
                <a:off x="721233" y="3362306"/>
                <a:ext cx="109347" cy="8190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E56CB4F4-F754-4112-BBBB-4B6E5FADF2B8}"/>
                </a:ext>
              </a:extLst>
            </p:cNvPr>
            <p:cNvGrpSpPr/>
            <p:nvPr/>
          </p:nvGrpSpPr>
          <p:grpSpPr>
            <a:xfrm>
              <a:off x="7096432" y="3168758"/>
              <a:ext cx="109347" cy="2174765"/>
              <a:chOff x="721233" y="3362306"/>
              <a:chExt cx="109347" cy="2174765"/>
            </a:xfrm>
          </p:grpSpPr>
          <p:sp>
            <p:nvSpPr>
              <p:cNvPr id="114" name="Rectangle 113">
                <a:extLst>
                  <a:ext uri="{FF2B5EF4-FFF2-40B4-BE49-F238E27FC236}">
                    <a16:creationId xmlns:a16="http://schemas.microsoft.com/office/drawing/2014/main" id="{F1C01A86-FF12-4BFD-904F-F39E685B8025}"/>
                  </a:ext>
                </a:extLst>
              </p:cNvPr>
              <p:cNvSpPr/>
              <p:nvPr/>
            </p:nvSpPr>
            <p:spPr>
              <a:xfrm>
                <a:off x="721233" y="4707128"/>
                <a:ext cx="109347" cy="8299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8A075E2D-52C3-4B8F-A1F4-5DC7098AE564}"/>
                  </a:ext>
                </a:extLst>
              </p:cNvPr>
              <p:cNvSpPr/>
              <p:nvPr/>
            </p:nvSpPr>
            <p:spPr>
              <a:xfrm>
                <a:off x="721233" y="45535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D7FF914C-F327-40DD-A1D0-C74AC7F701DA}"/>
                  </a:ext>
                </a:extLst>
              </p:cNvPr>
              <p:cNvSpPr/>
              <p:nvPr/>
            </p:nvSpPr>
            <p:spPr>
              <a:xfrm>
                <a:off x="721233" y="4450588"/>
                <a:ext cx="109347" cy="189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8E8B6801-4F1A-4444-A8A3-B2BBC745FC3B}"/>
                  </a:ext>
                </a:extLst>
              </p:cNvPr>
              <p:cNvSpPr/>
              <p:nvPr/>
            </p:nvSpPr>
            <p:spPr>
              <a:xfrm>
                <a:off x="721233" y="4257548"/>
                <a:ext cx="109347" cy="22034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18273E5A-EF77-4697-BF0E-86D1BC99B6CB}"/>
                  </a:ext>
                </a:extLst>
              </p:cNvPr>
              <p:cNvSpPr/>
              <p:nvPr/>
            </p:nvSpPr>
            <p:spPr>
              <a:xfrm>
                <a:off x="721233" y="4206748"/>
                <a:ext cx="109347" cy="1911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6D228610-BC76-4F31-979E-C6FF25ACA973}"/>
                  </a:ext>
                </a:extLst>
              </p:cNvPr>
              <p:cNvSpPr/>
              <p:nvPr/>
            </p:nvSpPr>
            <p:spPr>
              <a:xfrm>
                <a:off x="721233" y="41471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80DF5AF4-4A0D-4378-9669-A235223FD94D}"/>
                  </a:ext>
                </a:extLst>
              </p:cNvPr>
              <p:cNvSpPr/>
              <p:nvPr/>
            </p:nvSpPr>
            <p:spPr>
              <a:xfrm>
                <a:off x="721233" y="3362306"/>
                <a:ext cx="109347" cy="80126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71DA5B63-E8B8-42FE-BF9B-E5621A3D331C}"/>
                </a:ext>
              </a:extLst>
            </p:cNvPr>
            <p:cNvGrpSpPr/>
            <p:nvPr/>
          </p:nvGrpSpPr>
          <p:grpSpPr>
            <a:xfrm>
              <a:off x="7328002" y="3168758"/>
              <a:ext cx="109347" cy="2174765"/>
              <a:chOff x="721233" y="3362306"/>
              <a:chExt cx="109347" cy="2174765"/>
            </a:xfrm>
          </p:grpSpPr>
          <p:sp>
            <p:nvSpPr>
              <p:cNvPr id="107" name="Rectangle 106">
                <a:extLst>
                  <a:ext uri="{FF2B5EF4-FFF2-40B4-BE49-F238E27FC236}">
                    <a16:creationId xmlns:a16="http://schemas.microsoft.com/office/drawing/2014/main" id="{62B5DDCF-EB6E-4648-8056-208AB58B3FDD}"/>
                  </a:ext>
                </a:extLst>
              </p:cNvPr>
              <p:cNvSpPr/>
              <p:nvPr/>
            </p:nvSpPr>
            <p:spPr>
              <a:xfrm>
                <a:off x="721233" y="4704588"/>
                <a:ext cx="109347" cy="8324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CAF4280C-034A-49ED-BFE1-6BFCC02E7628}"/>
                  </a:ext>
                </a:extLst>
              </p:cNvPr>
              <p:cNvSpPr/>
              <p:nvPr/>
            </p:nvSpPr>
            <p:spPr>
              <a:xfrm>
                <a:off x="721233" y="45612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D79812FD-A107-43E3-B4C8-F0D53D1B5416}"/>
                  </a:ext>
                </a:extLst>
              </p:cNvPr>
              <p:cNvSpPr/>
              <p:nvPr/>
            </p:nvSpPr>
            <p:spPr>
              <a:xfrm>
                <a:off x="721233" y="4468368"/>
                <a:ext cx="109347" cy="189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D3698BB3-F9DB-435F-879A-C90A6171FD52}"/>
                  </a:ext>
                </a:extLst>
              </p:cNvPr>
              <p:cNvSpPr/>
              <p:nvPr/>
            </p:nvSpPr>
            <p:spPr>
              <a:xfrm>
                <a:off x="721233" y="43827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CA9AADDD-C339-45B1-99CF-83C09426FB73}"/>
                  </a:ext>
                </a:extLst>
              </p:cNvPr>
              <p:cNvSpPr/>
              <p:nvPr/>
            </p:nvSpPr>
            <p:spPr>
              <a:xfrm>
                <a:off x="721233" y="4224528"/>
                <a:ext cx="109347" cy="173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E38D6DDA-F0BD-4BB6-8D5E-ACB783EC811F}"/>
                  </a:ext>
                </a:extLst>
              </p:cNvPr>
              <p:cNvSpPr/>
              <p:nvPr/>
            </p:nvSpPr>
            <p:spPr>
              <a:xfrm>
                <a:off x="721233" y="41522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22A9A11E-B897-4DCC-92E2-E22F9993F604}"/>
                  </a:ext>
                </a:extLst>
              </p:cNvPr>
              <p:cNvSpPr/>
              <p:nvPr/>
            </p:nvSpPr>
            <p:spPr>
              <a:xfrm>
                <a:off x="721233" y="3362306"/>
                <a:ext cx="109347" cy="7936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FBABFAE0-DD85-452E-A923-360EB4E1920B}"/>
                </a:ext>
              </a:extLst>
            </p:cNvPr>
            <p:cNvGrpSpPr/>
            <p:nvPr/>
          </p:nvGrpSpPr>
          <p:grpSpPr>
            <a:xfrm>
              <a:off x="7559572" y="3168758"/>
              <a:ext cx="109347" cy="2174765"/>
              <a:chOff x="721233" y="3362306"/>
              <a:chExt cx="109347" cy="2174765"/>
            </a:xfrm>
          </p:grpSpPr>
          <p:sp>
            <p:nvSpPr>
              <p:cNvPr id="99" name="Rectangle 98">
                <a:extLst>
                  <a:ext uri="{FF2B5EF4-FFF2-40B4-BE49-F238E27FC236}">
                    <a16:creationId xmlns:a16="http://schemas.microsoft.com/office/drawing/2014/main" id="{18F31F26-1337-4E5A-8438-112211542859}"/>
                  </a:ext>
                </a:extLst>
              </p:cNvPr>
              <p:cNvSpPr/>
              <p:nvPr/>
            </p:nvSpPr>
            <p:spPr>
              <a:xfrm>
                <a:off x="721233" y="4691888"/>
                <a:ext cx="109347" cy="8451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6AAB72E1-BA56-41CF-A65B-BA7FA2152C1A}"/>
                  </a:ext>
                </a:extLst>
              </p:cNvPr>
              <p:cNvSpPr/>
              <p:nvPr/>
            </p:nvSpPr>
            <p:spPr>
              <a:xfrm>
                <a:off x="721233" y="456374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450B3975-CE41-44B7-9FED-21A4B071D68C}"/>
                  </a:ext>
                </a:extLst>
              </p:cNvPr>
              <p:cNvSpPr/>
              <p:nvPr/>
            </p:nvSpPr>
            <p:spPr>
              <a:xfrm>
                <a:off x="721233" y="4437888"/>
                <a:ext cx="109347" cy="220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AFB16AA3-AA5C-4E31-8BF0-80A7EC5B041D}"/>
                  </a:ext>
                </a:extLst>
              </p:cNvPr>
              <p:cNvSpPr/>
              <p:nvPr/>
            </p:nvSpPr>
            <p:spPr>
              <a:xfrm>
                <a:off x="721233" y="436751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FA30C08F-6CB4-4CF6-882E-E06A79186FBA}"/>
                  </a:ext>
                </a:extLst>
              </p:cNvPr>
              <p:cNvSpPr/>
              <p:nvPr/>
            </p:nvSpPr>
            <p:spPr>
              <a:xfrm>
                <a:off x="721233" y="4244848"/>
                <a:ext cx="109347" cy="1428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0511711B-E7EA-402C-98D2-C82CD723DBAD}"/>
                  </a:ext>
                </a:extLst>
              </p:cNvPr>
              <p:cNvSpPr/>
              <p:nvPr/>
            </p:nvSpPr>
            <p:spPr>
              <a:xfrm>
                <a:off x="721233" y="41687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01EADA22-1263-4B8C-B54F-9D01A7947039}"/>
                  </a:ext>
                </a:extLst>
              </p:cNvPr>
              <p:cNvSpPr/>
              <p:nvPr/>
            </p:nvSpPr>
            <p:spPr>
              <a:xfrm>
                <a:off x="721233" y="412430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4C7775B4-B8D7-41A9-9CEB-483654B28D71}"/>
                  </a:ext>
                </a:extLst>
              </p:cNvPr>
              <p:cNvSpPr/>
              <p:nvPr/>
            </p:nvSpPr>
            <p:spPr>
              <a:xfrm>
                <a:off x="721233" y="3362306"/>
                <a:ext cx="109347" cy="7707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a:extLst>
                <a:ext uri="{FF2B5EF4-FFF2-40B4-BE49-F238E27FC236}">
                  <a16:creationId xmlns:a16="http://schemas.microsoft.com/office/drawing/2014/main" id="{9647E158-0724-4677-91F7-67C7FDD33222}"/>
                </a:ext>
              </a:extLst>
            </p:cNvPr>
            <p:cNvGrpSpPr/>
            <p:nvPr/>
          </p:nvGrpSpPr>
          <p:grpSpPr>
            <a:xfrm>
              <a:off x="7791142" y="3168758"/>
              <a:ext cx="109347" cy="2174765"/>
              <a:chOff x="721233" y="3362306"/>
              <a:chExt cx="109347" cy="2174765"/>
            </a:xfrm>
          </p:grpSpPr>
          <p:sp>
            <p:nvSpPr>
              <p:cNvPr id="92" name="Rectangle 91">
                <a:extLst>
                  <a:ext uri="{FF2B5EF4-FFF2-40B4-BE49-F238E27FC236}">
                    <a16:creationId xmlns:a16="http://schemas.microsoft.com/office/drawing/2014/main" id="{5811F1BA-8555-480E-8450-FCBAFFD9BC25}"/>
                  </a:ext>
                </a:extLst>
              </p:cNvPr>
              <p:cNvSpPr/>
              <p:nvPr/>
            </p:nvSpPr>
            <p:spPr>
              <a:xfrm>
                <a:off x="721233" y="4714748"/>
                <a:ext cx="109347" cy="822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836A51BB-2962-42AC-9077-5E87178FC45C}"/>
                  </a:ext>
                </a:extLst>
              </p:cNvPr>
              <p:cNvSpPr/>
              <p:nvPr/>
            </p:nvSpPr>
            <p:spPr>
              <a:xfrm>
                <a:off x="721233" y="45739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9BF6B781-2AC7-405E-BC5C-8E8B217CBB4C}"/>
                  </a:ext>
                </a:extLst>
              </p:cNvPr>
              <p:cNvSpPr/>
              <p:nvPr/>
            </p:nvSpPr>
            <p:spPr>
              <a:xfrm>
                <a:off x="721233" y="4361688"/>
                <a:ext cx="109347" cy="306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7513A335-27B9-4F48-A271-6217FFF7E2DD}"/>
                  </a:ext>
                </a:extLst>
              </p:cNvPr>
              <p:cNvSpPr/>
              <p:nvPr/>
            </p:nvSpPr>
            <p:spPr>
              <a:xfrm>
                <a:off x="721233" y="433449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5F8543C0-3F7C-4D5C-8E60-43CB4C42FC55}"/>
                  </a:ext>
                </a:extLst>
              </p:cNvPr>
              <p:cNvSpPr/>
              <p:nvPr/>
            </p:nvSpPr>
            <p:spPr>
              <a:xfrm>
                <a:off x="721233" y="4188968"/>
                <a:ext cx="109347" cy="1809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38B5292C-341F-4D67-82A9-D229B7342F9E}"/>
                  </a:ext>
                </a:extLst>
              </p:cNvPr>
              <p:cNvSpPr/>
              <p:nvPr/>
            </p:nvSpPr>
            <p:spPr>
              <a:xfrm>
                <a:off x="721233" y="4059428"/>
                <a:ext cx="109347" cy="175255"/>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23885EF8-D582-4EE1-9958-9B46CAD9E390}"/>
                  </a:ext>
                </a:extLst>
              </p:cNvPr>
              <p:cNvSpPr/>
              <p:nvPr/>
            </p:nvSpPr>
            <p:spPr>
              <a:xfrm>
                <a:off x="721233" y="3362306"/>
                <a:ext cx="109347" cy="76062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C9DCC2B2-3481-43A3-A44D-1F6EED94859B}"/>
                </a:ext>
              </a:extLst>
            </p:cNvPr>
            <p:cNvGrpSpPr/>
            <p:nvPr/>
          </p:nvGrpSpPr>
          <p:grpSpPr>
            <a:xfrm>
              <a:off x="8022712" y="3168758"/>
              <a:ext cx="109347" cy="2174765"/>
              <a:chOff x="721233" y="3362306"/>
              <a:chExt cx="109347" cy="2174765"/>
            </a:xfrm>
          </p:grpSpPr>
          <p:sp>
            <p:nvSpPr>
              <p:cNvPr id="84" name="Rectangle 83">
                <a:extLst>
                  <a:ext uri="{FF2B5EF4-FFF2-40B4-BE49-F238E27FC236}">
                    <a16:creationId xmlns:a16="http://schemas.microsoft.com/office/drawing/2014/main" id="{3A7557FB-BA5C-4FA1-96F7-C4D483C9DFFA}"/>
                  </a:ext>
                </a:extLst>
              </p:cNvPr>
              <p:cNvSpPr/>
              <p:nvPr/>
            </p:nvSpPr>
            <p:spPr>
              <a:xfrm>
                <a:off x="721233" y="4663948"/>
                <a:ext cx="109347" cy="8731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BCB263B4-8848-4467-A714-201DD1E3CC96}"/>
                  </a:ext>
                </a:extLst>
              </p:cNvPr>
              <p:cNvSpPr/>
              <p:nvPr/>
            </p:nvSpPr>
            <p:spPr>
              <a:xfrm>
                <a:off x="721233" y="452056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61859506-CDB8-4FF8-AA75-EEDD9EBDEB04}"/>
                  </a:ext>
                </a:extLst>
              </p:cNvPr>
              <p:cNvSpPr/>
              <p:nvPr/>
            </p:nvSpPr>
            <p:spPr>
              <a:xfrm>
                <a:off x="721233" y="4366768"/>
                <a:ext cx="109347" cy="2433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535A9870-E302-4F72-B6FA-4D3A9219A4BF}"/>
                  </a:ext>
                </a:extLst>
              </p:cNvPr>
              <p:cNvSpPr/>
              <p:nvPr/>
            </p:nvSpPr>
            <p:spPr>
              <a:xfrm>
                <a:off x="721233" y="43065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4FDD81AD-B184-426E-B995-EDA1250EEFA8}"/>
                  </a:ext>
                </a:extLst>
              </p:cNvPr>
              <p:cNvSpPr/>
              <p:nvPr/>
            </p:nvSpPr>
            <p:spPr>
              <a:xfrm>
                <a:off x="721233" y="4229082"/>
                <a:ext cx="109347" cy="1103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8C6ADBEB-7DB2-4C62-BDF3-8DB6D5D1FA64}"/>
                  </a:ext>
                </a:extLst>
              </p:cNvPr>
              <p:cNvSpPr/>
              <p:nvPr/>
            </p:nvSpPr>
            <p:spPr>
              <a:xfrm>
                <a:off x="721233" y="413065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D4F4098E-7E01-4F0F-82E2-641CE611A55D}"/>
                  </a:ext>
                </a:extLst>
              </p:cNvPr>
              <p:cNvSpPr/>
              <p:nvPr/>
            </p:nvSpPr>
            <p:spPr>
              <a:xfrm>
                <a:off x="721233" y="40887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E50A7C1D-01D6-424A-BA49-67B22F0A1A45}"/>
                  </a:ext>
                </a:extLst>
              </p:cNvPr>
              <p:cNvSpPr/>
              <p:nvPr/>
            </p:nvSpPr>
            <p:spPr>
              <a:xfrm>
                <a:off x="721233" y="3362306"/>
                <a:ext cx="109347" cy="7453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0BA5FA04-F918-4011-B625-FA918D63DD65}"/>
                </a:ext>
              </a:extLst>
            </p:cNvPr>
            <p:cNvGrpSpPr/>
            <p:nvPr/>
          </p:nvGrpSpPr>
          <p:grpSpPr>
            <a:xfrm>
              <a:off x="8254282" y="3168758"/>
              <a:ext cx="109347" cy="2174765"/>
              <a:chOff x="721233" y="3362306"/>
              <a:chExt cx="109347" cy="2174765"/>
            </a:xfrm>
          </p:grpSpPr>
          <p:sp>
            <p:nvSpPr>
              <p:cNvPr id="76" name="Rectangle 75">
                <a:extLst>
                  <a:ext uri="{FF2B5EF4-FFF2-40B4-BE49-F238E27FC236}">
                    <a16:creationId xmlns:a16="http://schemas.microsoft.com/office/drawing/2014/main" id="{FF6DA7CC-1B7F-4D35-98A7-853675AF3A66}"/>
                  </a:ext>
                </a:extLst>
              </p:cNvPr>
              <p:cNvSpPr/>
              <p:nvPr/>
            </p:nvSpPr>
            <p:spPr>
              <a:xfrm>
                <a:off x="721233" y="4590288"/>
                <a:ext cx="109347" cy="9467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FF6DA754-2E89-4044-B626-5409489A2180}"/>
                  </a:ext>
                </a:extLst>
              </p:cNvPr>
              <p:cNvSpPr/>
              <p:nvPr/>
            </p:nvSpPr>
            <p:spPr>
              <a:xfrm>
                <a:off x="721233" y="449008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5ECD0781-A76F-42CA-8ED2-C68736FBDE55}"/>
                  </a:ext>
                </a:extLst>
              </p:cNvPr>
              <p:cNvSpPr/>
              <p:nvPr/>
            </p:nvSpPr>
            <p:spPr>
              <a:xfrm>
                <a:off x="721233" y="4364228"/>
                <a:ext cx="109347" cy="195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299ECF51-F3E1-41BD-A5DF-F29448AE90F7}"/>
                  </a:ext>
                </a:extLst>
              </p:cNvPr>
              <p:cNvSpPr/>
              <p:nvPr/>
            </p:nvSpPr>
            <p:spPr>
              <a:xfrm>
                <a:off x="721233" y="428115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B20672DB-BF3A-442D-ABF1-A5A2B93EA97E}"/>
                  </a:ext>
                </a:extLst>
              </p:cNvPr>
              <p:cNvSpPr/>
              <p:nvPr/>
            </p:nvSpPr>
            <p:spPr>
              <a:xfrm>
                <a:off x="721233" y="4178282"/>
                <a:ext cx="109347" cy="1199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F589278B-A29D-45E6-8988-6653333E45C5}"/>
                  </a:ext>
                </a:extLst>
              </p:cNvPr>
              <p:cNvSpPr/>
              <p:nvPr/>
            </p:nvSpPr>
            <p:spPr>
              <a:xfrm>
                <a:off x="721233" y="407731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AC626A1E-F96A-4539-AEA0-F24877C9C279}"/>
                  </a:ext>
                </a:extLst>
              </p:cNvPr>
              <p:cNvSpPr/>
              <p:nvPr/>
            </p:nvSpPr>
            <p:spPr>
              <a:xfrm>
                <a:off x="721233" y="403794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F901668B-FED2-4D80-A1A8-FC94DEDDDECD}"/>
                  </a:ext>
                </a:extLst>
              </p:cNvPr>
              <p:cNvSpPr/>
              <p:nvPr/>
            </p:nvSpPr>
            <p:spPr>
              <a:xfrm>
                <a:off x="721233" y="3362306"/>
                <a:ext cx="109347" cy="6920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a:extLst>
                <a:ext uri="{FF2B5EF4-FFF2-40B4-BE49-F238E27FC236}">
                  <a16:creationId xmlns:a16="http://schemas.microsoft.com/office/drawing/2014/main" id="{85461C65-0821-40BA-9361-2E60A41AD9E1}"/>
                </a:ext>
              </a:extLst>
            </p:cNvPr>
            <p:cNvGrpSpPr/>
            <p:nvPr/>
          </p:nvGrpSpPr>
          <p:grpSpPr>
            <a:xfrm>
              <a:off x="8485852" y="3168758"/>
              <a:ext cx="109347" cy="2174765"/>
              <a:chOff x="721233" y="3362306"/>
              <a:chExt cx="109347" cy="2174765"/>
            </a:xfrm>
          </p:grpSpPr>
          <p:sp>
            <p:nvSpPr>
              <p:cNvPr id="68" name="Rectangle 67">
                <a:extLst>
                  <a:ext uri="{FF2B5EF4-FFF2-40B4-BE49-F238E27FC236}">
                    <a16:creationId xmlns:a16="http://schemas.microsoft.com/office/drawing/2014/main" id="{37968695-A220-4941-8BA0-3A8C869944F0}"/>
                  </a:ext>
                </a:extLst>
              </p:cNvPr>
              <p:cNvSpPr/>
              <p:nvPr/>
            </p:nvSpPr>
            <p:spPr>
              <a:xfrm>
                <a:off x="721233" y="4552188"/>
                <a:ext cx="109347" cy="9848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2A00D82E-0183-4285-84AB-A134F1E425CB}"/>
                  </a:ext>
                </a:extLst>
              </p:cNvPr>
              <p:cNvSpPr/>
              <p:nvPr/>
            </p:nvSpPr>
            <p:spPr>
              <a:xfrm>
                <a:off x="721233" y="442150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C64074DB-2462-423D-BE11-7885159611AD}"/>
                  </a:ext>
                </a:extLst>
              </p:cNvPr>
              <p:cNvSpPr/>
              <p:nvPr/>
            </p:nvSpPr>
            <p:spPr>
              <a:xfrm>
                <a:off x="721233" y="4204208"/>
                <a:ext cx="109347" cy="283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554F4E16-03AA-41BE-ABE3-A80D4C168946}"/>
                  </a:ext>
                </a:extLst>
              </p:cNvPr>
              <p:cNvSpPr/>
              <p:nvPr/>
            </p:nvSpPr>
            <p:spPr>
              <a:xfrm>
                <a:off x="721233" y="4194792"/>
                <a:ext cx="109347" cy="110376"/>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1CCECE0B-54F0-4BCC-9074-E58EBF052FC6}"/>
                  </a:ext>
                </a:extLst>
              </p:cNvPr>
              <p:cNvSpPr/>
              <p:nvPr/>
            </p:nvSpPr>
            <p:spPr>
              <a:xfrm>
                <a:off x="721233" y="4013708"/>
                <a:ext cx="109347" cy="2038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AEE0239F-0662-4756-9CB8-F5AE3BBDE81A}"/>
                  </a:ext>
                </a:extLst>
              </p:cNvPr>
              <p:cNvSpPr/>
              <p:nvPr/>
            </p:nvSpPr>
            <p:spPr>
              <a:xfrm>
                <a:off x="721233" y="395793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4238A9D4-BF01-4CC5-8184-5D13250EC84D}"/>
                  </a:ext>
                </a:extLst>
              </p:cNvPr>
              <p:cNvSpPr/>
              <p:nvPr/>
            </p:nvSpPr>
            <p:spPr>
              <a:xfrm>
                <a:off x="721233" y="391856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2A938EB0-F23B-4B0C-80A9-6E3C8EECDE0D}"/>
                  </a:ext>
                </a:extLst>
              </p:cNvPr>
              <p:cNvSpPr/>
              <p:nvPr/>
            </p:nvSpPr>
            <p:spPr>
              <a:xfrm>
                <a:off x="721233" y="3362306"/>
                <a:ext cx="109347" cy="60568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a:extLst>
                <a:ext uri="{FF2B5EF4-FFF2-40B4-BE49-F238E27FC236}">
                  <a16:creationId xmlns:a16="http://schemas.microsoft.com/office/drawing/2014/main" id="{CC38F432-DBBD-430B-87A1-436774152984}"/>
                </a:ext>
              </a:extLst>
            </p:cNvPr>
            <p:cNvGrpSpPr/>
            <p:nvPr/>
          </p:nvGrpSpPr>
          <p:grpSpPr>
            <a:xfrm>
              <a:off x="8717407" y="3168758"/>
              <a:ext cx="109347" cy="2174765"/>
              <a:chOff x="721233" y="3362306"/>
              <a:chExt cx="109347" cy="2174765"/>
            </a:xfrm>
          </p:grpSpPr>
          <p:sp>
            <p:nvSpPr>
              <p:cNvPr id="60" name="Rectangle 59">
                <a:extLst>
                  <a:ext uri="{FF2B5EF4-FFF2-40B4-BE49-F238E27FC236}">
                    <a16:creationId xmlns:a16="http://schemas.microsoft.com/office/drawing/2014/main" id="{55DE4E8B-18D8-45D2-B6EE-1F3071FCB7B4}"/>
                  </a:ext>
                </a:extLst>
              </p:cNvPr>
              <p:cNvSpPr/>
              <p:nvPr/>
            </p:nvSpPr>
            <p:spPr>
              <a:xfrm>
                <a:off x="721233" y="4567428"/>
                <a:ext cx="109347" cy="969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94FF5315-8588-43E6-9016-473FEE1FD106}"/>
                  </a:ext>
                </a:extLst>
              </p:cNvPr>
              <p:cNvSpPr/>
              <p:nvPr/>
            </p:nvSpPr>
            <p:spPr>
              <a:xfrm>
                <a:off x="721233" y="4449446"/>
                <a:ext cx="109347" cy="177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67FC30B3-2C42-4F23-96F6-813F0D0683F3}"/>
                  </a:ext>
                </a:extLst>
              </p:cNvPr>
              <p:cNvSpPr/>
              <p:nvPr/>
            </p:nvSpPr>
            <p:spPr>
              <a:xfrm>
                <a:off x="721233" y="4209288"/>
                <a:ext cx="109347" cy="3068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B84C1E0F-2357-44DD-950A-EA55804CC77C}"/>
                  </a:ext>
                </a:extLst>
              </p:cNvPr>
              <p:cNvSpPr/>
              <p:nvPr/>
            </p:nvSpPr>
            <p:spPr>
              <a:xfrm>
                <a:off x="721233" y="4117848"/>
                <a:ext cx="109347" cy="177160"/>
              </a:xfrm>
              <a:prstGeom prst="rect">
                <a:avLst/>
              </a:prstGeom>
              <a:solidFill>
                <a:srgbClr val="976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F9E78078-EC87-4718-94A6-9742C702F1C2}"/>
                  </a:ext>
                </a:extLst>
              </p:cNvPr>
              <p:cNvSpPr/>
              <p:nvPr/>
            </p:nvSpPr>
            <p:spPr>
              <a:xfrm>
                <a:off x="721233" y="4003548"/>
                <a:ext cx="109347" cy="1606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D371CE84-5976-4D54-A813-C021ABB9C6E6}"/>
                  </a:ext>
                </a:extLst>
              </p:cNvPr>
              <p:cNvSpPr/>
              <p:nvPr/>
            </p:nvSpPr>
            <p:spPr>
              <a:xfrm>
                <a:off x="721233" y="3929997"/>
                <a:ext cx="109347" cy="1103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4F0C2F80-E07E-4756-B83C-1F1A5F5271DC}"/>
                  </a:ext>
                </a:extLst>
              </p:cNvPr>
              <p:cNvSpPr/>
              <p:nvPr/>
            </p:nvSpPr>
            <p:spPr>
              <a:xfrm>
                <a:off x="721233" y="3870307"/>
                <a:ext cx="109347" cy="110376"/>
              </a:xfrm>
              <a:prstGeom prst="rect">
                <a:avLst/>
              </a:prstGeom>
              <a:solidFill>
                <a:srgbClr val="F2A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44850723-7679-4651-8996-8305FE3A79B9}"/>
                  </a:ext>
                </a:extLst>
              </p:cNvPr>
              <p:cNvSpPr/>
              <p:nvPr/>
            </p:nvSpPr>
            <p:spPr>
              <a:xfrm>
                <a:off x="721233" y="3362306"/>
                <a:ext cx="109347" cy="552341"/>
              </a:xfrm>
              <a:prstGeom prst="rect">
                <a:avLst/>
              </a:prstGeom>
              <a:solidFill>
                <a:srgbClr val="1E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29" name="Axes">
            <a:extLst>
              <a:ext uri="{FF2B5EF4-FFF2-40B4-BE49-F238E27FC236}">
                <a16:creationId xmlns:a16="http://schemas.microsoft.com/office/drawing/2014/main" id="{637F1BBE-639B-4FE8-B96D-E44ACEE5664C}"/>
              </a:ext>
            </a:extLst>
          </p:cNvPr>
          <p:cNvGrpSpPr/>
          <p:nvPr/>
        </p:nvGrpSpPr>
        <p:grpSpPr>
          <a:xfrm>
            <a:off x="135906" y="2908957"/>
            <a:ext cx="8769276" cy="2938134"/>
            <a:chOff x="156226" y="2844611"/>
            <a:chExt cx="8769276" cy="2938134"/>
          </a:xfrm>
        </p:grpSpPr>
        <p:sp>
          <p:nvSpPr>
            <p:cNvPr id="330" name="TextBox 329">
              <a:extLst>
                <a:ext uri="{FF2B5EF4-FFF2-40B4-BE49-F238E27FC236}">
                  <a16:creationId xmlns:a16="http://schemas.microsoft.com/office/drawing/2014/main" id="{1B91B1EA-F686-4723-BB96-F01F38928F10}"/>
                </a:ext>
              </a:extLst>
            </p:cNvPr>
            <p:cNvSpPr txBox="1"/>
            <p:nvPr/>
          </p:nvSpPr>
          <p:spPr>
            <a:xfrm rot="18900000">
              <a:off x="290433" y="5598079"/>
              <a:ext cx="784594" cy="184666"/>
            </a:xfrm>
            <a:prstGeom prst="rect">
              <a:avLst/>
            </a:prstGeom>
            <a:noFill/>
          </p:spPr>
          <p:txBody>
            <a:bodyPr wrap="none" lIns="36000" tIns="0" rIns="36000" bIns="0" rtlCol="0">
              <a:noAutofit/>
            </a:bodyPr>
            <a:lstStyle/>
            <a:p>
              <a:pPr algn="r"/>
              <a:r>
                <a:rPr lang="en-GB" sz="1200" dirty="0"/>
                <a:t>68–82</a:t>
              </a:r>
              <a:endParaRPr lang="en-US" sz="1200" dirty="0"/>
            </a:p>
          </p:txBody>
        </p:sp>
        <p:cxnSp>
          <p:nvCxnSpPr>
            <p:cNvPr id="331" name="Straight Connector 330">
              <a:extLst>
                <a:ext uri="{FF2B5EF4-FFF2-40B4-BE49-F238E27FC236}">
                  <a16:creationId xmlns:a16="http://schemas.microsoft.com/office/drawing/2014/main" id="{9AB96983-1C07-4ADC-B4D7-6ACA60CBF4DC}"/>
                </a:ext>
              </a:extLst>
            </p:cNvPr>
            <p:cNvCxnSpPr>
              <a:cxnSpLocks/>
            </p:cNvCxnSpPr>
            <p:nvPr/>
          </p:nvCxnSpPr>
          <p:spPr>
            <a:xfrm>
              <a:off x="692333" y="5347913"/>
              <a:ext cx="819830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A5EC972C-0289-46E0-8E29-571229D69728}"/>
                </a:ext>
              </a:extLst>
            </p:cNvPr>
            <p:cNvCxnSpPr/>
            <p:nvPr/>
          </p:nvCxnSpPr>
          <p:spPr>
            <a:xfrm>
              <a:off x="780327" y="3168873"/>
              <a:ext cx="0" cy="223130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3" name="TextBox 332">
              <a:extLst>
                <a:ext uri="{FF2B5EF4-FFF2-40B4-BE49-F238E27FC236}">
                  <a16:creationId xmlns:a16="http://schemas.microsoft.com/office/drawing/2014/main" id="{8C22D994-5647-470C-B2A6-0A07342EE041}"/>
                </a:ext>
              </a:extLst>
            </p:cNvPr>
            <p:cNvSpPr txBox="1"/>
            <p:nvPr/>
          </p:nvSpPr>
          <p:spPr>
            <a:xfrm>
              <a:off x="440639" y="5259045"/>
              <a:ext cx="248647" cy="175270"/>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334" name="Straight Connector 333">
              <a:extLst>
                <a:ext uri="{FF2B5EF4-FFF2-40B4-BE49-F238E27FC236}">
                  <a16:creationId xmlns:a16="http://schemas.microsoft.com/office/drawing/2014/main" id="{764538D2-2E98-4800-B462-D1A76927ABC4}"/>
                </a:ext>
              </a:extLst>
            </p:cNvPr>
            <p:cNvCxnSpPr/>
            <p:nvPr/>
          </p:nvCxnSpPr>
          <p:spPr>
            <a:xfrm>
              <a:off x="693802" y="4909453"/>
              <a:ext cx="865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5" name="TextBox 334">
              <a:extLst>
                <a:ext uri="{FF2B5EF4-FFF2-40B4-BE49-F238E27FC236}">
                  <a16:creationId xmlns:a16="http://schemas.microsoft.com/office/drawing/2014/main" id="{890A4074-DE9B-4104-A382-627B5FADA597}"/>
                </a:ext>
              </a:extLst>
            </p:cNvPr>
            <p:cNvSpPr txBox="1"/>
            <p:nvPr/>
          </p:nvSpPr>
          <p:spPr>
            <a:xfrm>
              <a:off x="306654" y="4822846"/>
              <a:ext cx="382632" cy="175270"/>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336" name="Straight Connector 335">
              <a:extLst>
                <a:ext uri="{FF2B5EF4-FFF2-40B4-BE49-F238E27FC236}">
                  <a16:creationId xmlns:a16="http://schemas.microsoft.com/office/drawing/2014/main" id="{6CB78914-A9E5-47E6-B4FB-E19C6C646B57}"/>
                </a:ext>
              </a:extLst>
            </p:cNvPr>
            <p:cNvCxnSpPr/>
            <p:nvPr/>
          </p:nvCxnSpPr>
          <p:spPr>
            <a:xfrm>
              <a:off x="10118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CE3BB111-9DB4-44B0-A65D-3F08DD718B06}"/>
                </a:ext>
              </a:extLst>
            </p:cNvPr>
            <p:cNvCxnSpPr/>
            <p:nvPr/>
          </p:nvCxnSpPr>
          <p:spPr>
            <a:xfrm>
              <a:off x="693802" y="4477776"/>
              <a:ext cx="865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8" name="TextBox 337">
              <a:extLst>
                <a:ext uri="{FF2B5EF4-FFF2-40B4-BE49-F238E27FC236}">
                  <a16:creationId xmlns:a16="http://schemas.microsoft.com/office/drawing/2014/main" id="{1AFDE1E9-56D4-4023-9E38-D5AD93481DEF}"/>
                </a:ext>
              </a:extLst>
            </p:cNvPr>
            <p:cNvSpPr txBox="1"/>
            <p:nvPr/>
          </p:nvSpPr>
          <p:spPr>
            <a:xfrm>
              <a:off x="306654" y="4391171"/>
              <a:ext cx="382632" cy="175270"/>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339" name="Straight Connector 338">
              <a:extLst>
                <a:ext uri="{FF2B5EF4-FFF2-40B4-BE49-F238E27FC236}">
                  <a16:creationId xmlns:a16="http://schemas.microsoft.com/office/drawing/2014/main" id="{5DE8FC1A-EA0D-4354-82FC-5C08AD26B75E}"/>
                </a:ext>
              </a:extLst>
            </p:cNvPr>
            <p:cNvCxnSpPr/>
            <p:nvPr/>
          </p:nvCxnSpPr>
          <p:spPr>
            <a:xfrm>
              <a:off x="693802" y="4041579"/>
              <a:ext cx="865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0" name="TextBox 339">
              <a:extLst>
                <a:ext uri="{FF2B5EF4-FFF2-40B4-BE49-F238E27FC236}">
                  <a16:creationId xmlns:a16="http://schemas.microsoft.com/office/drawing/2014/main" id="{87313655-FEEF-47D6-A25B-3943A524E94D}"/>
                </a:ext>
              </a:extLst>
            </p:cNvPr>
            <p:cNvSpPr txBox="1"/>
            <p:nvPr/>
          </p:nvSpPr>
          <p:spPr>
            <a:xfrm>
              <a:off x="306654" y="3952714"/>
              <a:ext cx="382632" cy="175270"/>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341" name="Straight Connector 340">
              <a:extLst>
                <a:ext uri="{FF2B5EF4-FFF2-40B4-BE49-F238E27FC236}">
                  <a16:creationId xmlns:a16="http://schemas.microsoft.com/office/drawing/2014/main" id="{4A1E2734-726E-4D42-B761-3981C6253A17}"/>
                </a:ext>
              </a:extLst>
            </p:cNvPr>
            <p:cNvCxnSpPr/>
            <p:nvPr/>
          </p:nvCxnSpPr>
          <p:spPr>
            <a:xfrm>
              <a:off x="693802" y="3609901"/>
              <a:ext cx="865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2" name="TextBox 341">
              <a:extLst>
                <a:ext uri="{FF2B5EF4-FFF2-40B4-BE49-F238E27FC236}">
                  <a16:creationId xmlns:a16="http://schemas.microsoft.com/office/drawing/2014/main" id="{2D27829A-BB7C-4A89-92D6-3464C6CBB466}"/>
                </a:ext>
              </a:extLst>
            </p:cNvPr>
            <p:cNvSpPr txBox="1"/>
            <p:nvPr/>
          </p:nvSpPr>
          <p:spPr>
            <a:xfrm>
              <a:off x="306654" y="3521037"/>
              <a:ext cx="382632" cy="175270"/>
            </a:xfrm>
            <a:prstGeom prst="rect">
              <a:avLst/>
            </a:prstGeom>
            <a:noFill/>
          </p:spPr>
          <p:txBody>
            <a:bodyPr wrap="none" lIns="36000" tIns="0" rIns="36000" bIns="0" rtlCol="0" anchor="ctr">
              <a:spAutoFit/>
            </a:bodyPr>
            <a:lstStyle/>
            <a:p>
              <a:pPr algn="r"/>
              <a:r>
                <a:rPr lang="en-GB" sz="1200" dirty="0"/>
                <a:t>80</a:t>
              </a:r>
              <a:endParaRPr lang="en-US" sz="1200" dirty="0"/>
            </a:p>
          </p:txBody>
        </p:sp>
        <p:cxnSp>
          <p:nvCxnSpPr>
            <p:cNvPr id="343" name="Straight Connector 342">
              <a:extLst>
                <a:ext uri="{FF2B5EF4-FFF2-40B4-BE49-F238E27FC236}">
                  <a16:creationId xmlns:a16="http://schemas.microsoft.com/office/drawing/2014/main" id="{A455D2D5-C750-47ED-A200-541B92A03FA2}"/>
                </a:ext>
              </a:extLst>
            </p:cNvPr>
            <p:cNvCxnSpPr/>
            <p:nvPr/>
          </p:nvCxnSpPr>
          <p:spPr>
            <a:xfrm>
              <a:off x="693802" y="3173703"/>
              <a:ext cx="8652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4" name="TextBox 343">
              <a:extLst>
                <a:ext uri="{FF2B5EF4-FFF2-40B4-BE49-F238E27FC236}">
                  <a16:creationId xmlns:a16="http://schemas.microsoft.com/office/drawing/2014/main" id="{6C36E6C1-BEE5-4741-82BF-2F12753CE6EC}"/>
                </a:ext>
              </a:extLst>
            </p:cNvPr>
            <p:cNvSpPr txBox="1"/>
            <p:nvPr/>
          </p:nvSpPr>
          <p:spPr>
            <a:xfrm>
              <a:off x="172667" y="3087097"/>
              <a:ext cx="516619" cy="175270"/>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345" name="Straight Connector 344">
              <a:extLst>
                <a:ext uri="{FF2B5EF4-FFF2-40B4-BE49-F238E27FC236}">
                  <a16:creationId xmlns:a16="http://schemas.microsoft.com/office/drawing/2014/main" id="{3DC88E16-83E0-4EB9-947C-28A4589EEDF6}"/>
                </a:ext>
              </a:extLst>
            </p:cNvPr>
            <p:cNvCxnSpPr/>
            <p:nvPr/>
          </p:nvCxnSpPr>
          <p:spPr>
            <a:xfrm>
              <a:off x="14750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E8C2DEDB-31E6-49E0-939F-6C656AD2A9F3}"/>
                </a:ext>
              </a:extLst>
            </p:cNvPr>
            <p:cNvCxnSpPr/>
            <p:nvPr/>
          </p:nvCxnSpPr>
          <p:spPr>
            <a:xfrm>
              <a:off x="28643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D70C74BD-047F-4FF6-BB35-121759F49594}"/>
                </a:ext>
              </a:extLst>
            </p:cNvPr>
            <p:cNvCxnSpPr/>
            <p:nvPr/>
          </p:nvCxnSpPr>
          <p:spPr>
            <a:xfrm>
              <a:off x="37906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8C159523-D71A-4C70-8291-229DFE122D38}"/>
                </a:ext>
              </a:extLst>
            </p:cNvPr>
            <p:cNvCxnSpPr/>
            <p:nvPr/>
          </p:nvCxnSpPr>
          <p:spPr>
            <a:xfrm>
              <a:off x="47168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3A4E27A8-3FD2-4617-825F-D5CBC17FAF75}"/>
                </a:ext>
              </a:extLst>
            </p:cNvPr>
            <p:cNvCxnSpPr/>
            <p:nvPr/>
          </p:nvCxnSpPr>
          <p:spPr>
            <a:xfrm>
              <a:off x="56430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0" name="TextBox 349">
              <a:extLst>
                <a:ext uri="{FF2B5EF4-FFF2-40B4-BE49-F238E27FC236}">
                  <a16:creationId xmlns:a16="http://schemas.microsoft.com/office/drawing/2014/main" id="{BF4C7A43-DF3B-4482-9704-CCF2F0512087}"/>
                </a:ext>
              </a:extLst>
            </p:cNvPr>
            <p:cNvSpPr txBox="1"/>
            <p:nvPr/>
          </p:nvSpPr>
          <p:spPr>
            <a:xfrm rot="16200000">
              <a:off x="-70150" y="4112296"/>
              <a:ext cx="743985" cy="291233"/>
            </a:xfrm>
            <a:prstGeom prst="rect">
              <a:avLst/>
            </a:prstGeom>
            <a:noFill/>
          </p:spPr>
          <p:txBody>
            <a:bodyPr wrap="none" lIns="0" tIns="0" rIns="0" bIns="0" rtlCol="0">
              <a:spAutoFit/>
            </a:bodyPr>
            <a:lstStyle/>
            <a:p>
              <a:pPr algn="ctr"/>
              <a:r>
                <a:rPr lang="en-GB" sz="1200" dirty="0"/>
                <a:t>Percentage</a:t>
              </a:r>
              <a:endParaRPr lang="en-US" sz="1200" dirty="0"/>
            </a:p>
          </p:txBody>
        </p:sp>
        <p:sp>
          <p:nvSpPr>
            <p:cNvPr id="351" name="TextBox 350">
              <a:extLst>
                <a:ext uri="{FF2B5EF4-FFF2-40B4-BE49-F238E27FC236}">
                  <a16:creationId xmlns:a16="http://schemas.microsoft.com/office/drawing/2014/main" id="{232F224B-F824-41CD-8793-B911A576ED6D}"/>
                </a:ext>
              </a:extLst>
            </p:cNvPr>
            <p:cNvSpPr txBox="1"/>
            <p:nvPr/>
          </p:nvSpPr>
          <p:spPr>
            <a:xfrm>
              <a:off x="2756057" y="2844611"/>
              <a:ext cx="3924000" cy="288000"/>
            </a:xfrm>
            <a:prstGeom prst="rect">
              <a:avLst/>
            </a:prstGeom>
            <a:solidFill>
              <a:schemeClr val="bg1"/>
            </a:solidFill>
            <a:ln>
              <a:noFill/>
            </a:ln>
          </p:spPr>
          <p:txBody>
            <a:bodyPr wrap="none" lIns="0" tIns="0" rIns="0" bIns="0" rtlCol="0" anchor="ctr">
              <a:spAutoFit/>
            </a:bodyPr>
            <a:lstStyle/>
            <a:p>
              <a:pPr algn="ctr"/>
              <a:r>
                <a:rPr lang="en-GB" sz="1400" b="1" dirty="0"/>
                <a:t>Aetiology of cirrhosis leading to LT in Europe</a:t>
              </a:r>
            </a:p>
          </p:txBody>
        </p:sp>
        <p:cxnSp>
          <p:nvCxnSpPr>
            <p:cNvPr id="352" name="Straight Connector 351">
              <a:extLst>
                <a:ext uri="{FF2B5EF4-FFF2-40B4-BE49-F238E27FC236}">
                  <a16:creationId xmlns:a16="http://schemas.microsoft.com/office/drawing/2014/main" id="{DAA44BA7-EE9F-4057-92BA-63B9E2BB6039}"/>
                </a:ext>
              </a:extLst>
            </p:cNvPr>
            <p:cNvCxnSpPr>
              <a:cxnSpLocks/>
            </p:cNvCxnSpPr>
            <p:nvPr/>
          </p:nvCxnSpPr>
          <p:spPr>
            <a:xfrm>
              <a:off x="8884939"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3AD8C10E-5639-4EE0-9350-271CC2D2621C}"/>
                </a:ext>
              </a:extLst>
            </p:cNvPr>
            <p:cNvCxnSpPr>
              <a:cxnSpLocks/>
            </p:cNvCxnSpPr>
            <p:nvPr/>
          </p:nvCxnSpPr>
          <p:spPr>
            <a:xfrm>
              <a:off x="84218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a16="http://schemas.microsoft.com/office/drawing/2014/main" id="{3129D322-83FE-4A3C-B251-892375468093}"/>
                </a:ext>
              </a:extLst>
            </p:cNvPr>
            <p:cNvCxnSpPr>
              <a:cxnSpLocks/>
            </p:cNvCxnSpPr>
            <p:nvPr/>
          </p:nvCxnSpPr>
          <p:spPr>
            <a:xfrm>
              <a:off x="79586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394493CB-60AE-462D-AE75-24F8118A4B29}"/>
                </a:ext>
              </a:extLst>
            </p:cNvPr>
            <p:cNvCxnSpPr>
              <a:cxnSpLocks/>
            </p:cNvCxnSpPr>
            <p:nvPr/>
          </p:nvCxnSpPr>
          <p:spPr>
            <a:xfrm>
              <a:off x="74955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87E4A48D-AF4C-499F-83D1-39F2EBFF25B2}"/>
                </a:ext>
              </a:extLst>
            </p:cNvPr>
            <p:cNvCxnSpPr>
              <a:cxnSpLocks/>
            </p:cNvCxnSpPr>
            <p:nvPr/>
          </p:nvCxnSpPr>
          <p:spPr>
            <a:xfrm>
              <a:off x="70324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61E1BDD7-F70B-4F7C-B47C-4ACD6761BD36}"/>
                </a:ext>
              </a:extLst>
            </p:cNvPr>
            <p:cNvCxnSpPr>
              <a:cxnSpLocks/>
            </p:cNvCxnSpPr>
            <p:nvPr/>
          </p:nvCxnSpPr>
          <p:spPr>
            <a:xfrm>
              <a:off x="65693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259BBE9E-CE91-4C75-AF31-300E520C1507}"/>
                </a:ext>
              </a:extLst>
            </p:cNvPr>
            <p:cNvCxnSpPr>
              <a:cxnSpLocks/>
            </p:cNvCxnSpPr>
            <p:nvPr/>
          </p:nvCxnSpPr>
          <p:spPr>
            <a:xfrm>
              <a:off x="61062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a:extLst>
                <a:ext uri="{FF2B5EF4-FFF2-40B4-BE49-F238E27FC236}">
                  <a16:creationId xmlns:a16="http://schemas.microsoft.com/office/drawing/2014/main" id="{E15DBA69-F2E4-472A-A2BA-DF05286CC4DA}"/>
                </a:ext>
              </a:extLst>
            </p:cNvPr>
            <p:cNvCxnSpPr>
              <a:cxnSpLocks/>
            </p:cNvCxnSpPr>
            <p:nvPr/>
          </p:nvCxnSpPr>
          <p:spPr>
            <a:xfrm>
              <a:off x="51799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43B655D5-AB32-4E54-A5F5-89C6036EED43}"/>
                </a:ext>
              </a:extLst>
            </p:cNvPr>
            <p:cNvCxnSpPr>
              <a:cxnSpLocks/>
            </p:cNvCxnSpPr>
            <p:nvPr/>
          </p:nvCxnSpPr>
          <p:spPr>
            <a:xfrm>
              <a:off x="42537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AF6D5B37-80BD-4007-A63F-CB3B9A414C9D}"/>
                </a:ext>
              </a:extLst>
            </p:cNvPr>
            <p:cNvCxnSpPr>
              <a:cxnSpLocks/>
            </p:cNvCxnSpPr>
            <p:nvPr/>
          </p:nvCxnSpPr>
          <p:spPr>
            <a:xfrm>
              <a:off x="33274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FFE8A707-EAF4-4A8A-9929-DE343EEBDC0C}"/>
                </a:ext>
              </a:extLst>
            </p:cNvPr>
            <p:cNvCxnSpPr>
              <a:cxnSpLocks/>
            </p:cNvCxnSpPr>
            <p:nvPr/>
          </p:nvCxnSpPr>
          <p:spPr>
            <a:xfrm>
              <a:off x="24012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0188E3CE-1EEC-4DD9-A3C4-89D297120976}"/>
                </a:ext>
              </a:extLst>
            </p:cNvPr>
            <p:cNvCxnSpPr>
              <a:cxnSpLocks/>
            </p:cNvCxnSpPr>
            <p:nvPr/>
          </p:nvCxnSpPr>
          <p:spPr>
            <a:xfrm>
              <a:off x="19381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a:extLst>
                <a:ext uri="{FF2B5EF4-FFF2-40B4-BE49-F238E27FC236}">
                  <a16:creationId xmlns:a16="http://schemas.microsoft.com/office/drawing/2014/main" id="{ECFA57DA-4915-4672-8E1A-501769D212CB}"/>
                </a:ext>
              </a:extLst>
            </p:cNvPr>
            <p:cNvCxnSpPr>
              <a:cxnSpLocks/>
            </p:cNvCxnSpPr>
            <p:nvPr/>
          </p:nvCxnSpPr>
          <p:spPr>
            <a:xfrm>
              <a:off x="12434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5" name="TextBox 364">
              <a:extLst>
                <a:ext uri="{FF2B5EF4-FFF2-40B4-BE49-F238E27FC236}">
                  <a16:creationId xmlns:a16="http://schemas.microsoft.com/office/drawing/2014/main" id="{69D898DE-9184-4DAA-9A8F-415B5FFABDD1}"/>
                </a:ext>
              </a:extLst>
            </p:cNvPr>
            <p:cNvSpPr txBox="1"/>
            <p:nvPr/>
          </p:nvSpPr>
          <p:spPr>
            <a:xfrm rot="18900000">
              <a:off x="637536" y="5548249"/>
              <a:ext cx="650607" cy="201449"/>
            </a:xfrm>
            <a:prstGeom prst="rect">
              <a:avLst/>
            </a:prstGeom>
            <a:noFill/>
          </p:spPr>
          <p:txBody>
            <a:bodyPr wrap="none" lIns="36000" tIns="0" rIns="36000" bIns="0" rtlCol="0">
              <a:noAutofit/>
            </a:bodyPr>
            <a:lstStyle/>
            <a:p>
              <a:pPr algn="r"/>
              <a:r>
                <a:rPr lang="en-GB" sz="1200" dirty="0"/>
                <a:t>1983</a:t>
              </a:r>
              <a:endParaRPr lang="en-US" sz="1200" dirty="0"/>
            </a:p>
          </p:txBody>
        </p:sp>
        <p:cxnSp>
          <p:nvCxnSpPr>
            <p:cNvPr id="366" name="Straight Connector 365">
              <a:extLst>
                <a:ext uri="{FF2B5EF4-FFF2-40B4-BE49-F238E27FC236}">
                  <a16:creationId xmlns:a16="http://schemas.microsoft.com/office/drawing/2014/main" id="{55728642-F0AE-4069-96B7-8D04B0D14E99}"/>
                </a:ext>
              </a:extLst>
            </p:cNvPr>
            <p:cNvCxnSpPr/>
            <p:nvPr/>
          </p:nvCxnSpPr>
          <p:spPr>
            <a:xfrm>
              <a:off x="26328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EA44D34F-163F-40BB-B33C-36C887AEE9B9}"/>
                </a:ext>
              </a:extLst>
            </p:cNvPr>
            <p:cNvCxnSpPr/>
            <p:nvPr/>
          </p:nvCxnSpPr>
          <p:spPr>
            <a:xfrm>
              <a:off x="35590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a:extLst>
                <a:ext uri="{FF2B5EF4-FFF2-40B4-BE49-F238E27FC236}">
                  <a16:creationId xmlns:a16="http://schemas.microsoft.com/office/drawing/2014/main" id="{927C530B-6ED7-430C-B080-6C0D99D5E917}"/>
                </a:ext>
              </a:extLst>
            </p:cNvPr>
            <p:cNvCxnSpPr/>
            <p:nvPr/>
          </p:nvCxnSpPr>
          <p:spPr>
            <a:xfrm>
              <a:off x="44852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368">
              <a:extLst>
                <a:ext uri="{FF2B5EF4-FFF2-40B4-BE49-F238E27FC236}">
                  <a16:creationId xmlns:a16="http://schemas.microsoft.com/office/drawing/2014/main" id="{091AEF93-867C-434B-A11D-D85DDB52863F}"/>
                </a:ext>
              </a:extLst>
            </p:cNvPr>
            <p:cNvCxnSpPr/>
            <p:nvPr/>
          </p:nvCxnSpPr>
          <p:spPr>
            <a:xfrm>
              <a:off x="54115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FB0D5F89-188B-4045-8764-16FB4D2B807B}"/>
                </a:ext>
              </a:extLst>
            </p:cNvPr>
            <p:cNvCxnSpPr>
              <a:cxnSpLocks/>
            </p:cNvCxnSpPr>
            <p:nvPr/>
          </p:nvCxnSpPr>
          <p:spPr>
            <a:xfrm>
              <a:off x="86533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08A4915A-EF86-45D9-B7BD-7B74A49DCAC2}"/>
                </a:ext>
              </a:extLst>
            </p:cNvPr>
            <p:cNvCxnSpPr>
              <a:cxnSpLocks/>
            </p:cNvCxnSpPr>
            <p:nvPr/>
          </p:nvCxnSpPr>
          <p:spPr>
            <a:xfrm>
              <a:off x="81902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929D38D9-E298-4062-8FD9-A9C9F0F61E90}"/>
                </a:ext>
              </a:extLst>
            </p:cNvPr>
            <p:cNvCxnSpPr>
              <a:cxnSpLocks/>
            </p:cNvCxnSpPr>
            <p:nvPr/>
          </p:nvCxnSpPr>
          <p:spPr>
            <a:xfrm>
              <a:off x="77271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3" name="Straight Connector 372">
              <a:extLst>
                <a:ext uri="{FF2B5EF4-FFF2-40B4-BE49-F238E27FC236}">
                  <a16:creationId xmlns:a16="http://schemas.microsoft.com/office/drawing/2014/main" id="{9A038411-0364-4E9A-8A73-391AF97B59C5}"/>
                </a:ext>
              </a:extLst>
            </p:cNvPr>
            <p:cNvCxnSpPr>
              <a:cxnSpLocks/>
            </p:cNvCxnSpPr>
            <p:nvPr/>
          </p:nvCxnSpPr>
          <p:spPr>
            <a:xfrm>
              <a:off x="72640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a:extLst>
                <a:ext uri="{FF2B5EF4-FFF2-40B4-BE49-F238E27FC236}">
                  <a16:creationId xmlns:a16="http://schemas.microsoft.com/office/drawing/2014/main" id="{68A05318-2AF8-4639-BE70-7192C79C8953}"/>
                </a:ext>
              </a:extLst>
            </p:cNvPr>
            <p:cNvCxnSpPr>
              <a:cxnSpLocks/>
            </p:cNvCxnSpPr>
            <p:nvPr/>
          </p:nvCxnSpPr>
          <p:spPr>
            <a:xfrm>
              <a:off x="68008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932C858B-D903-44C2-B044-FC98CBF01A00}"/>
                </a:ext>
              </a:extLst>
            </p:cNvPr>
            <p:cNvCxnSpPr>
              <a:cxnSpLocks/>
            </p:cNvCxnSpPr>
            <p:nvPr/>
          </p:nvCxnSpPr>
          <p:spPr>
            <a:xfrm>
              <a:off x="63377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869E6EED-4271-449F-97F9-1C5B0689D64B}"/>
                </a:ext>
              </a:extLst>
            </p:cNvPr>
            <p:cNvCxnSpPr>
              <a:cxnSpLocks/>
            </p:cNvCxnSpPr>
            <p:nvPr/>
          </p:nvCxnSpPr>
          <p:spPr>
            <a:xfrm>
              <a:off x="587464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4372B376-C5FC-4294-9467-50E6F5F16718}"/>
                </a:ext>
              </a:extLst>
            </p:cNvPr>
            <p:cNvCxnSpPr>
              <a:cxnSpLocks/>
            </p:cNvCxnSpPr>
            <p:nvPr/>
          </p:nvCxnSpPr>
          <p:spPr>
            <a:xfrm>
              <a:off x="494840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a:extLst>
                <a:ext uri="{FF2B5EF4-FFF2-40B4-BE49-F238E27FC236}">
                  <a16:creationId xmlns:a16="http://schemas.microsoft.com/office/drawing/2014/main" id="{1DF6FA6A-6E00-4B74-B839-A2D53CED8F60}"/>
                </a:ext>
              </a:extLst>
            </p:cNvPr>
            <p:cNvCxnSpPr>
              <a:cxnSpLocks/>
            </p:cNvCxnSpPr>
            <p:nvPr/>
          </p:nvCxnSpPr>
          <p:spPr>
            <a:xfrm>
              <a:off x="40221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60F2D6A8-F952-430E-BB55-737E1EBF10A4}"/>
                </a:ext>
              </a:extLst>
            </p:cNvPr>
            <p:cNvCxnSpPr>
              <a:cxnSpLocks/>
            </p:cNvCxnSpPr>
            <p:nvPr/>
          </p:nvCxnSpPr>
          <p:spPr>
            <a:xfrm>
              <a:off x="309592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D01B31BD-B5E1-47AF-A098-D20C484ABB87}"/>
                </a:ext>
              </a:extLst>
            </p:cNvPr>
            <p:cNvCxnSpPr>
              <a:cxnSpLocks/>
            </p:cNvCxnSpPr>
            <p:nvPr/>
          </p:nvCxnSpPr>
          <p:spPr>
            <a:xfrm>
              <a:off x="216968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BBFEA941-A5A5-4A51-B29E-B957254296F3}"/>
                </a:ext>
              </a:extLst>
            </p:cNvPr>
            <p:cNvCxnSpPr>
              <a:cxnSpLocks/>
            </p:cNvCxnSpPr>
            <p:nvPr/>
          </p:nvCxnSpPr>
          <p:spPr>
            <a:xfrm>
              <a:off x="1706567" y="5347913"/>
              <a:ext cx="0" cy="5125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2" name="TextBox 381">
              <a:extLst>
                <a:ext uri="{FF2B5EF4-FFF2-40B4-BE49-F238E27FC236}">
                  <a16:creationId xmlns:a16="http://schemas.microsoft.com/office/drawing/2014/main" id="{8DD6ACC6-3283-4D34-87A4-256B93F7B876}"/>
                </a:ext>
              </a:extLst>
            </p:cNvPr>
            <p:cNvSpPr txBox="1"/>
            <p:nvPr/>
          </p:nvSpPr>
          <p:spPr>
            <a:xfrm rot="18900000">
              <a:off x="1068746" y="5464080"/>
              <a:ext cx="412540" cy="201449"/>
            </a:xfrm>
            <a:prstGeom prst="rect">
              <a:avLst/>
            </a:prstGeom>
            <a:noFill/>
          </p:spPr>
          <p:txBody>
            <a:bodyPr wrap="none" lIns="36000" tIns="0" rIns="36000" bIns="0" rtlCol="0">
              <a:noAutofit/>
            </a:bodyPr>
            <a:lstStyle/>
            <a:p>
              <a:pPr algn="r"/>
              <a:r>
                <a:rPr lang="en-GB" sz="1200" dirty="0"/>
                <a:t>1984</a:t>
              </a:r>
              <a:endParaRPr lang="en-US" sz="1200" dirty="0"/>
            </a:p>
          </p:txBody>
        </p:sp>
        <p:sp>
          <p:nvSpPr>
            <p:cNvPr id="383" name="TextBox 382">
              <a:extLst>
                <a:ext uri="{FF2B5EF4-FFF2-40B4-BE49-F238E27FC236}">
                  <a16:creationId xmlns:a16="http://schemas.microsoft.com/office/drawing/2014/main" id="{697D44D2-07A9-4B8B-8727-2C529CC3F2D0}"/>
                </a:ext>
              </a:extLst>
            </p:cNvPr>
            <p:cNvSpPr txBox="1"/>
            <p:nvPr/>
          </p:nvSpPr>
          <p:spPr>
            <a:xfrm rot="18900000">
              <a:off x="1294561" y="5464080"/>
              <a:ext cx="412540" cy="201449"/>
            </a:xfrm>
            <a:prstGeom prst="rect">
              <a:avLst/>
            </a:prstGeom>
            <a:noFill/>
          </p:spPr>
          <p:txBody>
            <a:bodyPr wrap="none" lIns="36000" tIns="0" rIns="36000" bIns="0" rtlCol="0">
              <a:noAutofit/>
            </a:bodyPr>
            <a:lstStyle/>
            <a:p>
              <a:pPr algn="r"/>
              <a:r>
                <a:rPr lang="en-GB" sz="1200" dirty="0"/>
                <a:t>1985</a:t>
              </a:r>
              <a:endParaRPr lang="en-US" sz="1200" dirty="0"/>
            </a:p>
          </p:txBody>
        </p:sp>
        <p:sp>
          <p:nvSpPr>
            <p:cNvPr id="384" name="TextBox 383">
              <a:extLst>
                <a:ext uri="{FF2B5EF4-FFF2-40B4-BE49-F238E27FC236}">
                  <a16:creationId xmlns:a16="http://schemas.microsoft.com/office/drawing/2014/main" id="{EF8047E6-108F-443C-BFE7-260D51EBCA70}"/>
                </a:ext>
              </a:extLst>
            </p:cNvPr>
            <p:cNvSpPr txBox="1"/>
            <p:nvPr/>
          </p:nvSpPr>
          <p:spPr>
            <a:xfrm rot="18900000">
              <a:off x="1533079" y="5464080"/>
              <a:ext cx="412540" cy="201449"/>
            </a:xfrm>
            <a:prstGeom prst="rect">
              <a:avLst/>
            </a:prstGeom>
            <a:noFill/>
          </p:spPr>
          <p:txBody>
            <a:bodyPr wrap="none" lIns="36000" tIns="0" rIns="36000" bIns="0" rtlCol="0">
              <a:noAutofit/>
            </a:bodyPr>
            <a:lstStyle/>
            <a:p>
              <a:pPr algn="r"/>
              <a:r>
                <a:rPr lang="en-GB" sz="1200" dirty="0"/>
                <a:t>1986</a:t>
              </a:r>
              <a:endParaRPr lang="en-US" sz="1200" dirty="0"/>
            </a:p>
          </p:txBody>
        </p:sp>
        <p:sp>
          <p:nvSpPr>
            <p:cNvPr id="385" name="TextBox 384">
              <a:extLst>
                <a:ext uri="{FF2B5EF4-FFF2-40B4-BE49-F238E27FC236}">
                  <a16:creationId xmlns:a16="http://schemas.microsoft.com/office/drawing/2014/main" id="{A65432A1-0A19-4E73-A2B9-D4199262728E}"/>
                </a:ext>
              </a:extLst>
            </p:cNvPr>
            <p:cNvSpPr txBox="1"/>
            <p:nvPr/>
          </p:nvSpPr>
          <p:spPr>
            <a:xfrm rot="18900000">
              <a:off x="1763975" y="5464080"/>
              <a:ext cx="412540" cy="201449"/>
            </a:xfrm>
            <a:prstGeom prst="rect">
              <a:avLst/>
            </a:prstGeom>
            <a:noFill/>
          </p:spPr>
          <p:txBody>
            <a:bodyPr wrap="none" lIns="36000" tIns="0" rIns="36000" bIns="0" rtlCol="0">
              <a:noAutofit/>
            </a:bodyPr>
            <a:lstStyle/>
            <a:p>
              <a:pPr algn="r"/>
              <a:r>
                <a:rPr lang="en-GB" sz="1200" dirty="0"/>
                <a:t>1987</a:t>
              </a:r>
              <a:endParaRPr lang="en-US" sz="1200" dirty="0"/>
            </a:p>
          </p:txBody>
        </p:sp>
        <p:sp>
          <p:nvSpPr>
            <p:cNvPr id="386" name="TextBox 385">
              <a:extLst>
                <a:ext uri="{FF2B5EF4-FFF2-40B4-BE49-F238E27FC236}">
                  <a16:creationId xmlns:a16="http://schemas.microsoft.com/office/drawing/2014/main" id="{21873803-893A-4CD7-B236-10464B253A7A}"/>
                </a:ext>
              </a:extLst>
            </p:cNvPr>
            <p:cNvSpPr txBox="1"/>
            <p:nvPr/>
          </p:nvSpPr>
          <p:spPr>
            <a:xfrm rot="18900000">
              <a:off x="1789477" y="5548249"/>
              <a:ext cx="650607" cy="201449"/>
            </a:xfrm>
            <a:prstGeom prst="rect">
              <a:avLst/>
            </a:prstGeom>
            <a:noFill/>
          </p:spPr>
          <p:txBody>
            <a:bodyPr wrap="none" lIns="36000" tIns="0" rIns="36000" bIns="0" rtlCol="0">
              <a:noAutofit/>
            </a:bodyPr>
            <a:lstStyle/>
            <a:p>
              <a:pPr algn="r"/>
              <a:r>
                <a:rPr lang="en-GB" sz="1200" dirty="0"/>
                <a:t>1988</a:t>
              </a:r>
              <a:endParaRPr lang="en-US" sz="1200" dirty="0"/>
            </a:p>
          </p:txBody>
        </p:sp>
        <p:sp>
          <p:nvSpPr>
            <p:cNvPr id="387" name="TextBox 386">
              <a:extLst>
                <a:ext uri="{FF2B5EF4-FFF2-40B4-BE49-F238E27FC236}">
                  <a16:creationId xmlns:a16="http://schemas.microsoft.com/office/drawing/2014/main" id="{C9073A93-C9B6-4166-812F-4643C3CC838F}"/>
                </a:ext>
              </a:extLst>
            </p:cNvPr>
            <p:cNvSpPr txBox="1"/>
            <p:nvPr/>
          </p:nvSpPr>
          <p:spPr>
            <a:xfrm rot="18900000">
              <a:off x="2025451" y="5548249"/>
              <a:ext cx="650607" cy="201449"/>
            </a:xfrm>
            <a:prstGeom prst="rect">
              <a:avLst/>
            </a:prstGeom>
            <a:noFill/>
          </p:spPr>
          <p:txBody>
            <a:bodyPr wrap="none" lIns="36000" tIns="0" rIns="36000" bIns="0" rtlCol="0">
              <a:noAutofit/>
            </a:bodyPr>
            <a:lstStyle/>
            <a:p>
              <a:pPr algn="r"/>
              <a:r>
                <a:rPr lang="en-GB" sz="1200" dirty="0"/>
                <a:t>1989</a:t>
              </a:r>
              <a:endParaRPr lang="en-US" sz="1200" dirty="0"/>
            </a:p>
          </p:txBody>
        </p:sp>
        <p:sp>
          <p:nvSpPr>
            <p:cNvPr id="388" name="TextBox 387">
              <a:extLst>
                <a:ext uri="{FF2B5EF4-FFF2-40B4-BE49-F238E27FC236}">
                  <a16:creationId xmlns:a16="http://schemas.microsoft.com/office/drawing/2014/main" id="{49088601-AA3D-418B-95CA-4FBB89DEDF71}"/>
                </a:ext>
              </a:extLst>
            </p:cNvPr>
            <p:cNvSpPr txBox="1"/>
            <p:nvPr/>
          </p:nvSpPr>
          <p:spPr>
            <a:xfrm rot="18900000">
              <a:off x="2256347" y="5548249"/>
              <a:ext cx="650607" cy="201449"/>
            </a:xfrm>
            <a:prstGeom prst="rect">
              <a:avLst/>
            </a:prstGeom>
            <a:noFill/>
          </p:spPr>
          <p:txBody>
            <a:bodyPr wrap="none" lIns="36000" tIns="0" rIns="36000" bIns="0" rtlCol="0">
              <a:noAutofit/>
            </a:bodyPr>
            <a:lstStyle/>
            <a:p>
              <a:pPr algn="r"/>
              <a:r>
                <a:rPr lang="en-GB" sz="1200" dirty="0"/>
                <a:t>1990</a:t>
              </a:r>
              <a:endParaRPr lang="en-US" sz="1200" dirty="0"/>
            </a:p>
          </p:txBody>
        </p:sp>
        <p:sp>
          <p:nvSpPr>
            <p:cNvPr id="389" name="TextBox 388">
              <a:extLst>
                <a:ext uri="{FF2B5EF4-FFF2-40B4-BE49-F238E27FC236}">
                  <a16:creationId xmlns:a16="http://schemas.microsoft.com/office/drawing/2014/main" id="{D8E26080-DE00-44D3-8356-AE984BF967E6}"/>
                </a:ext>
              </a:extLst>
            </p:cNvPr>
            <p:cNvSpPr txBox="1"/>
            <p:nvPr/>
          </p:nvSpPr>
          <p:spPr>
            <a:xfrm rot="18900000">
              <a:off x="2487243" y="5548249"/>
              <a:ext cx="650607" cy="201449"/>
            </a:xfrm>
            <a:prstGeom prst="rect">
              <a:avLst/>
            </a:prstGeom>
            <a:noFill/>
          </p:spPr>
          <p:txBody>
            <a:bodyPr wrap="none" lIns="36000" tIns="0" rIns="36000" bIns="0" rtlCol="0">
              <a:noAutofit/>
            </a:bodyPr>
            <a:lstStyle/>
            <a:p>
              <a:pPr algn="r"/>
              <a:r>
                <a:rPr lang="en-GB" sz="1200" dirty="0"/>
                <a:t>1991</a:t>
              </a:r>
              <a:endParaRPr lang="en-US" sz="1200" dirty="0"/>
            </a:p>
          </p:txBody>
        </p:sp>
        <p:sp>
          <p:nvSpPr>
            <p:cNvPr id="390" name="TextBox 389">
              <a:extLst>
                <a:ext uri="{FF2B5EF4-FFF2-40B4-BE49-F238E27FC236}">
                  <a16:creationId xmlns:a16="http://schemas.microsoft.com/office/drawing/2014/main" id="{6D90DCF3-86F5-4822-BDC4-DA1DFE071919}"/>
                </a:ext>
              </a:extLst>
            </p:cNvPr>
            <p:cNvSpPr txBox="1"/>
            <p:nvPr/>
          </p:nvSpPr>
          <p:spPr>
            <a:xfrm rot="18900000">
              <a:off x="2718139" y="5548249"/>
              <a:ext cx="650607" cy="201449"/>
            </a:xfrm>
            <a:prstGeom prst="rect">
              <a:avLst/>
            </a:prstGeom>
            <a:noFill/>
          </p:spPr>
          <p:txBody>
            <a:bodyPr wrap="none" lIns="36000" tIns="0" rIns="36000" bIns="0" rtlCol="0">
              <a:noAutofit/>
            </a:bodyPr>
            <a:lstStyle/>
            <a:p>
              <a:pPr algn="r"/>
              <a:r>
                <a:rPr lang="en-GB" sz="1200" dirty="0"/>
                <a:t>1992</a:t>
              </a:r>
              <a:endParaRPr lang="en-US" sz="1200" dirty="0"/>
            </a:p>
          </p:txBody>
        </p:sp>
        <p:sp>
          <p:nvSpPr>
            <p:cNvPr id="391" name="TextBox 390">
              <a:extLst>
                <a:ext uri="{FF2B5EF4-FFF2-40B4-BE49-F238E27FC236}">
                  <a16:creationId xmlns:a16="http://schemas.microsoft.com/office/drawing/2014/main" id="{3ABF9208-52B4-43B3-869C-850E46E4E9FD}"/>
                </a:ext>
              </a:extLst>
            </p:cNvPr>
            <p:cNvSpPr txBox="1"/>
            <p:nvPr/>
          </p:nvSpPr>
          <p:spPr>
            <a:xfrm rot="18900000">
              <a:off x="2949035" y="5548249"/>
              <a:ext cx="650607" cy="201449"/>
            </a:xfrm>
            <a:prstGeom prst="rect">
              <a:avLst/>
            </a:prstGeom>
            <a:noFill/>
          </p:spPr>
          <p:txBody>
            <a:bodyPr wrap="none" lIns="36000" tIns="0" rIns="36000" bIns="0" rtlCol="0">
              <a:noAutofit/>
            </a:bodyPr>
            <a:lstStyle/>
            <a:p>
              <a:pPr algn="r"/>
              <a:r>
                <a:rPr lang="en-GB" sz="1200" dirty="0"/>
                <a:t>1993</a:t>
              </a:r>
              <a:endParaRPr lang="en-US" sz="1200" dirty="0"/>
            </a:p>
          </p:txBody>
        </p:sp>
        <p:sp>
          <p:nvSpPr>
            <p:cNvPr id="392" name="TextBox 391">
              <a:extLst>
                <a:ext uri="{FF2B5EF4-FFF2-40B4-BE49-F238E27FC236}">
                  <a16:creationId xmlns:a16="http://schemas.microsoft.com/office/drawing/2014/main" id="{EA8C531D-2BC9-4C97-A643-B8E5E3783BBD}"/>
                </a:ext>
              </a:extLst>
            </p:cNvPr>
            <p:cNvSpPr txBox="1"/>
            <p:nvPr/>
          </p:nvSpPr>
          <p:spPr>
            <a:xfrm rot="18900000">
              <a:off x="3179931" y="5548249"/>
              <a:ext cx="650607" cy="201449"/>
            </a:xfrm>
            <a:prstGeom prst="rect">
              <a:avLst/>
            </a:prstGeom>
            <a:noFill/>
          </p:spPr>
          <p:txBody>
            <a:bodyPr wrap="none" lIns="36000" tIns="0" rIns="36000" bIns="0" rtlCol="0">
              <a:noAutofit/>
            </a:bodyPr>
            <a:lstStyle/>
            <a:p>
              <a:pPr algn="r"/>
              <a:r>
                <a:rPr lang="en-GB" sz="1200" dirty="0"/>
                <a:t>1994</a:t>
              </a:r>
              <a:endParaRPr lang="en-US" sz="1200" dirty="0"/>
            </a:p>
          </p:txBody>
        </p:sp>
        <p:sp>
          <p:nvSpPr>
            <p:cNvPr id="393" name="TextBox 392">
              <a:extLst>
                <a:ext uri="{FF2B5EF4-FFF2-40B4-BE49-F238E27FC236}">
                  <a16:creationId xmlns:a16="http://schemas.microsoft.com/office/drawing/2014/main" id="{CD3BBC26-D1F5-4079-BC95-C20B44EFC2AB}"/>
                </a:ext>
              </a:extLst>
            </p:cNvPr>
            <p:cNvSpPr txBox="1"/>
            <p:nvPr/>
          </p:nvSpPr>
          <p:spPr>
            <a:xfrm rot="18900000">
              <a:off x="3410827" y="5548249"/>
              <a:ext cx="650607" cy="201449"/>
            </a:xfrm>
            <a:prstGeom prst="rect">
              <a:avLst/>
            </a:prstGeom>
            <a:noFill/>
          </p:spPr>
          <p:txBody>
            <a:bodyPr wrap="none" lIns="36000" tIns="0" rIns="36000" bIns="0" rtlCol="0">
              <a:noAutofit/>
            </a:bodyPr>
            <a:lstStyle/>
            <a:p>
              <a:pPr algn="r"/>
              <a:r>
                <a:rPr lang="en-GB" sz="1200" dirty="0"/>
                <a:t>1995</a:t>
              </a:r>
              <a:endParaRPr lang="en-US" sz="1200" dirty="0"/>
            </a:p>
          </p:txBody>
        </p:sp>
        <p:sp>
          <p:nvSpPr>
            <p:cNvPr id="394" name="TextBox 393">
              <a:extLst>
                <a:ext uri="{FF2B5EF4-FFF2-40B4-BE49-F238E27FC236}">
                  <a16:creationId xmlns:a16="http://schemas.microsoft.com/office/drawing/2014/main" id="{2D87A25E-C9C7-42F4-AC8B-41AF2B452F74}"/>
                </a:ext>
              </a:extLst>
            </p:cNvPr>
            <p:cNvSpPr txBox="1"/>
            <p:nvPr/>
          </p:nvSpPr>
          <p:spPr>
            <a:xfrm rot="18900000">
              <a:off x="3646803" y="5548249"/>
              <a:ext cx="650607" cy="201449"/>
            </a:xfrm>
            <a:prstGeom prst="rect">
              <a:avLst/>
            </a:prstGeom>
            <a:noFill/>
          </p:spPr>
          <p:txBody>
            <a:bodyPr wrap="none" lIns="36000" tIns="0" rIns="36000" bIns="0" rtlCol="0">
              <a:noAutofit/>
            </a:bodyPr>
            <a:lstStyle/>
            <a:p>
              <a:pPr algn="r"/>
              <a:r>
                <a:rPr lang="en-GB" sz="1200" dirty="0"/>
                <a:t>1996</a:t>
              </a:r>
              <a:endParaRPr lang="en-US" sz="1200" dirty="0"/>
            </a:p>
          </p:txBody>
        </p:sp>
        <p:sp>
          <p:nvSpPr>
            <p:cNvPr id="395" name="TextBox 394">
              <a:extLst>
                <a:ext uri="{FF2B5EF4-FFF2-40B4-BE49-F238E27FC236}">
                  <a16:creationId xmlns:a16="http://schemas.microsoft.com/office/drawing/2014/main" id="{A063329C-A02B-4A6B-9FDA-3E2BC7C78E87}"/>
                </a:ext>
              </a:extLst>
            </p:cNvPr>
            <p:cNvSpPr txBox="1"/>
            <p:nvPr/>
          </p:nvSpPr>
          <p:spPr>
            <a:xfrm rot="18900000">
              <a:off x="3877699" y="5548249"/>
              <a:ext cx="650607" cy="201449"/>
            </a:xfrm>
            <a:prstGeom prst="rect">
              <a:avLst/>
            </a:prstGeom>
            <a:noFill/>
          </p:spPr>
          <p:txBody>
            <a:bodyPr wrap="none" lIns="36000" tIns="0" rIns="36000" bIns="0" rtlCol="0">
              <a:noAutofit/>
            </a:bodyPr>
            <a:lstStyle/>
            <a:p>
              <a:pPr algn="r"/>
              <a:r>
                <a:rPr lang="en-GB" sz="1200" dirty="0"/>
                <a:t>1997</a:t>
              </a:r>
              <a:endParaRPr lang="en-US" sz="1200" dirty="0"/>
            </a:p>
          </p:txBody>
        </p:sp>
        <p:sp>
          <p:nvSpPr>
            <p:cNvPr id="396" name="TextBox 395">
              <a:extLst>
                <a:ext uri="{FF2B5EF4-FFF2-40B4-BE49-F238E27FC236}">
                  <a16:creationId xmlns:a16="http://schemas.microsoft.com/office/drawing/2014/main" id="{9118854D-88BB-4185-AE81-5EB99BAAD2C5}"/>
                </a:ext>
              </a:extLst>
            </p:cNvPr>
            <p:cNvSpPr txBox="1"/>
            <p:nvPr/>
          </p:nvSpPr>
          <p:spPr>
            <a:xfrm rot="18900000">
              <a:off x="4108595" y="5548249"/>
              <a:ext cx="650607" cy="201449"/>
            </a:xfrm>
            <a:prstGeom prst="rect">
              <a:avLst/>
            </a:prstGeom>
            <a:noFill/>
          </p:spPr>
          <p:txBody>
            <a:bodyPr wrap="none" lIns="36000" tIns="0" rIns="36000" bIns="0" rtlCol="0">
              <a:noAutofit/>
            </a:bodyPr>
            <a:lstStyle/>
            <a:p>
              <a:pPr algn="r"/>
              <a:r>
                <a:rPr lang="en-GB" sz="1200" dirty="0"/>
                <a:t>1998</a:t>
              </a:r>
              <a:endParaRPr lang="en-US" sz="1200" dirty="0"/>
            </a:p>
          </p:txBody>
        </p:sp>
        <p:sp>
          <p:nvSpPr>
            <p:cNvPr id="397" name="TextBox 396">
              <a:extLst>
                <a:ext uri="{FF2B5EF4-FFF2-40B4-BE49-F238E27FC236}">
                  <a16:creationId xmlns:a16="http://schemas.microsoft.com/office/drawing/2014/main" id="{690FD65F-F3BB-4F05-B920-739FC95D153D}"/>
                </a:ext>
              </a:extLst>
            </p:cNvPr>
            <p:cNvSpPr txBox="1"/>
            <p:nvPr/>
          </p:nvSpPr>
          <p:spPr>
            <a:xfrm rot="18900000">
              <a:off x="4339491" y="5548249"/>
              <a:ext cx="650607" cy="201449"/>
            </a:xfrm>
            <a:prstGeom prst="rect">
              <a:avLst/>
            </a:prstGeom>
            <a:noFill/>
          </p:spPr>
          <p:txBody>
            <a:bodyPr wrap="none" lIns="36000" tIns="0" rIns="36000" bIns="0" rtlCol="0">
              <a:noAutofit/>
            </a:bodyPr>
            <a:lstStyle/>
            <a:p>
              <a:pPr algn="r"/>
              <a:r>
                <a:rPr lang="en-GB" sz="1200" dirty="0"/>
                <a:t>1999</a:t>
              </a:r>
              <a:endParaRPr lang="en-US" sz="1200" dirty="0"/>
            </a:p>
          </p:txBody>
        </p:sp>
        <p:sp>
          <p:nvSpPr>
            <p:cNvPr id="398" name="TextBox 397">
              <a:extLst>
                <a:ext uri="{FF2B5EF4-FFF2-40B4-BE49-F238E27FC236}">
                  <a16:creationId xmlns:a16="http://schemas.microsoft.com/office/drawing/2014/main" id="{8AE3E0AE-765D-4A88-8E1A-27FE1BD03FFA}"/>
                </a:ext>
              </a:extLst>
            </p:cNvPr>
            <p:cNvSpPr txBox="1"/>
            <p:nvPr/>
          </p:nvSpPr>
          <p:spPr>
            <a:xfrm rot="18900000">
              <a:off x="4572927" y="5548249"/>
              <a:ext cx="650607" cy="201449"/>
            </a:xfrm>
            <a:prstGeom prst="rect">
              <a:avLst/>
            </a:prstGeom>
            <a:noFill/>
          </p:spPr>
          <p:txBody>
            <a:bodyPr wrap="none" lIns="36000" tIns="0" rIns="36000" bIns="0" rtlCol="0">
              <a:noAutofit/>
            </a:bodyPr>
            <a:lstStyle/>
            <a:p>
              <a:pPr algn="r"/>
              <a:r>
                <a:rPr lang="en-GB" sz="1200" dirty="0"/>
                <a:t>2000</a:t>
              </a:r>
              <a:endParaRPr lang="en-US" sz="1200" dirty="0"/>
            </a:p>
          </p:txBody>
        </p:sp>
        <p:sp>
          <p:nvSpPr>
            <p:cNvPr id="399" name="TextBox 398">
              <a:extLst>
                <a:ext uri="{FF2B5EF4-FFF2-40B4-BE49-F238E27FC236}">
                  <a16:creationId xmlns:a16="http://schemas.microsoft.com/office/drawing/2014/main" id="{15D188E4-997E-40DA-B661-8508FF1F7947}"/>
                </a:ext>
              </a:extLst>
            </p:cNvPr>
            <p:cNvSpPr txBox="1"/>
            <p:nvPr/>
          </p:nvSpPr>
          <p:spPr>
            <a:xfrm rot="18900000">
              <a:off x="4803823" y="5548249"/>
              <a:ext cx="650607" cy="201449"/>
            </a:xfrm>
            <a:prstGeom prst="rect">
              <a:avLst/>
            </a:prstGeom>
            <a:noFill/>
          </p:spPr>
          <p:txBody>
            <a:bodyPr wrap="none" lIns="36000" tIns="0" rIns="36000" bIns="0" rtlCol="0">
              <a:noAutofit/>
            </a:bodyPr>
            <a:lstStyle/>
            <a:p>
              <a:pPr algn="r"/>
              <a:r>
                <a:rPr lang="en-GB" sz="1200" dirty="0"/>
                <a:t>2001</a:t>
              </a:r>
              <a:endParaRPr lang="en-US" sz="1200" dirty="0"/>
            </a:p>
          </p:txBody>
        </p:sp>
        <p:sp>
          <p:nvSpPr>
            <p:cNvPr id="400" name="TextBox 399">
              <a:extLst>
                <a:ext uri="{FF2B5EF4-FFF2-40B4-BE49-F238E27FC236}">
                  <a16:creationId xmlns:a16="http://schemas.microsoft.com/office/drawing/2014/main" id="{D6BD3278-66C4-43FC-8B42-88BD33C57261}"/>
                </a:ext>
              </a:extLst>
            </p:cNvPr>
            <p:cNvSpPr txBox="1"/>
            <p:nvPr/>
          </p:nvSpPr>
          <p:spPr>
            <a:xfrm rot="18900000">
              <a:off x="5034719" y="5548249"/>
              <a:ext cx="650607" cy="201449"/>
            </a:xfrm>
            <a:prstGeom prst="rect">
              <a:avLst/>
            </a:prstGeom>
            <a:noFill/>
          </p:spPr>
          <p:txBody>
            <a:bodyPr wrap="none" lIns="36000" tIns="0" rIns="36000" bIns="0" rtlCol="0">
              <a:noAutofit/>
            </a:bodyPr>
            <a:lstStyle/>
            <a:p>
              <a:pPr algn="r"/>
              <a:r>
                <a:rPr lang="en-GB" sz="1200" dirty="0"/>
                <a:t>2002</a:t>
              </a:r>
              <a:endParaRPr lang="en-US" sz="1200" dirty="0"/>
            </a:p>
          </p:txBody>
        </p:sp>
        <p:sp>
          <p:nvSpPr>
            <p:cNvPr id="401" name="TextBox 400">
              <a:extLst>
                <a:ext uri="{FF2B5EF4-FFF2-40B4-BE49-F238E27FC236}">
                  <a16:creationId xmlns:a16="http://schemas.microsoft.com/office/drawing/2014/main" id="{39F9E149-1DAF-4F5F-9C04-A5BC99A0C489}"/>
                </a:ext>
              </a:extLst>
            </p:cNvPr>
            <p:cNvSpPr txBox="1"/>
            <p:nvPr/>
          </p:nvSpPr>
          <p:spPr>
            <a:xfrm rot="18900000">
              <a:off x="5265615" y="5548249"/>
              <a:ext cx="650607" cy="201449"/>
            </a:xfrm>
            <a:prstGeom prst="rect">
              <a:avLst/>
            </a:prstGeom>
            <a:noFill/>
          </p:spPr>
          <p:txBody>
            <a:bodyPr wrap="none" lIns="36000" tIns="0" rIns="36000" bIns="0" rtlCol="0">
              <a:noAutofit/>
            </a:bodyPr>
            <a:lstStyle/>
            <a:p>
              <a:pPr algn="r"/>
              <a:r>
                <a:rPr lang="en-GB" sz="1200" dirty="0"/>
                <a:t>2003</a:t>
              </a:r>
              <a:endParaRPr lang="en-US" sz="1200" dirty="0"/>
            </a:p>
          </p:txBody>
        </p:sp>
        <p:sp>
          <p:nvSpPr>
            <p:cNvPr id="402" name="TextBox 401">
              <a:extLst>
                <a:ext uri="{FF2B5EF4-FFF2-40B4-BE49-F238E27FC236}">
                  <a16:creationId xmlns:a16="http://schemas.microsoft.com/office/drawing/2014/main" id="{8C843C10-22D7-4691-9671-5796B2EBBE26}"/>
                </a:ext>
              </a:extLst>
            </p:cNvPr>
            <p:cNvSpPr txBox="1"/>
            <p:nvPr/>
          </p:nvSpPr>
          <p:spPr>
            <a:xfrm rot="18900000">
              <a:off x="5493971" y="5548249"/>
              <a:ext cx="650607" cy="201449"/>
            </a:xfrm>
            <a:prstGeom prst="rect">
              <a:avLst/>
            </a:prstGeom>
            <a:noFill/>
          </p:spPr>
          <p:txBody>
            <a:bodyPr wrap="none" lIns="36000" tIns="0" rIns="36000" bIns="0" rtlCol="0">
              <a:noAutofit/>
            </a:bodyPr>
            <a:lstStyle/>
            <a:p>
              <a:pPr algn="r"/>
              <a:r>
                <a:rPr lang="en-GB" sz="1200" dirty="0"/>
                <a:t>2004</a:t>
              </a:r>
              <a:endParaRPr lang="en-US" sz="1200" dirty="0"/>
            </a:p>
          </p:txBody>
        </p:sp>
        <p:sp>
          <p:nvSpPr>
            <p:cNvPr id="403" name="TextBox 402">
              <a:extLst>
                <a:ext uri="{FF2B5EF4-FFF2-40B4-BE49-F238E27FC236}">
                  <a16:creationId xmlns:a16="http://schemas.microsoft.com/office/drawing/2014/main" id="{3A2CBF2C-3D2C-4314-948B-78C8223BDCAA}"/>
                </a:ext>
              </a:extLst>
            </p:cNvPr>
            <p:cNvSpPr txBox="1"/>
            <p:nvPr/>
          </p:nvSpPr>
          <p:spPr>
            <a:xfrm rot="18900000">
              <a:off x="5727407" y="5548249"/>
              <a:ext cx="650607" cy="201449"/>
            </a:xfrm>
            <a:prstGeom prst="rect">
              <a:avLst/>
            </a:prstGeom>
            <a:noFill/>
          </p:spPr>
          <p:txBody>
            <a:bodyPr wrap="none" lIns="36000" tIns="0" rIns="36000" bIns="0" rtlCol="0">
              <a:noAutofit/>
            </a:bodyPr>
            <a:lstStyle/>
            <a:p>
              <a:pPr algn="r"/>
              <a:r>
                <a:rPr lang="en-GB" sz="1200" dirty="0"/>
                <a:t>2005</a:t>
              </a:r>
              <a:endParaRPr lang="en-US" sz="1200" dirty="0"/>
            </a:p>
          </p:txBody>
        </p:sp>
        <p:sp>
          <p:nvSpPr>
            <p:cNvPr id="404" name="TextBox 403">
              <a:extLst>
                <a:ext uri="{FF2B5EF4-FFF2-40B4-BE49-F238E27FC236}">
                  <a16:creationId xmlns:a16="http://schemas.microsoft.com/office/drawing/2014/main" id="{5AC7FAF6-F3E2-4476-9613-A5BDD493C917}"/>
                </a:ext>
              </a:extLst>
            </p:cNvPr>
            <p:cNvSpPr txBox="1"/>
            <p:nvPr/>
          </p:nvSpPr>
          <p:spPr>
            <a:xfrm rot="18900000">
              <a:off x="5958303" y="5548249"/>
              <a:ext cx="650607" cy="201449"/>
            </a:xfrm>
            <a:prstGeom prst="rect">
              <a:avLst/>
            </a:prstGeom>
            <a:noFill/>
          </p:spPr>
          <p:txBody>
            <a:bodyPr wrap="none" lIns="36000" tIns="0" rIns="36000" bIns="0" rtlCol="0">
              <a:noAutofit/>
            </a:bodyPr>
            <a:lstStyle/>
            <a:p>
              <a:pPr algn="r"/>
              <a:r>
                <a:rPr lang="en-GB" sz="1200" dirty="0"/>
                <a:t>2006</a:t>
              </a:r>
              <a:endParaRPr lang="en-US" sz="1200" dirty="0"/>
            </a:p>
          </p:txBody>
        </p:sp>
        <p:sp>
          <p:nvSpPr>
            <p:cNvPr id="405" name="TextBox 404">
              <a:extLst>
                <a:ext uri="{FF2B5EF4-FFF2-40B4-BE49-F238E27FC236}">
                  <a16:creationId xmlns:a16="http://schemas.microsoft.com/office/drawing/2014/main" id="{F8720A89-6910-4CF4-A515-6493CA453CF3}"/>
                </a:ext>
              </a:extLst>
            </p:cNvPr>
            <p:cNvSpPr txBox="1"/>
            <p:nvPr/>
          </p:nvSpPr>
          <p:spPr>
            <a:xfrm rot="18900000">
              <a:off x="6189199" y="5548249"/>
              <a:ext cx="650607" cy="201449"/>
            </a:xfrm>
            <a:prstGeom prst="rect">
              <a:avLst/>
            </a:prstGeom>
            <a:noFill/>
          </p:spPr>
          <p:txBody>
            <a:bodyPr wrap="none" lIns="36000" tIns="0" rIns="36000" bIns="0" rtlCol="0">
              <a:noAutofit/>
            </a:bodyPr>
            <a:lstStyle/>
            <a:p>
              <a:pPr algn="r"/>
              <a:r>
                <a:rPr lang="en-GB" sz="1200" dirty="0"/>
                <a:t>2007</a:t>
              </a:r>
              <a:endParaRPr lang="en-US" sz="1200" dirty="0"/>
            </a:p>
          </p:txBody>
        </p:sp>
        <p:sp>
          <p:nvSpPr>
            <p:cNvPr id="406" name="TextBox 405">
              <a:extLst>
                <a:ext uri="{FF2B5EF4-FFF2-40B4-BE49-F238E27FC236}">
                  <a16:creationId xmlns:a16="http://schemas.microsoft.com/office/drawing/2014/main" id="{98025E5E-B0A8-4FE4-867B-3E9A11FBEB64}"/>
                </a:ext>
              </a:extLst>
            </p:cNvPr>
            <p:cNvSpPr txBox="1"/>
            <p:nvPr/>
          </p:nvSpPr>
          <p:spPr>
            <a:xfrm rot="18900000">
              <a:off x="6420095" y="5548249"/>
              <a:ext cx="650607" cy="201449"/>
            </a:xfrm>
            <a:prstGeom prst="rect">
              <a:avLst/>
            </a:prstGeom>
            <a:noFill/>
          </p:spPr>
          <p:txBody>
            <a:bodyPr wrap="none" lIns="36000" tIns="0" rIns="36000" bIns="0" rtlCol="0">
              <a:noAutofit/>
            </a:bodyPr>
            <a:lstStyle/>
            <a:p>
              <a:pPr algn="r"/>
              <a:r>
                <a:rPr lang="en-GB" sz="1200" dirty="0"/>
                <a:t>2008</a:t>
              </a:r>
              <a:endParaRPr lang="en-US" sz="1200" dirty="0"/>
            </a:p>
          </p:txBody>
        </p:sp>
        <p:sp>
          <p:nvSpPr>
            <p:cNvPr id="407" name="TextBox 406">
              <a:extLst>
                <a:ext uri="{FF2B5EF4-FFF2-40B4-BE49-F238E27FC236}">
                  <a16:creationId xmlns:a16="http://schemas.microsoft.com/office/drawing/2014/main" id="{7031C1BB-6864-459D-8035-47024E8A2BAB}"/>
                </a:ext>
              </a:extLst>
            </p:cNvPr>
            <p:cNvSpPr txBox="1"/>
            <p:nvPr/>
          </p:nvSpPr>
          <p:spPr>
            <a:xfrm rot="18900000">
              <a:off x="6650991" y="5548249"/>
              <a:ext cx="650607" cy="201449"/>
            </a:xfrm>
            <a:prstGeom prst="rect">
              <a:avLst/>
            </a:prstGeom>
            <a:noFill/>
          </p:spPr>
          <p:txBody>
            <a:bodyPr wrap="none" lIns="36000" tIns="0" rIns="36000" bIns="0" rtlCol="0">
              <a:noAutofit/>
            </a:bodyPr>
            <a:lstStyle/>
            <a:p>
              <a:pPr algn="r"/>
              <a:r>
                <a:rPr lang="en-GB" sz="1200" dirty="0"/>
                <a:t>2009</a:t>
              </a:r>
              <a:endParaRPr lang="en-US" sz="1200" dirty="0"/>
            </a:p>
          </p:txBody>
        </p:sp>
        <p:sp>
          <p:nvSpPr>
            <p:cNvPr id="408" name="TextBox 407">
              <a:extLst>
                <a:ext uri="{FF2B5EF4-FFF2-40B4-BE49-F238E27FC236}">
                  <a16:creationId xmlns:a16="http://schemas.microsoft.com/office/drawing/2014/main" id="{26AA1537-C856-4180-9DB7-6808BC1DED15}"/>
                </a:ext>
              </a:extLst>
            </p:cNvPr>
            <p:cNvSpPr txBox="1"/>
            <p:nvPr/>
          </p:nvSpPr>
          <p:spPr>
            <a:xfrm rot="18900000">
              <a:off x="6881887" y="5548249"/>
              <a:ext cx="650607" cy="201449"/>
            </a:xfrm>
            <a:prstGeom prst="rect">
              <a:avLst/>
            </a:prstGeom>
            <a:noFill/>
          </p:spPr>
          <p:txBody>
            <a:bodyPr wrap="none" lIns="36000" tIns="0" rIns="36000" bIns="0" rtlCol="0">
              <a:noAutofit/>
            </a:bodyPr>
            <a:lstStyle/>
            <a:p>
              <a:pPr algn="r"/>
              <a:r>
                <a:rPr lang="en-GB" sz="1200" dirty="0"/>
                <a:t>2010</a:t>
              </a:r>
              <a:endParaRPr lang="en-US" sz="1200" dirty="0"/>
            </a:p>
          </p:txBody>
        </p:sp>
        <p:sp>
          <p:nvSpPr>
            <p:cNvPr id="409" name="TextBox 408">
              <a:extLst>
                <a:ext uri="{FF2B5EF4-FFF2-40B4-BE49-F238E27FC236}">
                  <a16:creationId xmlns:a16="http://schemas.microsoft.com/office/drawing/2014/main" id="{0EBA24A5-FBCE-4316-ABB7-89ECBE0B5584}"/>
                </a:ext>
              </a:extLst>
            </p:cNvPr>
            <p:cNvSpPr txBox="1"/>
            <p:nvPr/>
          </p:nvSpPr>
          <p:spPr>
            <a:xfrm rot="18900000">
              <a:off x="7115323" y="5548249"/>
              <a:ext cx="650607" cy="201449"/>
            </a:xfrm>
            <a:prstGeom prst="rect">
              <a:avLst/>
            </a:prstGeom>
            <a:noFill/>
          </p:spPr>
          <p:txBody>
            <a:bodyPr wrap="none" lIns="36000" tIns="0" rIns="36000" bIns="0" rtlCol="0">
              <a:noAutofit/>
            </a:bodyPr>
            <a:lstStyle/>
            <a:p>
              <a:pPr algn="r"/>
              <a:r>
                <a:rPr lang="en-GB" sz="1200" dirty="0"/>
                <a:t>2011</a:t>
              </a:r>
              <a:endParaRPr lang="en-US" sz="1200" dirty="0"/>
            </a:p>
          </p:txBody>
        </p:sp>
        <p:sp>
          <p:nvSpPr>
            <p:cNvPr id="410" name="TextBox 409">
              <a:extLst>
                <a:ext uri="{FF2B5EF4-FFF2-40B4-BE49-F238E27FC236}">
                  <a16:creationId xmlns:a16="http://schemas.microsoft.com/office/drawing/2014/main" id="{2611A9B4-8CE2-4354-99C8-474450A93F20}"/>
                </a:ext>
              </a:extLst>
            </p:cNvPr>
            <p:cNvSpPr txBox="1"/>
            <p:nvPr/>
          </p:nvSpPr>
          <p:spPr>
            <a:xfrm rot="18900000">
              <a:off x="7346219" y="5548249"/>
              <a:ext cx="650607" cy="201449"/>
            </a:xfrm>
            <a:prstGeom prst="rect">
              <a:avLst/>
            </a:prstGeom>
            <a:noFill/>
          </p:spPr>
          <p:txBody>
            <a:bodyPr wrap="none" lIns="36000" tIns="0" rIns="36000" bIns="0" rtlCol="0">
              <a:noAutofit/>
            </a:bodyPr>
            <a:lstStyle/>
            <a:p>
              <a:pPr algn="r"/>
              <a:r>
                <a:rPr lang="en-GB" sz="1200" dirty="0"/>
                <a:t>2012</a:t>
              </a:r>
              <a:endParaRPr lang="en-US" sz="1200" dirty="0"/>
            </a:p>
          </p:txBody>
        </p:sp>
        <p:sp>
          <p:nvSpPr>
            <p:cNvPr id="411" name="TextBox 410">
              <a:extLst>
                <a:ext uri="{FF2B5EF4-FFF2-40B4-BE49-F238E27FC236}">
                  <a16:creationId xmlns:a16="http://schemas.microsoft.com/office/drawing/2014/main" id="{52971606-520C-4CEC-B8D9-35D5996C833D}"/>
                </a:ext>
              </a:extLst>
            </p:cNvPr>
            <p:cNvSpPr txBox="1"/>
            <p:nvPr/>
          </p:nvSpPr>
          <p:spPr>
            <a:xfrm rot="18900000">
              <a:off x="7574575" y="5548249"/>
              <a:ext cx="650607" cy="201449"/>
            </a:xfrm>
            <a:prstGeom prst="rect">
              <a:avLst/>
            </a:prstGeom>
            <a:noFill/>
          </p:spPr>
          <p:txBody>
            <a:bodyPr wrap="none" lIns="36000" tIns="0" rIns="36000" bIns="0" rtlCol="0">
              <a:noAutofit/>
            </a:bodyPr>
            <a:lstStyle/>
            <a:p>
              <a:pPr algn="r"/>
              <a:r>
                <a:rPr lang="en-GB" sz="1200" dirty="0"/>
                <a:t>2013</a:t>
              </a:r>
              <a:endParaRPr lang="en-US" sz="1200" dirty="0"/>
            </a:p>
          </p:txBody>
        </p:sp>
        <p:sp>
          <p:nvSpPr>
            <p:cNvPr id="412" name="TextBox 411">
              <a:extLst>
                <a:ext uri="{FF2B5EF4-FFF2-40B4-BE49-F238E27FC236}">
                  <a16:creationId xmlns:a16="http://schemas.microsoft.com/office/drawing/2014/main" id="{3C02EBBF-9094-481B-A333-382620A6A71D}"/>
                </a:ext>
              </a:extLst>
            </p:cNvPr>
            <p:cNvSpPr txBox="1"/>
            <p:nvPr/>
          </p:nvSpPr>
          <p:spPr>
            <a:xfrm rot="18900000">
              <a:off x="7808011" y="5548249"/>
              <a:ext cx="650607" cy="201449"/>
            </a:xfrm>
            <a:prstGeom prst="rect">
              <a:avLst/>
            </a:prstGeom>
            <a:noFill/>
          </p:spPr>
          <p:txBody>
            <a:bodyPr wrap="none" lIns="36000" tIns="0" rIns="36000" bIns="0" rtlCol="0">
              <a:noAutofit/>
            </a:bodyPr>
            <a:lstStyle/>
            <a:p>
              <a:pPr algn="r"/>
              <a:r>
                <a:rPr lang="en-GB" sz="1200" dirty="0"/>
                <a:t>2014</a:t>
              </a:r>
              <a:endParaRPr lang="en-US" sz="1200" dirty="0"/>
            </a:p>
          </p:txBody>
        </p:sp>
        <p:sp>
          <p:nvSpPr>
            <p:cNvPr id="413" name="TextBox 412">
              <a:extLst>
                <a:ext uri="{FF2B5EF4-FFF2-40B4-BE49-F238E27FC236}">
                  <a16:creationId xmlns:a16="http://schemas.microsoft.com/office/drawing/2014/main" id="{62777A46-1178-4530-A79C-B55FA465318B}"/>
                </a:ext>
              </a:extLst>
            </p:cNvPr>
            <p:cNvSpPr txBox="1"/>
            <p:nvPr/>
          </p:nvSpPr>
          <p:spPr>
            <a:xfrm rot="18900000">
              <a:off x="8041447" y="5548249"/>
              <a:ext cx="650607" cy="201449"/>
            </a:xfrm>
            <a:prstGeom prst="rect">
              <a:avLst/>
            </a:prstGeom>
            <a:noFill/>
          </p:spPr>
          <p:txBody>
            <a:bodyPr wrap="none" lIns="36000" tIns="0" rIns="36000" bIns="0" rtlCol="0">
              <a:noAutofit/>
            </a:bodyPr>
            <a:lstStyle/>
            <a:p>
              <a:pPr algn="r"/>
              <a:r>
                <a:rPr lang="en-GB" sz="1200" dirty="0"/>
                <a:t>2015</a:t>
              </a:r>
              <a:endParaRPr lang="en-US" sz="1200" dirty="0"/>
            </a:p>
          </p:txBody>
        </p:sp>
        <p:sp>
          <p:nvSpPr>
            <p:cNvPr id="414" name="TextBox 413">
              <a:extLst>
                <a:ext uri="{FF2B5EF4-FFF2-40B4-BE49-F238E27FC236}">
                  <a16:creationId xmlns:a16="http://schemas.microsoft.com/office/drawing/2014/main" id="{6B519302-D05C-450D-BA1D-155CBDDC5019}"/>
                </a:ext>
              </a:extLst>
            </p:cNvPr>
            <p:cNvSpPr txBox="1"/>
            <p:nvPr/>
          </p:nvSpPr>
          <p:spPr>
            <a:xfrm rot="18900000">
              <a:off x="8274895" y="5548249"/>
              <a:ext cx="650607" cy="201449"/>
            </a:xfrm>
            <a:prstGeom prst="rect">
              <a:avLst/>
            </a:prstGeom>
            <a:noFill/>
          </p:spPr>
          <p:txBody>
            <a:bodyPr wrap="none" lIns="36000" tIns="0" rIns="36000" bIns="0" rtlCol="0">
              <a:noAutofit/>
            </a:bodyPr>
            <a:lstStyle/>
            <a:p>
              <a:pPr algn="r"/>
              <a:r>
                <a:rPr lang="en-GB" sz="1200" dirty="0"/>
                <a:t>2016</a:t>
              </a:r>
              <a:endParaRPr lang="en-US" sz="1200" dirty="0"/>
            </a:p>
          </p:txBody>
        </p:sp>
      </p:grpSp>
      <p:pic>
        <p:nvPicPr>
          <p:cNvPr id="415" name="Picture 414">
            <a:hlinkClick r:id="rId3" action="ppaction://hlinksldjump"/>
            <a:extLst>
              <a:ext uri="{FF2B5EF4-FFF2-40B4-BE49-F238E27FC236}">
                <a16:creationId xmlns:a16="http://schemas.microsoft.com/office/drawing/2014/main" id="{0ABC2BBD-7C87-4B67-807F-916A1F7B3C4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777033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B6F99B-79B9-4A88-A5CC-91DECC6D25E8}"/>
              </a:ext>
            </a:extLst>
          </p:cNvPr>
          <p:cNvSpPr>
            <a:spLocks noGrp="1"/>
          </p:cNvSpPr>
          <p:nvPr>
            <p:ph type="title"/>
          </p:nvPr>
        </p:nvSpPr>
        <p:spPr/>
        <p:txBody>
          <a:bodyPr>
            <a:normAutofit fontScale="90000"/>
          </a:bodyPr>
          <a:lstStyle/>
          <a:p>
            <a:r>
              <a:rPr lang="en-GB" dirty="0"/>
              <a:t>Liver transplantation:</a:t>
            </a:r>
            <a:br>
              <a:rPr lang="en-GB" dirty="0"/>
            </a:br>
            <a:r>
              <a:rPr lang="en-GB" dirty="0"/>
              <a:t>Selection of patients for LT </a:t>
            </a:r>
          </a:p>
        </p:txBody>
      </p:sp>
      <p:sp>
        <p:nvSpPr>
          <p:cNvPr id="6" name="Text Placeholder 5">
            <a:extLst>
              <a:ext uri="{FF2B5EF4-FFF2-40B4-BE49-F238E27FC236}">
                <a16:creationId xmlns:a16="http://schemas.microsoft.com/office/drawing/2014/main" id="{1126CFB5-42A1-439B-9F3B-9FD044D1C27F}"/>
              </a:ext>
            </a:extLst>
          </p:cNvPr>
          <p:cNvSpPr>
            <a:spLocks noGrp="1"/>
          </p:cNvSpPr>
          <p:nvPr>
            <p:ph type="body" sz="quarter" idx="10"/>
          </p:nvPr>
        </p:nvSpPr>
        <p:spPr/>
        <p:txBody>
          <a:bodyPr/>
          <a:lstStyle/>
          <a:p>
            <a:r>
              <a:rPr lang="en-GB" dirty="0"/>
              <a:t>*Particularly URT and GI</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A672F7DB-F924-4DA5-B9F2-08D3CD137F3D}"/>
              </a:ext>
            </a:extLst>
          </p:cNvPr>
          <p:cNvSpPr>
            <a:spLocks noGrp="1"/>
          </p:cNvSpPr>
          <p:nvPr>
            <p:ph sz="half" idx="11"/>
          </p:nvPr>
        </p:nvSpPr>
        <p:spPr>
          <a:xfrm>
            <a:off x="319315" y="2025150"/>
            <a:ext cx="4179600" cy="3884375"/>
          </a:xfrm>
          <a:solidFill>
            <a:schemeClr val="bg1"/>
          </a:solidFill>
          <a:ln w="19050">
            <a:solidFill>
              <a:schemeClr val="tx2"/>
            </a:solidFill>
          </a:ln>
        </p:spPr>
        <p:txBody>
          <a:bodyPr>
            <a:normAutofit/>
          </a:bodyPr>
          <a:lstStyle/>
          <a:p>
            <a:pPr marL="0" indent="0" algn="ctr">
              <a:buNone/>
            </a:pPr>
            <a:r>
              <a:rPr lang="en-GB" sz="1800" b="1" dirty="0"/>
              <a:t>Psychological assessments</a:t>
            </a:r>
          </a:p>
          <a:p>
            <a:r>
              <a:rPr lang="en-GB" sz="1800" dirty="0"/>
              <a:t>Psychosocial to establish likelihood of long-term abstinence post-LT </a:t>
            </a:r>
          </a:p>
          <a:p>
            <a:pPr lvl="1"/>
            <a:r>
              <a:rPr lang="en-GB" sz="1600" dirty="0"/>
              <a:t>Limited evidence to support use of the 6-month abstinence rule alone</a:t>
            </a:r>
          </a:p>
          <a:p>
            <a:r>
              <a:rPr lang="en-GB" sz="1800" dirty="0"/>
              <a:t>Psychiatric evaluation in cases of personality disorder, depression, anxiety, poly-substance abuse or other psychiatric disorders</a:t>
            </a:r>
          </a:p>
          <a:p>
            <a:r>
              <a:rPr lang="en-GB" sz="1800" dirty="0"/>
              <a:t>Laboratory tests for abstinence may be used in patients on the transplant waiting list </a:t>
            </a:r>
          </a:p>
        </p:txBody>
      </p:sp>
      <p:sp>
        <p:nvSpPr>
          <p:cNvPr id="7" name="Content Placeholder 6">
            <a:extLst>
              <a:ext uri="{FF2B5EF4-FFF2-40B4-BE49-F238E27FC236}">
                <a16:creationId xmlns:a16="http://schemas.microsoft.com/office/drawing/2014/main" id="{914B0712-0F62-48F4-B89C-4B594DD11D71}"/>
              </a:ext>
            </a:extLst>
          </p:cNvPr>
          <p:cNvSpPr>
            <a:spLocks noGrp="1"/>
          </p:cNvSpPr>
          <p:nvPr>
            <p:ph sz="half" idx="12"/>
          </p:nvPr>
        </p:nvSpPr>
        <p:spPr>
          <a:xfrm>
            <a:off x="4613110" y="2025149"/>
            <a:ext cx="4179600" cy="3884375"/>
          </a:xfrm>
          <a:solidFill>
            <a:schemeClr val="bg1"/>
          </a:solidFill>
          <a:ln w="19050">
            <a:solidFill>
              <a:schemeClr val="tx2"/>
            </a:solidFill>
          </a:ln>
        </p:spPr>
        <p:txBody>
          <a:bodyPr>
            <a:normAutofit/>
          </a:bodyPr>
          <a:lstStyle/>
          <a:p>
            <a:pPr marL="0" indent="0" algn="ctr">
              <a:buNone/>
            </a:pPr>
            <a:r>
              <a:rPr lang="en-GB" sz="1800" b="1" dirty="0"/>
              <a:t>Medical assessments</a:t>
            </a:r>
          </a:p>
          <a:p>
            <a:r>
              <a:rPr lang="en-GB" sz="1800" dirty="0"/>
              <a:t>Pancreatic function</a:t>
            </a:r>
          </a:p>
          <a:p>
            <a:r>
              <a:rPr lang="en-GB" sz="1800" dirty="0"/>
              <a:t>Renal function </a:t>
            </a:r>
          </a:p>
          <a:p>
            <a:r>
              <a:rPr lang="en-GB" sz="1800" dirty="0"/>
              <a:t>Nutritional status</a:t>
            </a:r>
          </a:p>
          <a:p>
            <a:r>
              <a:rPr lang="en-GB" sz="1800" dirty="0"/>
              <a:t>Central and peripheral neuropathy</a:t>
            </a:r>
          </a:p>
          <a:p>
            <a:r>
              <a:rPr lang="en-GB" sz="1800" dirty="0"/>
              <a:t>Myopathy and cardiomyopathy</a:t>
            </a:r>
          </a:p>
          <a:p>
            <a:r>
              <a:rPr lang="en-GB" sz="1800" dirty="0"/>
              <a:t>Encephalopathy/alcohol-related dementia</a:t>
            </a:r>
          </a:p>
          <a:p>
            <a:r>
              <a:rPr lang="en-GB" sz="1800" dirty="0"/>
              <a:t>Atherosclerosis and ischaemic heart disease</a:t>
            </a:r>
          </a:p>
          <a:p>
            <a:r>
              <a:rPr lang="en-GB" sz="1800" dirty="0"/>
              <a:t>Neoplastic or pre-neoplastic disease*</a:t>
            </a:r>
          </a:p>
        </p:txBody>
      </p:sp>
      <p:sp>
        <p:nvSpPr>
          <p:cNvPr id="8" name="TextBox 7">
            <a:extLst>
              <a:ext uri="{FF2B5EF4-FFF2-40B4-BE49-F238E27FC236}">
                <a16:creationId xmlns:a16="http://schemas.microsoft.com/office/drawing/2014/main" id="{B81A91D3-786C-4CB2-9496-58C298997DD5}"/>
              </a:ext>
            </a:extLst>
          </p:cNvPr>
          <p:cNvSpPr txBox="1"/>
          <p:nvPr/>
        </p:nvSpPr>
        <p:spPr>
          <a:xfrm>
            <a:off x="287338" y="1214818"/>
            <a:ext cx="7848600" cy="707886"/>
          </a:xfrm>
          <a:prstGeom prst="rect">
            <a:avLst/>
          </a:prstGeom>
          <a:noFill/>
        </p:spPr>
        <p:txBody>
          <a:bodyPr wrap="square" rtlCol="0">
            <a:spAutoFit/>
          </a:bodyPr>
          <a:lstStyle/>
          <a:p>
            <a:pPr algn="ctr"/>
            <a:r>
              <a:rPr lang="en-GB" sz="2000" b="1" dirty="0"/>
              <a:t>A multidisciplinary approach evaluating medical and psychological suitability for LT is essential</a:t>
            </a:r>
          </a:p>
        </p:txBody>
      </p:sp>
      <p:pic>
        <p:nvPicPr>
          <p:cNvPr id="9" name="Picture 8">
            <a:hlinkClick r:id="rId3" action="ppaction://hlinksldjump"/>
            <a:extLst>
              <a:ext uri="{FF2B5EF4-FFF2-40B4-BE49-F238E27FC236}">
                <a16:creationId xmlns:a16="http://schemas.microsoft.com/office/drawing/2014/main" id="{C4C6ED54-4172-4E8E-B1D1-43A82C6E83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35615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996410-E05F-4D1E-B76B-F3C0314602A3}"/>
              </a:ext>
            </a:extLst>
          </p:cNvPr>
          <p:cNvSpPr>
            <a:spLocks noGrp="1"/>
          </p:cNvSpPr>
          <p:nvPr>
            <p:ph type="title"/>
          </p:nvPr>
        </p:nvSpPr>
        <p:spPr/>
        <p:txBody>
          <a:bodyPr>
            <a:normAutofit fontScale="90000"/>
          </a:bodyPr>
          <a:lstStyle/>
          <a:p>
            <a:r>
              <a:rPr lang="en-GB" dirty="0"/>
              <a:t>Liver transplantation:</a:t>
            </a:r>
            <a:br>
              <a:rPr lang="en-GB" dirty="0"/>
            </a:br>
            <a:r>
              <a:rPr lang="en-GB" dirty="0"/>
              <a:t>Selection of patients for LT </a:t>
            </a:r>
          </a:p>
        </p:txBody>
      </p:sp>
      <p:sp>
        <p:nvSpPr>
          <p:cNvPr id="11" name="Text Placeholder 10">
            <a:extLst>
              <a:ext uri="{FF2B5EF4-FFF2-40B4-BE49-F238E27FC236}">
                <a16:creationId xmlns:a16="http://schemas.microsoft.com/office/drawing/2014/main" id="{B83C5F7D-D084-482A-8017-62B4E1DE2B8D}"/>
              </a:ext>
            </a:extLst>
          </p:cNvPr>
          <p:cNvSpPr>
            <a:spLocks noGrp="1"/>
          </p:cNvSpPr>
          <p:nvPr>
            <p:ph type="body" sz="quarter" idx="10"/>
          </p:nvPr>
        </p:nvSpPr>
        <p:spPr/>
        <p:txBody>
          <a:bodyPr/>
          <a:lstStyle/>
          <a:p>
            <a:r>
              <a:rPr lang="en-GB" dirty="0"/>
              <a:t>1. </a:t>
            </a:r>
            <a:r>
              <a:rPr lang="en-GB" dirty="0" err="1"/>
              <a:t>Poynard</a:t>
            </a:r>
            <a:r>
              <a:rPr lang="en-GB" dirty="0"/>
              <a:t> T, et al. J </a:t>
            </a:r>
            <a:r>
              <a:rPr lang="en-GB" dirty="0" err="1"/>
              <a:t>Hepatol</a:t>
            </a:r>
            <a:r>
              <a:rPr lang="en-GB" dirty="0"/>
              <a:t> 1999;30:1130</a:t>
            </a:r>
            <a:r>
              <a:rPr lang="en-GB" dirty="0">
                <a:sym typeface="Symbol" panose="05050102010706020507" pitchFamily="18" charset="2"/>
              </a:rPr>
              <a:t></a:t>
            </a:r>
            <a:r>
              <a:rPr lang="en-GB" dirty="0"/>
              <a:t>7;</a:t>
            </a:r>
          </a:p>
          <a:p>
            <a:r>
              <a:rPr lang="en-GB" dirty="0"/>
              <a:t>EASL CPG ALD. J </a:t>
            </a:r>
            <a:r>
              <a:rPr lang="en-GB" dirty="0" err="1"/>
              <a:t>Hepatol</a:t>
            </a:r>
            <a:r>
              <a:rPr lang="en-GB" dirty="0"/>
              <a:t> 2018;69:154–81</a:t>
            </a:r>
          </a:p>
        </p:txBody>
      </p:sp>
      <p:sp>
        <p:nvSpPr>
          <p:cNvPr id="7" name="Content Placeholder 6">
            <a:extLst>
              <a:ext uri="{FF2B5EF4-FFF2-40B4-BE49-F238E27FC236}">
                <a16:creationId xmlns:a16="http://schemas.microsoft.com/office/drawing/2014/main" id="{514BC462-0B32-4ADB-B4CD-B404217B5A7D}"/>
              </a:ext>
            </a:extLst>
          </p:cNvPr>
          <p:cNvSpPr>
            <a:spLocks noGrp="1"/>
          </p:cNvSpPr>
          <p:nvPr>
            <p:ph sz="half" idx="1"/>
          </p:nvPr>
        </p:nvSpPr>
        <p:spPr>
          <a:xfrm>
            <a:off x="319314" y="1340768"/>
            <a:ext cx="8506800" cy="715308"/>
          </a:xfrm>
        </p:spPr>
        <p:txBody>
          <a:bodyPr>
            <a:normAutofit/>
          </a:bodyPr>
          <a:lstStyle/>
          <a:p>
            <a:r>
              <a:rPr lang="en-GB" sz="1600" dirty="0"/>
              <a:t>Survival benefit related to LT is restricted to patients with advanced decompensation </a:t>
            </a:r>
          </a:p>
          <a:p>
            <a:endParaRPr lang="en-GB" sz="1400" dirty="0"/>
          </a:p>
        </p:txBody>
      </p:sp>
      <p:grpSp>
        <p:nvGrpSpPr>
          <p:cNvPr id="2" name="Group 1">
            <a:extLst>
              <a:ext uri="{FF2B5EF4-FFF2-40B4-BE49-F238E27FC236}">
                <a16:creationId xmlns:a16="http://schemas.microsoft.com/office/drawing/2014/main" id="{9B6F1F96-CB36-463E-A31B-DE49171BA3A1}"/>
              </a:ext>
            </a:extLst>
          </p:cNvPr>
          <p:cNvGrpSpPr/>
          <p:nvPr/>
        </p:nvGrpSpPr>
        <p:grpSpPr>
          <a:xfrm>
            <a:off x="319314" y="1698422"/>
            <a:ext cx="8357162" cy="2448873"/>
            <a:chOff x="179512" y="3787211"/>
            <a:chExt cx="8357162" cy="2448873"/>
          </a:xfrm>
        </p:grpSpPr>
        <p:sp>
          <p:nvSpPr>
            <p:cNvPr id="17" name="TextBox 16">
              <a:extLst>
                <a:ext uri="{FF2B5EF4-FFF2-40B4-BE49-F238E27FC236}">
                  <a16:creationId xmlns:a16="http://schemas.microsoft.com/office/drawing/2014/main" id="{5453DAC8-D844-4A77-AAD9-C0BD2800DE08}"/>
                </a:ext>
              </a:extLst>
            </p:cNvPr>
            <p:cNvSpPr txBox="1"/>
            <p:nvPr/>
          </p:nvSpPr>
          <p:spPr>
            <a:xfrm>
              <a:off x="694800" y="3787211"/>
              <a:ext cx="7657884" cy="338554"/>
            </a:xfrm>
            <a:prstGeom prst="rect">
              <a:avLst/>
            </a:prstGeom>
            <a:noFill/>
          </p:spPr>
          <p:txBody>
            <a:bodyPr wrap="square" rtlCol="0">
              <a:spAutoFit/>
            </a:bodyPr>
            <a:lstStyle/>
            <a:p>
              <a:pPr algn="ctr"/>
              <a:r>
                <a:rPr lang="en-GB" sz="1600" b="1" dirty="0"/>
                <a:t>5-year survival in patients with ALD c</a:t>
              </a:r>
              <a:r>
                <a:rPr lang="en-US" sz="1600" b="1" dirty="0" err="1"/>
                <a:t>irrhosis</a:t>
              </a:r>
              <a:r>
                <a:rPr lang="en-GB" sz="1600" b="1" dirty="0"/>
                <a:t>: LT vs. non-transplanted</a:t>
              </a:r>
              <a:r>
                <a:rPr lang="en-GB" sz="1600" b="1" baseline="30000" dirty="0"/>
                <a:t>1</a:t>
              </a:r>
            </a:p>
          </p:txBody>
        </p:sp>
        <p:grpSp>
          <p:nvGrpSpPr>
            <p:cNvPr id="22" name="Data C">
              <a:extLst>
                <a:ext uri="{FF2B5EF4-FFF2-40B4-BE49-F238E27FC236}">
                  <a16:creationId xmlns:a16="http://schemas.microsoft.com/office/drawing/2014/main" id="{57FFF582-20B4-4182-AAD7-2B2B5C2FCB1A}"/>
                </a:ext>
              </a:extLst>
            </p:cNvPr>
            <p:cNvGrpSpPr/>
            <p:nvPr/>
          </p:nvGrpSpPr>
          <p:grpSpPr>
            <a:xfrm>
              <a:off x="6331309" y="4332950"/>
              <a:ext cx="1781288" cy="1007287"/>
              <a:chOff x="1147482" y="1925171"/>
              <a:chExt cx="4038600" cy="2283758"/>
            </a:xfrm>
          </p:grpSpPr>
          <p:sp>
            <p:nvSpPr>
              <p:cNvPr id="23" name="Freeform: Shape 22">
                <a:extLst>
                  <a:ext uri="{FF2B5EF4-FFF2-40B4-BE49-F238E27FC236}">
                    <a16:creationId xmlns:a16="http://schemas.microsoft.com/office/drawing/2014/main" id="{477FA9E4-5B58-4C42-B34C-4A52E8D5C9D9}"/>
                  </a:ext>
                </a:extLst>
              </p:cNvPr>
              <p:cNvSpPr/>
              <p:nvPr/>
            </p:nvSpPr>
            <p:spPr>
              <a:xfrm>
                <a:off x="1151965" y="1931894"/>
                <a:ext cx="3989294" cy="1351430"/>
              </a:xfrm>
              <a:custGeom>
                <a:avLst/>
                <a:gdLst>
                  <a:gd name="connsiteX0" fmla="*/ 0 w 3989294"/>
                  <a:gd name="connsiteY0" fmla="*/ 0 h 1351430"/>
                  <a:gd name="connsiteX1" fmla="*/ 0 w 3989294"/>
                  <a:gd name="connsiteY1" fmla="*/ 284630 h 1351430"/>
                  <a:gd name="connsiteX2" fmla="*/ 38100 w 3989294"/>
                  <a:gd name="connsiteY2" fmla="*/ 284630 h 1351430"/>
                  <a:gd name="connsiteX3" fmla="*/ 38100 w 3989294"/>
                  <a:gd name="connsiteY3" fmla="*/ 414618 h 1351430"/>
                  <a:gd name="connsiteX4" fmla="*/ 89647 w 3989294"/>
                  <a:gd name="connsiteY4" fmla="*/ 414618 h 1351430"/>
                  <a:gd name="connsiteX5" fmla="*/ 89647 w 3989294"/>
                  <a:gd name="connsiteY5" fmla="*/ 490818 h 1351430"/>
                  <a:gd name="connsiteX6" fmla="*/ 127747 w 3989294"/>
                  <a:gd name="connsiteY6" fmla="*/ 490818 h 1351430"/>
                  <a:gd name="connsiteX7" fmla="*/ 127747 w 3989294"/>
                  <a:gd name="connsiteY7" fmla="*/ 625288 h 1351430"/>
                  <a:gd name="connsiteX8" fmla="*/ 143435 w 3989294"/>
                  <a:gd name="connsiteY8" fmla="*/ 625288 h 1351430"/>
                  <a:gd name="connsiteX9" fmla="*/ 143435 w 3989294"/>
                  <a:gd name="connsiteY9" fmla="*/ 688041 h 1351430"/>
                  <a:gd name="connsiteX10" fmla="*/ 342900 w 3989294"/>
                  <a:gd name="connsiteY10" fmla="*/ 688041 h 1351430"/>
                  <a:gd name="connsiteX11" fmla="*/ 342900 w 3989294"/>
                  <a:gd name="connsiteY11" fmla="*/ 744071 h 1351430"/>
                  <a:gd name="connsiteX12" fmla="*/ 605117 w 3989294"/>
                  <a:gd name="connsiteY12" fmla="*/ 744071 h 1351430"/>
                  <a:gd name="connsiteX13" fmla="*/ 605117 w 3989294"/>
                  <a:gd name="connsiteY13" fmla="*/ 813547 h 1351430"/>
                  <a:gd name="connsiteX14" fmla="*/ 1073523 w 3989294"/>
                  <a:gd name="connsiteY14" fmla="*/ 813547 h 1351430"/>
                  <a:gd name="connsiteX15" fmla="*/ 1073523 w 3989294"/>
                  <a:gd name="connsiteY15" fmla="*/ 874059 h 1351430"/>
                  <a:gd name="connsiteX16" fmla="*/ 1149723 w 3989294"/>
                  <a:gd name="connsiteY16" fmla="*/ 874059 h 1351430"/>
                  <a:gd name="connsiteX17" fmla="*/ 1149723 w 3989294"/>
                  <a:gd name="connsiteY17" fmla="*/ 959224 h 1351430"/>
                  <a:gd name="connsiteX18" fmla="*/ 1183341 w 3989294"/>
                  <a:gd name="connsiteY18" fmla="*/ 959224 h 1351430"/>
                  <a:gd name="connsiteX19" fmla="*/ 1183341 w 3989294"/>
                  <a:gd name="connsiteY19" fmla="*/ 1004047 h 1351430"/>
                  <a:gd name="connsiteX20" fmla="*/ 1801906 w 3989294"/>
                  <a:gd name="connsiteY20" fmla="*/ 1004047 h 1351430"/>
                  <a:gd name="connsiteX21" fmla="*/ 1801906 w 3989294"/>
                  <a:gd name="connsiteY21" fmla="*/ 1069041 h 1351430"/>
                  <a:gd name="connsiteX22" fmla="*/ 2026023 w 3989294"/>
                  <a:gd name="connsiteY22" fmla="*/ 1069041 h 1351430"/>
                  <a:gd name="connsiteX23" fmla="*/ 2026023 w 3989294"/>
                  <a:gd name="connsiteY23" fmla="*/ 1149724 h 1351430"/>
                  <a:gd name="connsiteX24" fmla="*/ 2187388 w 3989294"/>
                  <a:gd name="connsiteY24" fmla="*/ 1149724 h 1351430"/>
                  <a:gd name="connsiteX25" fmla="*/ 2187388 w 3989294"/>
                  <a:gd name="connsiteY25" fmla="*/ 1212477 h 1351430"/>
                  <a:gd name="connsiteX26" fmla="*/ 2933700 w 3989294"/>
                  <a:gd name="connsiteY26" fmla="*/ 1212477 h 1351430"/>
                  <a:gd name="connsiteX27" fmla="*/ 2933700 w 3989294"/>
                  <a:gd name="connsiteY27" fmla="*/ 1284194 h 1351430"/>
                  <a:gd name="connsiteX28" fmla="*/ 3137647 w 3989294"/>
                  <a:gd name="connsiteY28" fmla="*/ 1284194 h 1351430"/>
                  <a:gd name="connsiteX29" fmla="*/ 3137647 w 3989294"/>
                  <a:gd name="connsiteY29" fmla="*/ 1351430 h 1351430"/>
                  <a:gd name="connsiteX30" fmla="*/ 3989294 w 3989294"/>
                  <a:gd name="connsiteY30" fmla="*/ 1351430 h 13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9294" h="1351430">
                    <a:moveTo>
                      <a:pt x="0" y="0"/>
                    </a:moveTo>
                    <a:lnTo>
                      <a:pt x="0" y="284630"/>
                    </a:lnTo>
                    <a:lnTo>
                      <a:pt x="38100" y="284630"/>
                    </a:lnTo>
                    <a:lnTo>
                      <a:pt x="38100" y="414618"/>
                    </a:lnTo>
                    <a:lnTo>
                      <a:pt x="89647" y="414618"/>
                    </a:lnTo>
                    <a:lnTo>
                      <a:pt x="89647" y="490818"/>
                    </a:lnTo>
                    <a:lnTo>
                      <a:pt x="127747" y="490818"/>
                    </a:lnTo>
                    <a:lnTo>
                      <a:pt x="127747" y="625288"/>
                    </a:lnTo>
                    <a:lnTo>
                      <a:pt x="143435" y="625288"/>
                    </a:lnTo>
                    <a:lnTo>
                      <a:pt x="143435" y="688041"/>
                    </a:lnTo>
                    <a:lnTo>
                      <a:pt x="342900" y="688041"/>
                    </a:lnTo>
                    <a:lnTo>
                      <a:pt x="342900" y="744071"/>
                    </a:lnTo>
                    <a:lnTo>
                      <a:pt x="605117" y="744071"/>
                    </a:lnTo>
                    <a:lnTo>
                      <a:pt x="605117" y="813547"/>
                    </a:lnTo>
                    <a:lnTo>
                      <a:pt x="1073523" y="813547"/>
                    </a:lnTo>
                    <a:lnTo>
                      <a:pt x="1073523" y="874059"/>
                    </a:lnTo>
                    <a:lnTo>
                      <a:pt x="1149723" y="874059"/>
                    </a:lnTo>
                    <a:lnTo>
                      <a:pt x="1149723" y="959224"/>
                    </a:lnTo>
                    <a:lnTo>
                      <a:pt x="1183341" y="959224"/>
                    </a:lnTo>
                    <a:lnTo>
                      <a:pt x="1183341" y="1004047"/>
                    </a:lnTo>
                    <a:lnTo>
                      <a:pt x="1801906" y="1004047"/>
                    </a:lnTo>
                    <a:lnTo>
                      <a:pt x="1801906" y="1069041"/>
                    </a:lnTo>
                    <a:lnTo>
                      <a:pt x="2026023" y="1069041"/>
                    </a:lnTo>
                    <a:lnTo>
                      <a:pt x="2026023" y="1149724"/>
                    </a:lnTo>
                    <a:lnTo>
                      <a:pt x="2187388" y="1149724"/>
                    </a:lnTo>
                    <a:lnTo>
                      <a:pt x="2187388" y="1212477"/>
                    </a:lnTo>
                    <a:lnTo>
                      <a:pt x="2933700" y="1212477"/>
                    </a:lnTo>
                    <a:lnTo>
                      <a:pt x="2933700" y="1284194"/>
                    </a:lnTo>
                    <a:lnTo>
                      <a:pt x="3137647" y="1284194"/>
                    </a:lnTo>
                    <a:lnTo>
                      <a:pt x="3137647" y="1351430"/>
                    </a:lnTo>
                    <a:lnTo>
                      <a:pt x="3989294" y="135143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20A265B9-8157-4ED6-B9D1-9DE0DF475414}"/>
                  </a:ext>
                </a:extLst>
              </p:cNvPr>
              <p:cNvSpPr/>
              <p:nvPr/>
            </p:nvSpPr>
            <p:spPr>
              <a:xfrm>
                <a:off x="1147483" y="1929653"/>
                <a:ext cx="4022912" cy="2279276"/>
              </a:xfrm>
              <a:custGeom>
                <a:avLst/>
                <a:gdLst>
                  <a:gd name="connsiteX0" fmla="*/ 0 w 4166347"/>
                  <a:gd name="connsiteY0" fmla="*/ 0 h 2279276"/>
                  <a:gd name="connsiteX1" fmla="*/ 143435 w 4166347"/>
                  <a:gd name="connsiteY1" fmla="*/ 0 h 2279276"/>
                  <a:gd name="connsiteX2" fmla="*/ 170329 w 4166347"/>
                  <a:gd name="connsiteY2" fmla="*/ 0 h 2279276"/>
                  <a:gd name="connsiteX3" fmla="*/ 170329 w 4166347"/>
                  <a:gd name="connsiteY3" fmla="*/ 394447 h 2279276"/>
                  <a:gd name="connsiteX4" fmla="*/ 179294 w 4166347"/>
                  <a:gd name="connsiteY4" fmla="*/ 394447 h 2279276"/>
                  <a:gd name="connsiteX5" fmla="*/ 179294 w 4166347"/>
                  <a:gd name="connsiteY5" fmla="*/ 555812 h 2279276"/>
                  <a:gd name="connsiteX6" fmla="*/ 203947 w 4166347"/>
                  <a:gd name="connsiteY6" fmla="*/ 555812 h 2279276"/>
                  <a:gd name="connsiteX7" fmla="*/ 203947 w 4166347"/>
                  <a:gd name="connsiteY7" fmla="*/ 753035 h 2279276"/>
                  <a:gd name="connsiteX8" fmla="*/ 230841 w 4166347"/>
                  <a:gd name="connsiteY8" fmla="*/ 753035 h 2279276"/>
                  <a:gd name="connsiteX9" fmla="*/ 230841 w 4166347"/>
                  <a:gd name="connsiteY9" fmla="*/ 826994 h 2279276"/>
                  <a:gd name="connsiteX10" fmla="*/ 244288 w 4166347"/>
                  <a:gd name="connsiteY10" fmla="*/ 826994 h 2279276"/>
                  <a:gd name="connsiteX11" fmla="*/ 244288 w 4166347"/>
                  <a:gd name="connsiteY11" fmla="*/ 885265 h 2279276"/>
                  <a:gd name="connsiteX12" fmla="*/ 298077 w 4166347"/>
                  <a:gd name="connsiteY12" fmla="*/ 885265 h 2279276"/>
                  <a:gd name="connsiteX13" fmla="*/ 298077 w 4166347"/>
                  <a:gd name="connsiteY13" fmla="*/ 959223 h 2279276"/>
                  <a:gd name="connsiteX14" fmla="*/ 454959 w 4166347"/>
                  <a:gd name="connsiteY14" fmla="*/ 959223 h 2279276"/>
                  <a:gd name="connsiteX15" fmla="*/ 454959 w 4166347"/>
                  <a:gd name="connsiteY15" fmla="*/ 1021976 h 2279276"/>
                  <a:gd name="connsiteX16" fmla="*/ 524435 w 4166347"/>
                  <a:gd name="connsiteY16" fmla="*/ 1021976 h 2279276"/>
                  <a:gd name="connsiteX17" fmla="*/ 524435 w 4166347"/>
                  <a:gd name="connsiteY17" fmla="*/ 1093694 h 2279276"/>
                  <a:gd name="connsiteX18" fmla="*/ 730624 w 4166347"/>
                  <a:gd name="connsiteY18" fmla="*/ 1093694 h 2279276"/>
                  <a:gd name="connsiteX19" fmla="*/ 730624 w 4166347"/>
                  <a:gd name="connsiteY19" fmla="*/ 1174376 h 2279276"/>
                  <a:gd name="connsiteX20" fmla="*/ 748553 w 4166347"/>
                  <a:gd name="connsiteY20" fmla="*/ 1174376 h 2279276"/>
                  <a:gd name="connsiteX21" fmla="*/ 748553 w 4166347"/>
                  <a:gd name="connsiteY21" fmla="*/ 1385047 h 2279276"/>
                  <a:gd name="connsiteX22" fmla="*/ 813547 w 4166347"/>
                  <a:gd name="connsiteY22" fmla="*/ 1385047 h 2279276"/>
                  <a:gd name="connsiteX23" fmla="*/ 813547 w 4166347"/>
                  <a:gd name="connsiteY23" fmla="*/ 1445559 h 2279276"/>
                  <a:gd name="connsiteX24" fmla="*/ 891988 w 4166347"/>
                  <a:gd name="connsiteY24" fmla="*/ 1445559 h 2279276"/>
                  <a:gd name="connsiteX25" fmla="*/ 891988 w 4166347"/>
                  <a:gd name="connsiteY25" fmla="*/ 1519518 h 2279276"/>
                  <a:gd name="connsiteX26" fmla="*/ 941294 w 4166347"/>
                  <a:gd name="connsiteY26" fmla="*/ 1519518 h 2279276"/>
                  <a:gd name="connsiteX27" fmla="*/ 941294 w 4166347"/>
                  <a:gd name="connsiteY27" fmla="*/ 1593476 h 2279276"/>
                  <a:gd name="connsiteX28" fmla="*/ 974912 w 4166347"/>
                  <a:gd name="connsiteY28" fmla="*/ 1593476 h 2279276"/>
                  <a:gd name="connsiteX29" fmla="*/ 974912 w 4166347"/>
                  <a:gd name="connsiteY29" fmla="*/ 1660712 h 2279276"/>
                  <a:gd name="connsiteX30" fmla="*/ 1104900 w 4166347"/>
                  <a:gd name="connsiteY30" fmla="*/ 1660712 h 2279276"/>
                  <a:gd name="connsiteX31" fmla="*/ 1104900 w 4166347"/>
                  <a:gd name="connsiteY31" fmla="*/ 1734671 h 2279276"/>
                  <a:gd name="connsiteX32" fmla="*/ 1315571 w 4166347"/>
                  <a:gd name="connsiteY32" fmla="*/ 1734671 h 2279276"/>
                  <a:gd name="connsiteX33" fmla="*/ 1315571 w 4166347"/>
                  <a:gd name="connsiteY33" fmla="*/ 1804147 h 2279276"/>
                  <a:gd name="connsiteX34" fmla="*/ 1398494 w 4166347"/>
                  <a:gd name="connsiteY34" fmla="*/ 1804147 h 2279276"/>
                  <a:gd name="connsiteX35" fmla="*/ 1398494 w 4166347"/>
                  <a:gd name="connsiteY35" fmla="*/ 1882588 h 2279276"/>
                  <a:gd name="connsiteX36" fmla="*/ 1748118 w 4166347"/>
                  <a:gd name="connsiteY36" fmla="*/ 1882588 h 2279276"/>
                  <a:gd name="connsiteX37" fmla="*/ 1748118 w 4166347"/>
                  <a:gd name="connsiteY37" fmla="*/ 1952065 h 2279276"/>
                  <a:gd name="connsiteX38" fmla="*/ 1918447 w 4166347"/>
                  <a:gd name="connsiteY38" fmla="*/ 1952065 h 2279276"/>
                  <a:gd name="connsiteX39" fmla="*/ 1918447 w 4166347"/>
                  <a:gd name="connsiteY39" fmla="*/ 2028265 h 2279276"/>
                  <a:gd name="connsiteX40" fmla="*/ 2283759 w 4166347"/>
                  <a:gd name="connsiteY40" fmla="*/ 2028265 h 2279276"/>
                  <a:gd name="connsiteX41" fmla="*/ 2283759 w 4166347"/>
                  <a:gd name="connsiteY41" fmla="*/ 2117912 h 2279276"/>
                  <a:gd name="connsiteX42" fmla="*/ 2308412 w 4166347"/>
                  <a:gd name="connsiteY42" fmla="*/ 2117912 h 2279276"/>
                  <a:gd name="connsiteX43" fmla="*/ 2308412 w 4166347"/>
                  <a:gd name="connsiteY43" fmla="*/ 2187388 h 2279276"/>
                  <a:gd name="connsiteX44" fmla="*/ 3077135 w 4166347"/>
                  <a:gd name="connsiteY44" fmla="*/ 2187388 h 2279276"/>
                  <a:gd name="connsiteX45" fmla="*/ 3077135 w 4166347"/>
                  <a:gd name="connsiteY45" fmla="*/ 2279276 h 2279276"/>
                  <a:gd name="connsiteX46" fmla="*/ 4166347 w 4166347"/>
                  <a:gd name="connsiteY46" fmla="*/ 2279276 h 2279276"/>
                  <a:gd name="connsiteX0" fmla="*/ 0 w 4022912"/>
                  <a:gd name="connsiteY0" fmla="*/ 0 h 2279276"/>
                  <a:gd name="connsiteX1" fmla="*/ 26894 w 4022912"/>
                  <a:gd name="connsiteY1" fmla="*/ 0 h 2279276"/>
                  <a:gd name="connsiteX2" fmla="*/ 26894 w 4022912"/>
                  <a:gd name="connsiteY2" fmla="*/ 394447 h 2279276"/>
                  <a:gd name="connsiteX3" fmla="*/ 35859 w 4022912"/>
                  <a:gd name="connsiteY3" fmla="*/ 394447 h 2279276"/>
                  <a:gd name="connsiteX4" fmla="*/ 35859 w 4022912"/>
                  <a:gd name="connsiteY4" fmla="*/ 555812 h 2279276"/>
                  <a:gd name="connsiteX5" fmla="*/ 60512 w 4022912"/>
                  <a:gd name="connsiteY5" fmla="*/ 555812 h 2279276"/>
                  <a:gd name="connsiteX6" fmla="*/ 60512 w 4022912"/>
                  <a:gd name="connsiteY6" fmla="*/ 753035 h 2279276"/>
                  <a:gd name="connsiteX7" fmla="*/ 87406 w 4022912"/>
                  <a:gd name="connsiteY7" fmla="*/ 753035 h 2279276"/>
                  <a:gd name="connsiteX8" fmla="*/ 87406 w 4022912"/>
                  <a:gd name="connsiteY8" fmla="*/ 826994 h 2279276"/>
                  <a:gd name="connsiteX9" fmla="*/ 100853 w 4022912"/>
                  <a:gd name="connsiteY9" fmla="*/ 826994 h 2279276"/>
                  <a:gd name="connsiteX10" fmla="*/ 100853 w 4022912"/>
                  <a:gd name="connsiteY10" fmla="*/ 885265 h 2279276"/>
                  <a:gd name="connsiteX11" fmla="*/ 154642 w 4022912"/>
                  <a:gd name="connsiteY11" fmla="*/ 885265 h 2279276"/>
                  <a:gd name="connsiteX12" fmla="*/ 154642 w 4022912"/>
                  <a:gd name="connsiteY12" fmla="*/ 959223 h 2279276"/>
                  <a:gd name="connsiteX13" fmla="*/ 311524 w 4022912"/>
                  <a:gd name="connsiteY13" fmla="*/ 959223 h 2279276"/>
                  <a:gd name="connsiteX14" fmla="*/ 311524 w 4022912"/>
                  <a:gd name="connsiteY14" fmla="*/ 1021976 h 2279276"/>
                  <a:gd name="connsiteX15" fmla="*/ 381000 w 4022912"/>
                  <a:gd name="connsiteY15" fmla="*/ 1021976 h 2279276"/>
                  <a:gd name="connsiteX16" fmla="*/ 381000 w 4022912"/>
                  <a:gd name="connsiteY16" fmla="*/ 1093694 h 2279276"/>
                  <a:gd name="connsiteX17" fmla="*/ 587189 w 4022912"/>
                  <a:gd name="connsiteY17" fmla="*/ 1093694 h 2279276"/>
                  <a:gd name="connsiteX18" fmla="*/ 587189 w 4022912"/>
                  <a:gd name="connsiteY18" fmla="*/ 1174376 h 2279276"/>
                  <a:gd name="connsiteX19" fmla="*/ 605118 w 4022912"/>
                  <a:gd name="connsiteY19" fmla="*/ 1174376 h 2279276"/>
                  <a:gd name="connsiteX20" fmla="*/ 605118 w 4022912"/>
                  <a:gd name="connsiteY20" fmla="*/ 1385047 h 2279276"/>
                  <a:gd name="connsiteX21" fmla="*/ 670112 w 4022912"/>
                  <a:gd name="connsiteY21" fmla="*/ 1385047 h 2279276"/>
                  <a:gd name="connsiteX22" fmla="*/ 670112 w 4022912"/>
                  <a:gd name="connsiteY22" fmla="*/ 1445559 h 2279276"/>
                  <a:gd name="connsiteX23" fmla="*/ 748553 w 4022912"/>
                  <a:gd name="connsiteY23" fmla="*/ 1445559 h 2279276"/>
                  <a:gd name="connsiteX24" fmla="*/ 748553 w 4022912"/>
                  <a:gd name="connsiteY24" fmla="*/ 1519518 h 2279276"/>
                  <a:gd name="connsiteX25" fmla="*/ 797859 w 4022912"/>
                  <a:gd name="connsiteY25" fmla="*/ 1519518 h 2279276"/>
                  <a:gd name="connsiteX26" fmla="*/ 797859 w 4022912"/>
                  <a:gd name="connsiteY26" fmla="*/ 1593476 h 2279276"/>
                  <a:gd name="connsiteX27" fmla="*/ 831477 w 4022912"/>
                  <a:gd name="connsiteY27" fmla="*/ 1593476 h 2279276"/>
                  <a:gd name="connsiteX28" fmla="*/ 831477 w 4022912"/>
                  <a:gd name="connsiteY28" fmla="*/ 1660712 h 2279276"/>
                  <a:gd name="connsiteX29" fmla="*/ 961465 w 4022912"/>
                  <a:gd name="connsiteY29" fmla="*/ 1660712 h 2279276"/>
                  <a:gd name="connsiteX30" fmla="*/ 961465 w 4022912"/>
                  <a:gd name="connsiteY30" fmla="*/ 1734671 h 2279276"/>
                  <a:gd name="connsiteX31" fmla="*/ 1172136 w 4022912"/>
                  <a:gd name="connsiteY31" fmla="*/ 1734671 h 2279276"/>
                  <a:gd name="connsiteX32" fmla="*/ 1172136 w 4022912"/>
                  <a:gd name="connsiteY32" fmla="*/ 1804147 h 2279276"/>
                  <a:gd name="connsiteX33" fmla="*/ 1255059 w 4022912"/>
                  <a:gd name="connsiteY33" fmla="*/ 1804147 h 2279276"/>
                  <a:gd name="connsiteX34" fmla="*/ 1255059 w 4022912"/>
                  <a:gd name="connsiteY34" fmla="*/ 1882588 h 2279276"/>
                  <a:gd name="connsiteX35" fmla="*/ 1604683 w 4022912"/>
                  <a:gd name="connsiteY35" fmla="*/ 1882588 h 2279276"/>
                  <a:gd name="connsiteX36" fmla="*/ 1604683 w 4022912"/>
                  <a:gd name="connsiteY36" fmla="*/ 1952065 h 2279276"/>
                  <a:gd name="connsiteX37" fmla="*/ 1775012 w 4022912"/>
                  <a:gd name="connsiteY37" fmla="*/ 1952065 h 2279276"/>
                  <a:gd name="connsiteX38" fmla="*/ 1775012 w 4022912"/>
                  <a:gd name="connsiteY38" fmla="*/ 2028265 h 2279276"/>
                  <a:gd name="connsiteX39" fmla="*/ 2140324 w 4022912"/>
                  <a:gd name="connsiteY39" fmla="*/ 2028265 h 2279276"/>
                  <a:gd name="connsiteX40" fmla="*/ 2140324 w 4022912"/>
                  <a:gd name="connsiteY40" fmla="*/ 2117912 h 2279276"/>
                  <a:gd name="connsiteX41" fmla="*/ 2164977 w 4022912"/>
                  <a:gd name="connsiteY41" fmla="*/ 2117912 h 2279276"/>
                  <a:gd name="connsiteX42" fmla="*/ 2164977 w 4022912"/>
                  <a:gd name="connsiteY42" fmla="*/ 2187388 h 2279276"/>
                  <a:gd name="connsiteX43" fmla="*/ 2933700 w 4022912"/>
                  <a:gd name="connsiteY43" fmla="*/ 2187388 h 2279276"/>
                  <a:gd name="connsiteX44" fmla="*/ 2933700 w 4022912"/>
                  <a:gd name="connsiteY44" fmla="*/ 2279276 h 2279276"/>
                  <a:gd name="connsiteX45" fmla="*/ 4022912 w 4022912"/>
                  <a:gd name="connsiteY45" fmla="*/ 2279276 h 2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22912" h="2279276">
                    <a:moveTo>
                      <a:pt x="0" y="0"/>
                    </a:moveTo>
                    <a:lnTo>
                      <a:pt x="26894" y="0"/>
                    </a:lnTo>
                    <a:lnTo>
                      <a:pt x="26894" y="394447"/>
                    </a:lnTo>
                    <a:lnTo>
                      <a:pt x="35859" y="394447"/>
                    </a:lnTo>
                    <a:lnTo>
                      <a:pt x="35859" y="555812"/>
                    </a:lnTo>
                    <a:lnTo>
                      <a:pt x="60512" y="555812"/>
                    </a:lnTo>
                    <a:lnTo>
                      <a:pt x="60512" y="753035"/>
                    </a:lnTo>
                    <a:lnTo>
                      <a:pt x="87406" y="753035"/>
                    </a:lnTo>
                    <a:lnTo>
                      <a:pt x="87406" y="826994"/>
                    </a:lnTo>
                    <a:lnTo>
                      <a:pt x="100853" y="826994"/>
                    </a:lnTo>
                    <a:lnTo>
                      <a:pt x="100853" y="885265"/>
                    </a:lnTo>
                    <a:lnTo>
                      <a:pt x="154642" y="885265"/>
                    </a:lnTo>
                    <a:lnTo>
                      <a:pt x="154642" y="959223"/>
                    </a:lnTo>
                    <a:lnTo>
                      <a:pt x="311524" y="959223"/>
                    </a:lnTo>
                    <a:lnTo>
                      <a:pt x="311524" y="1021976"/>
                    </a:lnTo>
                    <a:lnTo>
                      <a:pt x="381000" y="1021976"/>
                    </a:lnTo>
                    <a:lnTo>
                      <a:pt x="381000" y="1093694"/>
                    </a:lnTo>
                    <a:lnTo>
                      <a:pt x="587189" y="1093694"/>
                    </a:lnTo>
                    <a:lnTo>
                      <a:pt x="587189" y="1174376"/>
                    </a:lnTo>
                    <a:lnTo>
                      <a:pt x="605118" y="1174376"/>
                    </a:lnTo>
                    <a:lnTo>
                      <a:pt x="605118" y="1385047"/>
                    </a:lnTo>
                    <a:lnTo>
                      <a:pt x="670112" y="1385047"/>
                    </a:lnTo>
                    <a:lnTo>
                      <a:pt x="670112" y="1445559"/>
                    </a:lnTo>
                    <a:lnTo>
                      <a:pt x="748553" y="1445559"/>
                    </a:lnTo>
                    <a:lnTo>
                      <a:pt x="748553" y="1519518"/>
                    </a:lnTo>
                    <a:lnTo>
                      <a:pt x="797859" y="1519518"/>
                    </a:lnTo>
                    <a:lnTo>
                      <a:pt x="797859" y="1593476"/>
                    </a:lnTo>
                    <a:lnTo>
                      <a:pt x="831477" y="1593476"/>
                    </a:lnTo>
                    <a:lnTo>
                      <a:pt x="831477" y="1660712"/>
                    </a:lnTo>
                    <a:lnTo>
                      <a:pt x="961465" y="1660712"/>
                    </a:lnTo>
                    <a:lnTo>
                      <a:pt x="961465" y="1734671"/>
                    </a:lnTo>
                    <a:lnTo>
                      <a:pt x="1172136" y="1734671"/>
                    </a:lnTo>
                    <a:lnTo>
                      <a:pt x="1172136" y="1804147"/>
                    </a:lnTo>
                    <a:lnTo>
                      <a:pt x="1255059" y="1804147"/>
                    </a:lnTo>
                    <a:lnTo>
                      <a:pt x="1255059" y="1882588"/>
                    </a:lnTo>
                    <a:lnTo>
                      <a:pt x="1604683" y="1882588"/>
                    </a:lnTo>
                    <a:lnTo>
                      <a:pt x="1604683" y="1952065"/>
                    </a:lnTo>
                    <a:lnTo>
                      <a:pt x="1775012" y="1952065"/>
                    </a:lnTo>
                    <a:lnTo>
                      <a:pt x="1775012" y="2028265"/>
                    </a:lnTo>
                    <a:lnTo>
                      <a:pt x="2140324" y="2028265"/>
                    </a:lnTo>
                    <a:lnTo>
                      <a:pt x="2140324" y="2117912"/>
                    </a:lnTo>
                    <a:lnTo>
                      <a:pt x="2164977" y="2117912"/>
                    </a:lnTo>
                    <a:lnTo>
                      <a:pt x="2164977" y="2187388"/>
                    </a:lnTo>
                    <a:lnTo>
                      <a:pt x="2933700" y="2187388"/>
                    </a:lnTo>
                    <a:lnTo>
                      <a:pt x="2933700" y="2279276"/>
                    </a:lnTo>
                    <a:lnTo>
                      <a:pt x="4022912" y="2279276"/>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FB8546BC-2854-4E0A-82BD-79B213A4D137}"/>
                  </a:ext>
                </a:extLst>
              </p:cNvPr>
              <p:cNvSpPr/>
              <p:nvPr/>
            </p:nvSpPr>
            <p:spPr>
              <a:xfrm>
                <a:off x="1147482" y="1925171"/>
                <a:ext cx="4038600" cy="2185146"/>
              </a:xfrm>
              <a:custGeom>
                <a:avLst/>
                <a:gdLst>
                  <a:gd name="connsiteX0" fmla="*/ 0 w 4038600"/>
                  <a:gd name="connsiteY0" fmla="*/ 0 h 2196939"/>
                  <a:gd name="connsiteX1" fmla="*/ 147918 w 4038600"/>
                  <a:gd name="connsiteY1" fmla="*/ 620805 h 2196939"/>
                  <a:gd name="connsiteX2" fmla="*/ 652183 w 4038600"/>
                  <a:gd name="connsiteY2" fmla="*/ 1192305 h 2196939"/>
                  <a:gd name="connsiteX3" fmla="*/ 1842247 w 4038600"/>
                  <a:gd name="connsiteY3" fmla="*/ 1822076 h 2196939"/>
                  <a:gd name="connsiteX4" fmla="*/ 3316942 w 4038600"/>
                  <a:gd name="connsiteY4" fmla="*/ 2153770 h 2196939"/>
                  <a:gd name="connsiteX5" fmla="*/ 4038600 w 4038600"/>
                  <a:gd name="connsiteY5" fmla="*/ 2182905 h 2196939"/>
                  <a:gd name="connsiteX0" fmla="*/ 0 w 4038600"/>
                  <a:gd name="connsiteY0" fmla="*/ 0 h 2193371"/>
                  <a:gd name="connsiteX1" fmla="*/ 147918 w 4038600"/>
                  <a:gd name="connsiteY1" fmla="*/ 620805 h 2193371"/>
                  <a:gd name="connsiteX2" fmla="*/ 652183 w 4038600"/>
                  <a:gd name="connsiteY2" fmla="*/ 1192305 h 2193371"/>
                  <a:gd name="connsiteX3" fmla="*/ 1842247 w 4038600"/>
                  <a:gd name="connsiteY3" fmla="*/ 1822076 h 2193371"/>
                  <a:gd name="connsiteX4" fmla="*/ 3316942 w 4038600"/>
                  <a:gd name="connsiteY4" fmla="*/ 2153770 h 2193371"/>
                  <a:gd name="connsiteX5" fmla="*/ 4038600 w 4038600"/>
                  <a:gd name="connsiteY5" fmla="*/ 2182905 h 2193371"/>
                  <a:gd name="connsiteX0" fmla="*/ 0 w 4038600"/>
                  <a:gd name="connsiteY0" fmla="*/ 0 h 2186646"/>
                  <a:gd name="connsiteX1" fmla="*/ 147918 w 4038600"/>
                  <a:gd name="connsiteY1" fmla="*/ 620805 h 2186646"/>
                  <a:gd name="connsiteX2" fmla="*/ 652183 w 4038600"/>
                  <a:gd name="connsiteY2" fmla="*/ 1192305 h 2186646"/>
                  <a:gd name="connsiteX3" fmla="*/ 1842247 w 4038600"/>
                  <a:gd name="connsiteY3" fmla="*/ 1822076 h 2186646"/>
                  <a:gd name="connsiteX4" fmla="*/ 3316942 w 4038600"/>
                  <a:gd name="connsiteY4" fmla="*/ 2153770 h 2186646"/>
                  <a:gd name="connsiteX5" fmla="*/ 4038600 w 4038600"/>
                  <a:gd name="connsiteY5" fmla="*/ 2182905 h 2186646"/>
                  <a:gd name="connsiteX0" fmla="*/ 0 w 4038600"/>
                  <a:gd name="connsiteY0" fmla="*/ 0 h 2194712"/>
                  <a:gd name="connsiteX1" fmla="*/ 147918 w 4038600"/>
                  <a:gd name="connsiteY1" fmla="*/ 620805 h 2194712"/>
                  <a:gd name="connsiteX2" fmla="*/ 652183 w 4038600"/>
                  <a:gd name="connsiteY2" fmla="*/ 1192305 h 2194712"/>
                  <a:gd name="connsiteX3" fmla="*/ 1842247 w 4038600"/>
                  <a:gd name="connsiteY3" fmla="*/ 1822076 h 2194712"/>
                  <a:gd name="connsiteX4" fmla="*/ 3316942 w 4038600"/>
                  <a:gd name="connsiteY4" fmla="*/ 2153770 h 2194712"/>
                  <a:gd name="connsiteX5" fmla="*/ 4038600 w 4038600"/>
                  <a:gd name="connsiteY5" fmla="*/ 2185146 h 2194712"/>
                  <a:gd name="connsiteX0" fmla="*/ 0 w 4038600"/>
                  <a:gd name="connsiteY0" fmla="*/ 0 h 2192086"/>
                  <a:gd name="connsiteX1" fmla="*/ 147918 w 4038600"/>
                  <a:gd name="connsiteY1" fmla="*/ 620805 h 2192086"/>
                  <a:gd name="connsiteX2" fmla="*/ 652183 w 4038600"/>
                  <a:gd name="connsiteY2" fmla="*/ 1192305 h 2192086"/>
                  <a:gd name="connsiteX3" fmla="*/ 1842247 w 4038600"/>
                  <a:gd name="connsiteY3" fmla="*/ 1822076 h 2192086"/>
                  <a:gd name="connsiteX4" fmla="*/ 3316942 w 4038600"/>
                  <a:gd name="connsiteY4" fmla="*/ 2153770 h 2192086"/>
                  <a:gd name="connsiteX5" fmla="*/ 4038600 w 4038600"/>
                  <a:gd name="connsiteY5" fmla="*/ 2185146 h 2192086"/>
                  <a:gd name="connsiteX0" fmla="*/ 0 w 4038600"/>
                  <a:gd name="connsiteY0" fmla="*/ 0 h 2185146"/>
                  <a:gd name="connsiteX1" fmla="*/ 147918 w 4038600"/>
                  <a:gd name="connsiteY1" fmla="*/ 620805 h 2185146"/>
                  <a:gd name="connsiteX2" fmla="*/ 652183 w 4038600"/>
                  <a:gd name="connsiteY2" fmla="*/ 1192305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2185146">
                    <a:moveTo>
                      <a:pt x="0" y="0"/>
                    </a:moveTo>
                    <a:cubicBezTo>
                      <a:pt x="19610" y="211044"/>
                      <a:pt x="29509" y="414617"/>
                      <a:pt x="147918" y="620805"/>
                    </a:cubicBezTo>
                    <a:cubicBezTo>
                      <a:pt x="266327" y="826993"/>
                      <a:pt x="421341" y="983128"/>
                      <a:pt x="710453" y="1237129"/>
                    </a:cubicBezTo>
                    <a:cubicBezTo>
                      <a:pt x="999565" y="1491130"/>
                      <a:pt x="1448547" y="1675279"/>
                      <a:pt x="1842247" y="1822076"/>
                    </a:cubicBezTo>
                    <a:cubicBezTo>
                      <a:pt x="2235947" y="1968873"/>
                      <a:pt x="2706595" y="2057399"/>
                      <a:pt x="3072654" y="2117911"/>
                    </a:cubicBezTo>
                    <a:cubicBezTo>
                      <a:pt x="3438713" y="2178423"/>
                      <a:pt x="3856317" y="2184958"/>
                      <a:pt x="4038600" y="2185146"/>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Data B">
              <a:extLst>
                <a:ext uri="{FF2B5EF4-FFF2-40B4-BE49-F238E27FC236}">
                  <a16:creationId xmlns:a16="http://schemas.microsoft.com/office/drawing/2014/main" id="{3BC9DAB2-8114-47A6-9AF1-5AE7F5E974CE}"/>
                </a:ext>
              </a:extLst>
            </p:cNvPr>
            <p:cNvGrpSpPr/>
            <p:nvPr/>
          </p:nvGrpSpPr>
          <p:grpSpPr>
            <a:xfrm>
              <a:off x="3560085" y="4348715"/>
              <a:ext cx="1774564" cy="667982"/>
              <a:chOff x="1373505" y="2110740"/>
              <a:chExt cx="4023360" cy="1514475"/>
            </a:xfrm>
          </p:grpSpPr>
          <p:sp>
            <p:nvSpPr>
              <p:cNvPr id="27" name="Freeform: Shape 26">
                <a:extLst>
                  <a:ext uri="{FF2B5EF4-FFF2-40B4-BE49-F238E27FC236}">
                    <a16:creationId xmlns:a16="http://schemas.microsoft.com/office/drawing/2014/main" id="{6E928D74-0EFE-4D16-A4FA-E485A0B16542}"/>
                  </a:ext>
                </a:extLst>
              </p:cNvPr>
              <p:cNvSpPr/>
              <p:nvPr/>
            </p:nvSpPr>
            <p:spPr>
              <a:xfrm>
                <a:off x="1373505" y="2110740"/>
                <a:ext cx="4000500" cy="1102995"/>
              </a:xfrm>
              <a:custGeom>
                <a:avLst/>
                <a:gdLst>
                  <a:gd name="connsiteX0" fmla="*/ 0 w 4000500"/>
                  <a:gd name="connsiteY0" fmla="*/ 0 h 1102995"/>
                  <a:gd name="connsiteX1" fmla="*/ 0 w 4000500"/>
                  <a:gd name="connsiteY1" fmla="*/ 121920 h 1102995"/>
                  <a:gd name="connsiteX2" fmla="*/ 34290 w 4000500"/>
                  <a:gd name="connsiteY2" fmla="*/ 121920 h 1102995"/>
                  <a:gd name="connsiteX3" fmla="*/ 34290 w 4000500"/>
                  <a:gd name="connsiteY3" fmla="*/ 152400 h 1102995"/>
                  <a:gd name="connsiteX4" fmla="*/ 55245 w 4000500"/>
                  <a:gd name="connsiteY4" fmla="*/ 152400 h 1102995"/>
                  <a:gd name="connsiteX5" fmla="*/ 55245 w 4000500"/>
                  <a:gd name="connsiteY5" fmla="*/ 291465 h 1102995"/>
                  <a:gd name="connsiteX6" fmla="*/ 68580 w 4000500"/>
                  <a:gd name="connsiteY6" fmla="*/ 291465 h 1102995"/>
                  <a:gd name="connsiteX7" fmla="*/ 68580 w 4000500"/>
                  <a:gd name="connsiteY7" fmla="*/ 339090 h 1102995"/>
                  <a:gd name="connsiteX8" fmla="*/ 87630 w 4000500"/>
                  <a:gd name="connsiteY8" fmla="*/ 339090 h 1102995"/>
                  <a:gd name="connsiteX9" fmla="*/ 87630 w 4000500"/>
                  <a:gd name="connsiteY9" fmla="*/ 438150 h 1102995"/>
                  <a:gd name="connsiteX10" fmla="*/ 100965 w 4000500"/>
                  <a:gd name="connsiteY10" fmla="*/ 438150 h 1102995"/>
                  <a:gd name="connsiteX11" fmla="*/ 100965 w 4000500"/>
                  <a:gd name="connsiteY11" fmla="*/ 480060 h 1102995"/>
                  <a:gd name="connsiteX12" fmla="*/ 154305 w 4000500"/>
                  <a:gd name="connsiteY12" fmla="*/ 480060 h 1102995"/>
                  <a:gd name="connsiteX13" fmla="*/ 154305 w 4000500"/>
                  <a:gd name="connsiteY13" fmla="*/ 529590 h 1102995"/>
                  <a:gd name="connsiteX14" fmla="*/ 177165 w 4000500"/>
                  <a:gd name="connsiteY14" fmla="*/ 529590 h 1102995"/>
                  <a:gd name="connsiteX15" fmla="*/ 177165 w 4000500"/>
                  <a:gd name="connsiteY15" fmla="*/ 577215 h 1102995"/>
                  <a:gd name="connsiteX16" fmla="*/ 548640 w 4000500"/>
                  <a:gd name="connsiteY16" fmla="*/ 577215 h 1102995"/>
                  <a:gd name="connsiteX17" fmla="*/ 548640 w 4000500"/>
                  <a:gd name="connsiteY17" fmla="*/ 617220 h 1102995"/>
                  <a:gd name="connsiteX18" fmla="*/ 609600 w 4000500"/>
                  <a:gd name="connsiteY18" fmla="*/ 617220 h 1102995"/>
                  <a:gd name="connsiteX19" fmla="*/ 609600 w 4000500"/>
                  <a:gd name="connsiteY19" fmla="*/ 661035 h 1102995"/>
                  <a:gd name="connsiteX20" fmla="*/ 699135 w 4000500"/>
                  <a:gd name="connsiteY20" fmla="*/ 661035 h 1102995"/>
                  <a:gd name="connsiteX21" fmla="*/ 699135 w 4000500"/>
                  <a:gd name="connsiteY21" fmla="*/ 710565 h 1102995"/>
                  <a:gd name="connsiteX22" fmla="*/ 1070610 w 4000500"/>
                  <a:gd name="connsiteY22" fmla="*/ 710565 h 1102995"/>
                  <a:gd name="connsiteX23" fmla="*/ 1070610 w 4000500"/>
                  <a:gd name="connsiteY23" fmla="*/ 750570 h 1102995"/>
                  <a:gd name="connsiteX24" fmla="*/ 1308735 w 4000500"/>
                  <a:gd name="connsiteY24" fmla="*/ 750570 h 1102995"/>
                  <a:gd name="connsiteX25" fmla="*/ 1308735 w 4000500"/>
                  <a:gd name="connsiteY25" fmla="*/ 794385 h 1102995"/>
                  <a:gd name="connsiteX26" fmla="*/ 2834640 w 4000500"/>
                  <a:gd name="connsiteY26" fmla="*/ 794385 h 1102995"/>
                  <a:gd name="connsiteX27" fmla="*/ 2834640 w 4000500"/>
                  <a:gd name="connsiteY27" fmla="*/ 843915 h 1102995"/>
                  <a:gd name="connsiteX28" fmla="*/ 3377565 w 4000500"/>
                  <a:gd name="connsiteY28" fmla="*/ 843915 h 1102995"/>
                  <a:gd name="connsiteX29" fmla="*/ 3377565 w 4000500"/>
                  <a:gd name="connsiteY29" fmla="*/ 904875 h 1102995"/>
                  <a:gd name="connsiteX30" fmla="*/ 3406140 w 4000500"/>
                  <a:gd name="connsiteY30" fmla="*/ 904875 h 1102995"/>
                  <a:gd name="connsiteX31" fmla="*/ 3406140 w 4000500"/>
                  <a:gd name="connsiteY31" fmla="*/ 962025 h 1102995"/>
                  <a:gd name="connsiteX32" fmla="*/ 3811905 w 4000500"/>
                  <a:gd name="connsiteY32" fmla="*/ 962025 h 1102995"/>
                  <a:gd name="connsiteX33" fmla="*/ 3811905 w 4000500"/>
                  <a:gd name="connsiteY33" fmla="*/ 1028700 h 1102995"/>
                  <a:gd name="connsiteX34" fmla="*/ 3943350 w 4000500"/>
                  <a:gd name="connsiteY34" fmla="*/ 1028700 h 1102995"/>
                  <a:gd name="connsiteX35" fmla="*/ 3943350 w 4000500"/>
                  <a:gd name="connsiteY35" fmla="*/ 1102995 h 1102995"/>
                  <a:gd name="connsiteX36" fmla="*/ 4000500 w 4000500"/>
                  <a:gd name="connsiteY36" fmla="*/ 1102995 h 110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00500" h="1102995">
                    <a:moveTo>
                      <a:pt x="0" y="0"/>
                    </a:moveTo>
                    <a:lnTo>
                      <a:pt x="0" y="121920"/>
                    </a:lnTo>
                    <a:lnTo>
                      <a:pt x="34290" y="121920"/>
                    </a:lnTo>
                    <a:lnTo>
                      <a:pt x="34290" y="152400"/>
                    </a:lnTo>
                    <a:lnTo>
                      <a:pt x="55245" y="152400"/>
                    </a:lnTo>
                    <a:lnTo>
                      <a:pt x="55245" y="291465"/>
                    </a:lnTo>
                    <a:lnTo>
                      <a:pt x="68580" y="291465"/>
                    </a:lnTo>
                    <a:lnTo>
                      <a:pt x="68580" y="339090"/>
                    </a:lnTo>
                    <a:lnTo>
                      <a:pt x="87630" y="339090"/>
                    </a:lnTo>
                    <a:lnTo>
                      <a:pt x="87630" y="438150"/>
                    </a:lnTo>
                    <a:lnTo>
                      <a:pt x="100965" y="438150"/>
                    </a:lnTo>
                    <a:lnTo>
                      <a:pt x="100965" y="480060"/>
                    </a:lnTo>
                    <a:lnTo>
                      <a:pt x="154305" y="480060"/>
                    </a:lnTo>
                    <a:lnTo>
                      <a:pt x="154305" y="529590"/>
                    </a:lnTo>
                    <a:lnTo>
                      <a:pt x="177165" y="529590"/>
                    </a:lnTo>
                    <a:lnTo>
                      <a:pt x="177165" y="577215"/>
                    </a:lnTo>
                    <a:lnTo>
                      <a:pt x="548640" y="577215"/>
                    </a:lnTo>
                    <a:lnTo>
                      <a:pt x="548640" y="617220"/>
                    </a:lnTo>
                    <a:lnTo>
                      <a:pt x="609600" y="617220"/>
                    </a:lnTo>
                    <a:lnTo>
                      <a:pt x="609600" y="661035"/>
                    </a:lnTo>
                    <a:lnTo>
                      <a:pt x="699135" y="661035"/>
                    </a:lnTo>
                    <a:lnTo>
                      <a:pt x="699135" y="710565"/>
                    </a:lnTo>
                    <a:lnTo>
                      <a:pt x="1070610" y="710565"/>
                    </a:lnTo>
                    <a:lnTo>
                      <a:pt x="1070610" y="750570"/>
                    </a:lnTo>
                    <a:lnTo>
                      <a:pt x="1308735" y="750570"/>
                    </a:lnTo>
                    <a:lnTo>
                      <a:pt x="1308735" y="794385"/>
                    </a:lnTo>
                    <a:lnTo>
                      <a:pt x="2834640" y="794385"/>
                    </a:lnTo>
                    <a:lnTo>
                      <a:pt x="2834640" y="843915"/>
                    </a:lnTo>
                    <a:lnTo>
                      <a:pt x="3377565" y="843915"/>
                    </a:lnTo>
                    <a:lnTo>
                      <a:pt x="3377565" y="904875"/>
                    </a:lnTo>
                    <a:lnTo>
                      <a:pt x="3406140" y="904875"/>
                    </a:lnTo>
                    <a:lnTo>
                      <a:pt x="3406140" y="962025"/>
                    </a:lnTo>
                    <a:lnTo>
                      <a:pt x="3811905" y="962025"/>
                    </a:lnTo>
                    <a:lnTo>
                      <a:pt x="3811905" y="1028700"/>
                    </a:lnTo>
                    <a:lnTo>
                      <a:pt x="3943350" y="1028700"/>
                    </a:lnTo>
                    <a:lnTo>
                      <a:pt x="3943350" y="1102995"/>
                    </a:lnTo>
                    <a:lnTo>
                      <a:pt x="4000500" y="110299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8F5252E-177A-468C-B9CD-A12653E83C22}"/>
                  </a:ext>
                </a:extLst>
              </p:cNvPr>
              <p:cNvSpPr/>
              <p:nvPr/>
            </p:nvSpPr>
            <p:spPr>
              <a:xfrm>
                <a:off x="1375410" y="2116455"/>
                <a:ext cx="3990975" cy="1508760"/>
              </a:xfrm>
              <a:custGeom>
                <a:avLst/>
                <a:gdLst>
                  <a:gd name="connsiteX0" fmla="*/ 0 w 3990975"/>
                  <a:gd name="connsiteY0" fmla="*/ 0 h 1508760"/>
                  <a:gd name="connsiteX1" fmla="*/ 85725 w 3990975"/>
                  <a:gd name="connsiteY1" fmla="*/ 0 h 1508760"/>
                  <a:gd name="connsiteX2" fmla="*/ 85725 w 3990975"/>
                  <a:gd name="connsiteY2" fmla="*/ 49530 h 1508760"/>
                  <a:gd name="connsiteX3" fmla="*/ 135255 w 3990975"/>
                  <a:gd name="connsiteY3" fmla="*/ 49530 h 1508760"/>
                  <a:gd name="connsiteX4" fmla="*/ 135255 w 3990975"/>
                  <a:gd name="connsiteY4" fmla="*/ 87630 h 1508760"/>
                  <a:gd name="connsiteX5" fmla="*/ 160020 w 3990975"/>
                  <a:gd name="connsiteY5" fmla="*/ 87630 h 1508760"/>
                  <a:gd name="connsiteX6" fmla="*/ 160020 w 3990975"/>
                  <a:gd name="connsiteY6" fmla="*/ 198120 h 1508760"/>
                  <a:gd name="connsiteX7" fmla="*/ 306705 w 3990975"/>
                  <a:gd name="connsiteY7" fmla="*/ 198120 h 1508760"/>
                  <a:gd name="connsiteX8" fmla="*/ 306705 w 3990975"/>
                  <a:gd name="connsiteY8" fmla="*/ 299085 h 1508760"/>
                  <a:gd name="connsiteX9" fmla="*/ 337185 w 3990975"/>
                  <a:gd name="connsiteY9" fmla="*/ 299085 h 1508760"/>
                  <a:gd name="connsiteX10" fmla="*/ 337185 w 3990975"/>
                  <a:gd name="connsiteY10" fmla="*/ 356235 h 1508760"/>
                  <a:gd name="connsiteX11" fmla="*/ 363855 w 3990975"/>
                  <a:gd name="connsiteY11" fmla="*/ 356235 h 1508760"/>
                  <a:gd name="connsiteX12" fmla="*/ 363855 w 3990975"/>
                  <a:gd name="connsiteY12" fmla="*/ 413385 h 1508760"/>
                  <a:gd name="connsiteX13" fmla="*/ 417195 w 3990975"/>
                  <a:gd name="connsiteY13" fmla="*/ 413385 h 1508760"/>
                  <a:gd name="connsiteX14" fmla="*/ 417195 w 3990975"/>
                  <a:gd name="connsiteY14" fmla="*/ 499110 h 1508760"/>
                  <a:gd name="connsiteX15" fmla="*/ 504825 w 3990975"/>
                  <a:gd name="connsiteY15" fmla="*/ 499110 h 1508760"/>
                  <a:gd name="connsiteX16" fmla="*/ 504825 w 3990975"/>
                  <a:gd name="connsiteY16" fmla="*/ 563880 h 1508760"/>
                  <a:gd name="connsiteX17" fmla="*/ 554355 w 3990975"/>
                  <a:gd name="connsiteY17" fmla="*/ 563880 h 1508760"/>
                  <a:gd name="connsiteX18" fmla="*/ 554355 w 3990975"/>
                  <a:gd name="connsiteY18" fmla="*/ 609600 h 1508760"/>
                  <a:gd name="connsiteX19" fmla="*/ 619125 w 3990975"/>
                  <a:gd name="connsiteY19" fmla="*/ 609600 h 1508760"/>
                  <a:gd name="connsiteX20" fmla="*/ 619125 w 3990975"/>
                  <a:gd name="connsiteY20" fmla="*/ 651510 h 1508760"/>
                  <a:gd name="connsiteX21" fmla="*/ 712470 w 3990975"/>
                  <a:gd name="connsiteY21" fmla="*/ 651510 h 1508760"/>
                  <a:gd name="connsiteX22" fmla="*/ 712470 w 3990975"/>
                  <a:gd name="connsiteY22" fmla="*/ 697230 h 1508760"/>
                  <a:gd name="connsiteX23" fmla="*/ 784860 w 3990975"/>
                  <a:gd name="connsiteY23" fmla="*/ 697230 h 1508760"/>
                  <a:gd name="connsiteX24" fmla="*/ 784860 w 3990975"/>
                  <a:gd name="connsiteY24" fmla="*/ 762000 h 1508760"/>
                  <a:gd name="connsiteX25" fmla="*/ 832485 w 3990975"/>
                  <a:gd name="connsiteY25" fmla="*/ 762000 h 1508760"/>
                  <a:gd name="connsiteX26" fmla="*/ 832485 w 3990975"/>
                  <a:gd name="connsiteY26" fmla="*/ 826770 h 1508760"/>
                  <a:gd name="connsiteX27" fmla="*/ 1009650 w 3990975"/>
                  <a:gd name="connsiteY27" fmla="*/ 826770 h 1508760"/>
                  <a:gd name="connsiteX28" fmla="*/ 1009650 w 3990975"/>
                  <a:gd name="connsiteY28" fmla="*/ 880110 h 1508760"/>
                  <a:gd name="connsiteX29" fmla="*/ 1384935 w 3990975"/>
                  <a:gd name="connsiteY29" fmla="*/ 880110 h 1508760"/>
                  <a:gd name="connsiteX30" fmla="*/ 1384935 w 3990975"/>
                  <a:gd name="connsiteY30" fmla="*/ 935355 h 1508760"/>
                  <a:gd name="connsiteX31" fmla="*/ 1421130 w 3990975"/>
                  <a:gd name="connsiteY31" fmla="*/ 935355 h 1508760"/>
                  <a:gd name="connsiteX32" fmla="*/ 1421130 w 3990975"/>
                  <a:gd name="connsiteY32" fmla="*/ 986790 h 1508760"/>
                  <a:gd name="connsiteX33" fmla="*/ 1905000 w 3990975"/>
                  <a:gd name="connsiteY33" fmla="*/ 986790 h 1508760"/>
                  <a:gd name="connsiteX34" fmla="*/ 1905000 w 3990975"/>
                  <a:gd name="connsiteY34" fmla="*/ 1055370 h 1508760"/>
                  <a:gd name="connsiteX35" fmla="*/ 2726055 w 3990975"/>
                  <a:gd name="connsiteY35" fmla="*/ 1055370 h 1508760"/>
                  <a:gd name="connsiteX36" fmla="*/ 2726055 w 3990975"/>
                  <a:gd name="connsiteY36" fmla="*/ 1131570 h 1508760"/>
                  <a:gd name="connsiteX37" fmla="*/ 2745105 w 3990975"/>
                  <a:gd name="connsiteY37" fmla="*/ 1131570 h 1508760"/>
                  <a:gd name="connsiteX38" fmla="*/ 2745105 w 3990975"/>
                  <a:gd name="connsiteY38" fmla="*/ 1209675 h 1508760"/>
                  <a:gd name="connsiteX39" fmla="*/ 2758440 w 3990975"/>
                  <a:gd name="connsiteY39" fmla="*/ 1209675 h 1508760"/>
                  <a:gd name="connsiteX40" fmla="*/ 2758440 w 3990975"/>
                  <a:gd name="connsiteY40" fmla="*/ 1276350 h 1508760"/>
                  <a:gd name="connsiteX41" fmla="*/ 2956560 w 3990975"/>
                  <a:gd name="connsiteY41" fmla="*/ 1276350 h 1508760"/>
                  <a:gd name="connsiteX42" fmla="*/ 2956560 w 3990975"/>
                  <a:gd name="connsiteY42" fmla="*/ 1337310 h 1508760"/>
                  <a:gd name="connsiteX43" fmla="*/ 3651885 w 3990975"/>
                  <a:gd name="connsiteY43" fmla="*/ 1337310 h 1508760"/>
                  <a:gd name="connsiteX44" fmla="*/ 3651885 w 3990975"/>
                  <a:gd name="connsiteY44" fmla="*/ 1432560 h 1508760"/>
                  <a:gd name="connsiteX45" fmla="*/ 3781425 w 3990975"/>
                  <a:gd name="connsiteY45" fmla="*/ 1432560 h 1508760"/>
                  <a:gd name="connsiteX46" fmla="*/ 3781425 w 3990975"/>
                  <a:gd name="connsiteY46" fmla="*/ 1508760 h 1508760"/>
                  <a:gd name="connsiteX47" fmla="*/ 3990975 w 3990975"/>
                  <a:gd name="connsiteY47" fmla="*/ 150876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90975" h="1508760">
                    <a:moveTo>
                      <a:pt x="0" y="0"/>
                    </a:moveTo>
                    <a:lnTo>
                      <a:pt x="85725" y="0"/>
                    </a:lnTo>
                    <a:lnTo>
                      <a:pt x="85725" y="49530"/>
                    </a:lnTo>
                    <a:lnTo>
                      <a:pt x="135255" y="49530"/>
                    </a:lnTo>
                    <a:lnTo>
                      <a:pt x="135255" y="87630"/>
                    </a:lnTo>
                    <a:lnTo>
                      <a:pt x="160020" y="87630"/>
                    </a:lnTo>
                    <a:lnTo>
                      <a:pt x="160020" y="198120"/>
                    </a:lnTo>
                    <a:lnTo>
                      <a:pt x="306705" y="198120"/>
                    </a:lnTo>
                    <a:lnTo>
                      <a:pt x="306705" y="299085"/>
                    </a:lnTo>
                    <a:lnTo>
                      <a:pt x="337185" y="299085"/>
                    </a:lnTo>
                    <a:lnTo>
                      <a:pt x="337185" y="356235"/>
                    </a:lnTo>
                    <a:lnTo>
                      <a:pt x="363855" y="356235"/>
                    </a:lnTo>
                    <a:lnTo>
                      <a:pt x="363855" y="413385"/>
                    </a:lnTo>
                    <a:lnTo>
                      <a:pt x="417195" y="413385"/>
                    </a:lnTo>
                    <a:lnTo>
                      <a:pt x="417195" y="499110"/>
                    </a:lnTo>
                    <a:lnTo>
                      <a:pt x="504825" y="499110"/>
                    </a:lnTo>
                    <a:lnTo>
                      <a:pt x="504825" y="563880"/>
                    </a:lnTo>
                    <a:lnTo>
                      <a:pt x="554355" y="563880"/>
                    </a:lnTo>
                    <a:lnTo>
                      <a:pt x="554355" y="609600"/>
                    </a:lnTo>
                    <a:lnTo>
                      <a:pt x="619125" y="609600"/>
                    </a:lnTo>
                    <a:lnTo>
                      <a:pt x="619125" y="651510"/>
                    </a:lnTo>
                    <a:lnTo>
                      <a:pt x="712470" y="651510"/>
                    </a:lnTo>
                    <a:lnTo>
                      <a:pt x="712470" y="697230"/>
                    </a:lnTo>
                    <a:lnTo>
                      <a:pt x="784860" y="697230"/>
                    </a:lnTo>
                    <a:lnTo>
                      <a:pt x="784860" y="762000"/>
                    </a:lnTo>
                    <a:lnTo>
                      <a:pt x="832485" y="762000"/>
                    </a:lnTo>
                    <a:lnTo>
                      <a:pt x="832485" y="826770"/>
                    </a:lnTo>
                    <a:lnTo>
                      <a:pt x="1009650" y="826770"/>
                    </a:lnTo>
                    <a:lnTo>
                      <a:pt x="1009650" y="880110"/>
                    </a:lnTo>
                    <a:lnTo>
                      <a:pt x="1384935" y="880110"/>
                    </a:lnTo>
                    <a:lnTo>
                      <a:pt x="1384935" y="935355"/>
                    </a:lnTo>
                    <a:lnTo>
                      <a:pt x="1421130" y="935355"/>
                    </a:lnTo>
                    <a:lnTo>
                      <a:pt x="1421130" y="986790"/>
                    </a:lnTo>
                    <a:lnTo>
                      <a:pt x="1905000" y="986790"/>
                    </a:lnTo>
                    <a:lnTo>
                      <a:pt x="1905000" y="1055370"/>
                    </a:lnTo>
                    <a:lnTo>
                      <a:pt x="2726055" y="1055370"/>
                    </a:lnTo>
                    <a:lnTo>
                      <a:pt x="2726055" y="1131570"/>
                    </a:lnTo>
                    <a:lnTo>
                      <a:pt x="2745105" y="1131570"/>
                    </a:lnTo>
                    <a:lnTo>
                      <a:pt x="2745105" y="1209675"/>
                    </a:lnTo>
                    <a:lnTo>
                      <a:pt x="2758440" y="1209675"/>
                    </a:lnTo>
                    <a:lnTo>
                      <a:pt x="2758440" y="1276350"/>
                    </a:lnTo>
                    <a:lnTo>
                      <a:pt x="2956560" y="1276350"/>
                    </a:lnTo>
                    <a:lnTo>
                      <a:pt x="2956560" y="1337310"/>
                    </a:lnTo>
                    <a:lnTo>
                      <a:pt x="3651885" y="1337310"/>
                    </a:lnTo>
                    <a:lnTo>
                      <a:pt x="3651885" y="1432560"/>
                    </a:lnTo>
                    <a:lnTo>
                      <a:pt x="3781425" y="1432560"/>
                    </a:lnTo>
                    <a:lnTo>
                      <a:pt x="3781425" y="1508760"/>
                    </a:lnTo>
                    <a:lnTo>
                      <a:pt x="3990975" y="150876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D889E1B6-8D39-4868-9C73-1B6DD3BBADA7}"/>
                  </a:ext>
                </a:extLst>
              </p:cNvPr>
              <p:cNvSpPr/>
              <p:nvPr/>
            </p:nvSpPr>
            <p:spPr>
              <a:xfrm>
                <a:off x="1375410" y="2114550"/>
                <a:ext cx="4021455" cy="1419225"/>
              </a:xfrm>
              <a:custGeom>
                <a:avLst/>
                <a:gdLst>
                  <a:gd name="connsiteX0" fmla="*/ 0 w 4021455"/>
                  <a:gd name="connsiteY0" fmla="*/ 0 h 1422618"/>
                  <a:gd name="connsiteX1" fmla="*/ 306705 w 4021455"/>
                  <a:gd name="connsiteY1" fmla="*/ 48006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8290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0178"/>
                  <a:gd name="connsiteX1" fmla="*/ 375285 w 4021455"/>
                  <a:gd name="connsiteY1" fmla="*/ 537210 h 1420178"/>
                  <a:gd name="connsiteX2" fmla="*/ 960120 w 4021455"/>
                  <a:gd name="connsiteY2" fmla="*/ 876300 h 1420178"/>
                  <a:gd name="connsiteX3" fmla="*/ 2185035 w 4021455"/>
                  <a:gd name="connsiteY3" fmla="*/ 1251585 h 1420178"/>
                  <a:gd name="connsiteX4" fmla="*/ 3392805 w 4021455"/>
                  <a:gd name="connsiteY4" fmla="*/ 1402080 h 1420178"/>
                  <a:gd name="connsiteX5" fmla="*/ 4021455 w 4021455"/>
                  <a:gd name="connsiteY5" fmla="*/ 1417320 h 1420178"/>
                  <a:gd name="connsiteX0" fmla="*/ 0 w 4021455"/>
                  <a:gd name="connsiteY0" fmla="*/ 0 h 1423911"/>
                  <a:gd name="connsiteX1" fmla="*/ 375285 w 4021455"/>
                  <a:gd name="connsiteY1" fmla="*/ 537210 h 1423911"/>
                  <a:gd name="connsiteX2" fmla="*/ 960120 w 4021455"/>
                  <a:gd name="connsiteY2" fmla="*/ 876300 h 1423911"/>
                  <a:gd name="connsiteX3" fmla="*/ 2185035 w 4021455"/>
                  <a:gd name="connsiteY3" fmla="*/ 1251585 h 1423911"/>
                  <a:gd name="connsiteX4" fmla="*/ 3392805 w 4021455"/>
                  <a:gd name="connsiteY4" fmla="*/ 1402080 h 1423911"/>
                  <a:gd name="connsiteX5" fmla="*/ 4021455 w 4021455"/>
                  <a:gd name="connsiteY5" fmla="*/ 1419225 h 1423911"/>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24940"/>
                  <a:gd name="connsiteX1" fmla="*/ 375285 w 4021455"/>
                  <a:gd name="connsiteY1" fmla="*/ 537210 h 1424940"/>
                  <a:gd name="connsiteX2" fmla="*/ 960120 w 4021455"/>
                  <a:gd name="connsiteY2" fmla="*/ 876300 h 1424940"/>
                  <a:gd name="connsiteX3" fmla="*/ 2185035 w 4021455"/>
                  <a:gd name="connsiteY3" fmla="*/ 1251585 h 1424940"/>
                  <a:gd name="connsiteX4" fmla="*/ 3392805 w 4021455"/>
                  <a:gd name="connsiteY4" fmla="*/ 1402080 h 1424940"/>
                  <a:gd name="connsiteX5" fmla="*/ 4021455 w 4021455"/>
                  <a:gd name="connsiteY5" fmla="*/ 1424940 h 1424940"/>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1455" h="1419225">
                    <a:moveTo>
                      <a:pt x="0" y="0"/>
                    </a:moveTo>
                    <a:cubicBezTo>
                      <a:pt x="75247" y="235585"/>
                      <a:pt x="217170" y="408305"/>
                      <a:pt x="375285" y="537210"/>
                    </a:cubicBezTo>
                    <a:cubicBezTo>
                      <a:pt x="533400" y="666115"/>
                      <a:pt x="658495" y="757238"/>
                      <a:pt x="960120" y="876300"/>
                    </a:cubicBezTo>
                    <a:cubicBezTo>
                      <a:pt x="1261745" y="995362"/>
                      <a:pt x="1779588" y="1163955"/>
                      <a:pt x="2185035" y="1251585"/>
                    </a:cubicBezTo>
                    <a:cubicBezTo>
                      <a:pt x="2590483" y="1339215"/>
                      <a:pt x="3128645" y="1383665"/>
                      <a:pt x="3392805" y="1402080"/>
                    </a:cubicBezTo>
                    <a:cubicBezTo>
                      <a:pt x="3656965" y="1420495"/>
                      <a:pt x="3862070" y="1413986"/>
                      <a:pt x="4021455" y="1419225"/>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Data A">
              <a:extLst>
                <a:ext uri="{FF2B5EF4-FFF2-40B4-BE49-F238E27FC236}">
                  <a16:creationId xmlns:a16="http://schemas.microsoft.com/office/drawing/2014/main" id="{2D64D53C-BD14-4286-8905-F45A068180CC}"/>
                </a:ext>
              </a:extLst>
            </p:cNvPr>
            <p:cNvGrpSpPr/>
            <p:nvPr/>
          </p:nvGrpSpPr>
          <p:grpSpPr>
            <a:xfrm>
              <a:off x="785440" y="4343399"/>
              <a:ext cx="1771204" cy="441961"/>
              <a:chOff x="680086" y="2409825"/>
              <a:chExt cx="4015739" cy="1002030"/>
            </a:xfrm>
          </p:grpSpPr>
          <p:sp>
            <p:nvSpPr>
              <p:cNvPr id="31" name="Freeform: Shape 30">
                <a:extLst>
                  <a:ext uri="{FF2B5EF4-FFF2-40B4-BE49-F238E27FC236}">
                    <a16:creationId xmlns:a16="http://schemas.microsoft.com/office/drawing/2014/main" id="{87D840E4-4115-44D4-B052-04388D297D43}"/>
                  </a:ext>
                </a:extLst>
              </p:cNvPr>
              <p:cNvSpPr/>
              <p:nvPr/>
            </p:nvSpPr>
            <p:spPr>
              <a:xfrm>
                <a:off x="680086" y="2409825"/>
                <a:ext cx="3992880" cy="946785"/>
              </a:xfrm>
              <a:custGeom>
                <a:avLst/>
                <a:gdLst>
                  <a:gd name="connsiteX0" fmla="*/ 0 w 4101465"/>
                  <a:gd name="connsiteY0" fmla="*/ 0 h 946785"/>
                  <a:gd name="connsiteX1" fmla="*/ 108585 w 4101465"/>
                  <a:gd name="connsiteY1" fmla="*/ 0 h 946785"/>
                  <a:gd name="connsiteX2" fmla="*/ 108585 w 4101465"/>
                  <a:gd name="connsiteY2" fmla="*/ 49530 h 946785"/>
                  <a:gd name="connsiteX3" fmla="*/ 131445 w 4101465"/>
                  <a:gd name="connsiteY3" fmla="*/ 49530 h 946785"/>
                  <a:gd name="connsiteX4" fmla="*/ 131445 w 4101465"/>
                  <a:gd name="connsiteY4" fmla="*/ 70485 h 946785"/>
                  <a:gd name="connsiteX5" fmla="*/ 148590 w 4101465"/>
                  <a:gd name="connsiteY5" fmla="*/ 70485 h 946785"/>
                  <a:gd name="connsiteX6" fmla="*/ 148590 w 4101465"/>
                  <a:gd name="connsiteY6" fmla="*/ 120015 h 946785"/>
                  <a:gd name="connsiteX7" fmla="*/ 175260 w 4101465"/>
                  <a:gd name="connsiteY7" fmla="*/ 120015 h 946785"/>
                  <a:gd name="connsiteX8" fmla="*/ 175260 w 4101465"/>
                  <a:gd name="connsiteY8" fmla="*/ 194310 h 946785"/>
                  <a:gd name="connsiteX9" fmla="*/ 219075 w 4101465"/>
                  <a:gd name="connsiteY9" fmla="*/ 194310 h 946785"/>
                  <a:gd name="connsiteX10" fmla="*/ 219075 w 4101465"/>
                  <a:gd name="connsiteY10" fmla="*/ 266700 h 946785"/>
                  <a:gd name="connsiteX11" fmla="*/ 241935 w 4101465"/>
                  <a:gd name="connsiteY11" fmla="*/ 266700 h 946785"/>
                  <a:gd name="connsiteX12" fmla="*/ 241935 w 4101465"/>
                  <a:gd name="connsiteY12" fmla="*/ 325755 h 946785"/>
                  <a:gd name="connsiteX13" fmla="*/ 280035 w 4101465"/>
                  <a:gd name="connsiteY13" fmla="*/ 325755 h 946785"/>
                  <a:gd name="connsiteX14" fmla="*/ 280035 w 4101465"/>
                  <a:gd name="connsiteY14" fmla="*/ 386715 h 946785"/>
                  <a:gd name="connsiteX15" fmla="*/ 653415 w 4101465"/>
                  <a:gd name="connsiteY15" fmla="*/ 386715 h 946785"/>
                  <a:gd name="connsiteX16" fmla="*/ 653415 w 4101465"/>
                  <a:gd name="connsiteY16" fmla="*/ 449580 h 946785"/>
                  <a:gd name="connsiteX17" fmla="*/ 720090 w 4101465"/>
                  <a:gd name="connsiteY17" fmla="*/ 449580 h 946785"/>
                  <a:gd name="connsiteX18" fmla="*/ 720090 w 4101465"/>
                  <a:gd name="connsiteY18" fmla="*/ 518160 h 946785"/>
                  <a:gd name="connsiteX19" fmla="*/ 851535 w 4101465"/>
                  <a:gd name="connsiteY19" fmla="*/ 518160 h 946785"/>
                  <a:gd name="connsiteX20" fmla="*/ 851535 w 4101465"/>
                  <a:gd name="connsiteY20" fmla="*/ 582930 h 946785"/>
                  <a:gd name="connsiteX21" fmla="*/ 1167765 w 4101465"/>
                  <a:gd name="connsiteY21" fmla="*/ 582930 h 946785"/>
                  <a:gd name="connsiteX22" fmla="*/ 1167765 w 4101465"/>
                  <a:gd name="connsiteY22" fmla="*/ 653415 h 946785"/>
                  <a:gd name="connsiteX23" fmla="*/ 2188845 w 4101465"/>
                  <a:gd name="connsiteY23" fmla="*/ 653415 h 946785"/>
                  <a:gd name="connsiteX24" fmla="*/ 2188845 w 4101465"/>
                  <a:gd name="connsiteY24" fmla="*/ 720090 h 946785"/>
                  <a:gd name="connsiteX25" fmla="*/ 2219325 w 4101465"/>
                  <a:gd name="connsiteY25" fmla="*/ 720090 h 946785"/>
                  <a:gd name="connsiteX26" fmla="*/ 2219325 w 4101465"/>
                  <a:gd name="connsiteY26" fmla="*/ 790575 h 946785"/>
                  <a:gd name="connsiteX27" fmla="*/ 2798445 w 4101465"/>
                  <a:gd name="connsiteY27" fmla="*/ 790575 h 946785"/>
                  <a:gd name="connsiteX28" fmla="*/ 2798445 w 4101465"/>
                  <a:gd name="connsiteY28" fmla="*/ 851535 h 946785"/>
                  <a:gd name="connsiteX29" fmla="*/ 3867150 w 4101465"/>
                  <a:gd name="connsiteY29" fmla="*/ 851535 h 946785"/>
                  <a:gd name="connsiteX30" fmla="*/ 3867150 w 4101465"/>
                  <a:gd name="connsiteY30" fmla="*/ 946785 h 946785"/>
                  <a:gd name="connsiteX31" fmla="*/ 4101465 w 4101465"/>
                  <a:gd name="connsiteY31" fmla="*/ 946785 h 946785"/>
                  <a:gd name="connsiteX0" fmla="*/ 0 w 3992880"/>
                  <a:gd name="connsiteY0" fmla="*/ 0 h 946785"/>
                  <a:gd name="connsiteX1" fmla="*/ 0 w 3992880"/>
                  <a:gd name="connsiteY1" fmla="*/ 49530 h 946785"/>
                  <a:gd name="connsiteX2" fmla="*/ 22860 w 3992880"/>
                  <a:gd name="connsiteY2" fmla="*/ 49530 h 946785"/>
                  <a:gd name="connsiteX3" fmla="*/ 22860 w 3992880"/>
                  <a:gd name="connsiteY3" fmla="*/ 70485 h 946785"/>
                  <a:gd name="connsiteX4" fmla="*/ 40005 w 3992880"/>
                  <a:gd name="connsiteY4" fmla="*/ 70485 h 946785"/>
                  <a:gd name="connsiteX5" fmla="*/ 40005 w 3992880"/>
                  <a:gd name="connsiteY5" fmla="*/ 120015 h 946785"/>
                  <a:gd name="connsiteX6" fmla="*/ 66675 w 3992880"/>
                  <a:gd name="connsiteY6" fmla="*/ 120015 h 946785"/>
                  <a:gd name="connsiteX7" fmla="*/ 66675 w 3992880"/>
                  <a:gd name="connsiteY7" fmla="*/ 194310 h 946785"/>
                  <a:gd name="connsiteX8" fmla="*/ 110490 w 3992880"/>
                  <a:gd name="connsiteY8" fmla="*/ 194310 h 946785"/>
                  <a:gd name="connsiteX9" fmla="*/ 110490 w 3992880"/>
                  <a:gd name="connsiteY9" fmla="*/ 266700 h 946785"/>
                  <a:gd name="connsiteX10" fmla="*/ 133350 w 3992880"/>
                  <a:gd name="connsiteY10" fmla="*/ 266700 h 946785"/>
                  <a:gd name="connsiteX11" fmla="*/ 133350 w 3992880"/>
                  <a:gd name="connsiteY11" fmla="*/ 325755 h 946785"/>
                  <a:gd name="connsiteX12" fmla="*/ 171450 w 3992880"/>
                  <a:gd name="connsiteY12" fmla="*/ 325755 h 946785"/>
                  <a:gd name="connsiteX13" fmla="*/ 171450 w 3992880"/>
                  <a:gd name="connsiteY13" fmla="*/ 386715 h 946785"/>
                  <a:gd name="connsiteX14" fmla="*/ 544830 w 3992880"/>
                  <a:gd name="connsiteY14" fmla="*/ 386715 h 946785"/>
                  <a:gd name="connsiteX15" fmla="*/ 544830 w 3992880"/>
                  <a:gd name="connsiteY15" fmla="*/ 449580 h 946785"/>
                  <a:gd name="connsiteX16" fmla="*/ 611505 w 3992880"/>
                  <a:gd name="connsiteY16" fmla="*/ 449580 h 946785"/>
                  <a:gd name="connsiteX17" fmla="*/ 611505 w 3992880"/>
                  <a:gd name="connsiteY17" fmla="*/ 518160 h 946785"/>
                  <a:gd name="connsiteX18" fmla="*/ 742950 w 3992880"/>
                  <a:gd name="connsiteY18" fmla="*/ 518160 h 946785"/>
                  <a:gd name="connsiteX19" fmla="*/ 742950 w 3992880"/>
                  <a:gd name="connsiteY19" fmla="*/ 582930 h 946785"/>
                  <a:gd name="connsiteX20" fmla="*/ 1059180 w 3992880"/>
                  <a:gd name="connsiteY20" fmla="*/ 582930 h 946785"/>
                  <a:gd name="connsiteX21" fmla="*/ 1059180 w 3992880"/>
                  <a:gd name="connsiteY21" fmla="*/ 653415 h 946785"/>
                  <a:gd name="connsiteX22" fmla="*/ 2080260 w 3992880"/>
                  <a:gd name="connsiteY22" fmla="*/ 653415 h 946785"/>
                  <a:gd name="connsiteX23" fmla="*/ 2080260 w 3992880"/>
                  <a:gd name="connsiteY23" fmla="*/ 720090 h 946785"/>
                  <a:gd name="connsiteX24" fmla="*/ 2110740 w 3992880"/>
                  <a:gd name="connsiteY24" fmla="*/ 720090 h 946785"/>
                  <a:gd name="connsiteX25" fmla="*/ 2110740 w 3992880"/>
                  <a:gd name="connsiteY25" fmla="*/ 790575 h 946785"/>
                  <a:gd name="connsiteX26" fmla="*/ 2689860 w 3992880"/>
                  <a:gd name="connsiteY26" fmla="*/ 790575 h 946785"/>
                  <a:gd name="connsiteX27" fmla="*/ 2689860 w 3992880"/>
                  <a:gd name="connsiteY27" fmla="*/ 851535 h 946785"/>
                  <a:gd name="connsiteX28" fmla="*/ 3758565 w 3992880"/>
                  <a:gd name="connsiteY28" fmla="*/ 851535 h 946785"/>
                  <a:gd name="connsiteX29" fmla="*/ 3758565 w 3992880"/>
                  <a:gd name="connsiteY29" fmla="*/ 946785 h 946785"/>
                  <a:gd name="connsiteX30" fmla="*/ 3992880 w 3992880"/>
                  <a:gd name="connsiteY30" fmla="*/ 946785 h 94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92880" h="946785">
                    <a:moveTo>
                      <a:pt x="0" y="0"/>
                    </a:moveTo>
                    <a:lnTo>
                      <a:pt x="0" y="49530"/>
                    </a:lnTo>
                    <a:lnTo>
                      <a:pt x="22860" y="49530"/>
                    </a:lnTo>
                    <a:lnTo>
                      <a:pt x="22860" y="70485"/>
                    </a:lnTo>
                    <a:lnTo>
                      <a:pt x="40005" y="70485"/>
                    </a:lnTo>
                    <a:lnTo>
                      <a:pt x="40005" y="120015"/>
                    </a:lnTo>
                    <a:lnTo>
                      <a:pt x="66675" y="120015"/>
                    </a:lnTo>
                    <a:lnTo>
                      <a:pt x="66675" y="194310"/>
                    </a:lnTo>
                    <a:lnTo>
                      <a:pt x="110490" y="194310"/>
                    </a:lnTo>
                    <a:lnTo>
                      <a:pt x="110490" y="266700"/>
                    </a:lnTo>
                    <a:lnTo>
                      <a:pt x="133350" y="266700"/>
                    </a:lnTo>
                    <a:lnTo>
                      <a:pt x="133350" y="325755"/>
                    </a:lnTo>
                    <a:lnTo>
                      <a:pt x="171450" y="325755"/>
                    </a:lnTo>
                    <a:lnTo>
                      <a:pt x="171450" y="386715"/>
                    </a:lnTo>
                    <a:lnTo>
                      <a:pt x="544830" y="386715"/>
                    </a:lnTo>
                    <a:lnTo>
                      <a:pt x="544830" y="449580"/>
                    </a:lnTo>
                    <a:lnTo>
                      <a:pt x="611505" y="449580"/>
                    </a:lnTo>
                    <a:lnTo>
                      <a:pt x="611505" y="518160"/>
                    </a:lnTo>
                    <a:lnTo>
                      <a:pt x="742950" y="518160"/>
                    </a:lnTo>
                    <a:lnTo>
                      <a:pt x="742950" y="582930"/>
                    </a:lnTo>
                    <a:lnTo>
                      <a:pt x="1059180" y="582930"/>
                    </a:lnTo>
                    <a:lnTo>
                      <a:pt x="1059180" y="653415"/>
                    </a:lnTo>
                    <a:lnTo>
                      <a:pt x="2080260" y="653415"/>
                    </a:lnTo>
                    <a:lnTo>
                      <a:pt x="2080260" y="720090"/>
                    </a:lnTo>
                    <a:lnTo>
                      <a:pt x="2110740" y="720090"/>
                    </a:lnTo>
                    <a:lnTo>
                      <a:pt x="2110740" y="790575"/>
                    </a:lnTo>
                    <a:lnTo>
                      <a:pt x="2689860" y="790575"/>
                    </a:lnTo>
                    <a:lnTo>
                      <a:pt x="2689860" y="851535"/>
                    </a:lnTo>
                    <a:lnTo>
                      <a:pt x="3758565" y="851535"/>
                    </a:lnTo>
                    <a:lnTo>
                      <a:pt x="3758565" y="946785"/>
                    </a:lnTo>
                    <a:lnTo>
                      <a:pt x="3992880" y="94678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51444B2D-C02F-4B67-B06A-E58F887E661E}"/>
                  </a:ext>
                </a:extLst>
              </p:cNvPr>
              <p:cNvSpPr/>
              <p:nvPr/>
            </p:nvSpPr>
            <p:spPr>
              <a:xfrm>
                <a:off x="681990" y="2411730"/>
                <a:ext cx="3990975" cy="958215"/>
              </a:xfrm>
              <a:custGeom>
                <a:avLst/>
                <a:gdLst>
                  <a:gd name="connsiteX0" fmla="*/ 0 w 3990975"/>
                  <a:gd name="connsiteY0" fmla="*/ 0 h 958215"/>
                  <a:gd name="connsiteX1" fmla="*/ 184785 w 3990975"/>
                  <a:gd name="connsiteY1" fmla="*/ 0 h 958215"/>
                  <a:gd name="connsiteX2" fmla="*/ 184785 w 3990975"/>
                  <a:gd name="connsiteY2" fmla="*/ 64770 h 958215"/>
                  <a:gd name="connsiteX3" fmla="*/ 266700 w 3990975"/>
                  <a:gd name="connsiteY3" fmla="*/ 64770 h 958215"/>
                  <a:gd name="connsiteX4" fmla="*/ 266700 w 3990975"/>
                  <a:gd name="connsiteY4" fmla="*/ 127635 h 958215"/>
                  <a:gd name="connsiteX5" fmla="*/ 327660 w 3990975"/>
                  <a:gd name="connsiteY5" fmla="*/ 127635 h 958215"/>
                  <a:gd name="connsiteX6" fmla="*/ 327660 w 3990975"/>
                  <a:gd name="connsiteY6" fmla="*/ 200025 h 958215"/>
                  <a:gd name="connsiteX7" fmla="*/ 350520 w 3990975"/>
                  <a:gd name="connsiteY7" fmla="*/ 200025 h 958215"/>
                  <a:gd name="connsiteX8" fmla="*/ 350520 w 3990975"/>
                  <a:gd name="connsiteY8" fmla="*/ 257175 h 958215"/>
                  <a:gd name="connsiteX9" fmla="*/ 918210 w 3990975"/>
                  <a:gd name="connsiteY9" fmla="*/ 257175 h 958215"/>
                  <a:gd name="connsiteX10" fmla="*/ 918210 w 3990975"/>
                  <a:gd name="connsiteY10" fmla="*/ 323850 h 958215"/>
                  <a:gd name="connsiteX11" fmla="*/ 1042035 w 3990975"/>
                  <a:gd name="connsiteY11" fmla="*/ 323850 h 958215"/>
                  <a:gd name="connsiteX12" fmla="*/ 1042035 w 3990975"/>
                  <a:gd name="connsiteY12" fmla="*/ 401955 h 958215"/>
                  <a:gd name="connsiteX13" fmla="*/ 1249680 w 3990975"/>
                  <a:gd name="connsiteY13" fmla="*/ 401955 h 958215"/>
                  <a:gd name="connsiteX14" fmla="*/ 1249680 w 3990975"/>
                  <a:gd name="connsiteY14" fmla="*/ 459105 h 958215"/>
                  <a:gd name="connsiteX15" fmla="*/ 1624965 w 3990975"/>
                  <a:gd name="connsiteY15" fmla="*/ 459105 h 958215"/>
                  <a:gd name="connsiteX16" fmla="*/ 1624965 w 3990975"/>
                  <a:gd name="connsiteY16" fmla="*/ 539115 h 958215"/>
                  <a:gd name="connsiteX17" fmla="*/ 1783080 w 3990975"/>
                  <a:gd name="connsiteY17" fmla="*/ 539115 h 958215"/>
                  <a:gd name="connsiteX18" fmla="*/ 1783080 w 3990975"/>
                  <a:gd name="connsiteY18" fmla="*/ 621030 h 958215"/>
                  <a:gd name="connsiteX19" fmla="*/ 2127885 w 3990975"/>
                  <a:gd name="connsiteY19" fmla="*/ 621030 h 958215"/>
                  <a:gd name="connsiteX20" fmla="*/ 2127885 w 3990975"/>
                  <a:gd name="connsiteY20" fmla="*/ 699135 h 958215"/>
                  <a:gd name="connsiteX21" fmla="*/ 2436495 w 3990975"/>
                  <a:gd name="connsiteY21" fmla="*/ 699135 h 958215"/>
                  <a:gd name="connsiteX22" fmla="*/ 2436495 w 3990975"/>
                  <a:gd name="connsiteY22" fmla="*/ 792480 h 958215"/>
                  <a:gd name="connsiteX23" fmla="*/ 2451735 w 3990975"/>
                  <a:gd name="connsiteY23" fmla="*/ 792480 h 958215"/>
                  <a:gd name="connsiteX24" fmla="*/ 2451735 w 3990975"/>
                  <a:gd name="connsiteY24" fmla="*/ 870585 h 958215"/>
                  <a:gd name="connsiteX25" fmla="*/ 3526155 w 3990975"/>
                  <a:gd name="connsiteY25" fmla="*/ 870585 h 958215"/>
                  <a:gd name="connsiteX26" fmla="*/ 3526155 w 3990975"/>
                  <a:gd name="connsiteY26" fmla="*/ 958215 h 958215"/>
                  <a:gd name="connsiteX27" fmla="*/ 3990975 w 3990975"/>
                  <a:gd name="connsiteY27" fmla="*/ 958215 h 9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0975" h="958215">
                    <a:moveTo>
                      <a:pt x="0" y="0"/>
                    </a:moveTo>
                    <a:lnTo>
                      <a:pt x="184785" y="0"/>
                    </a:lnTo>
                    <a:lnTo>
                      <a:pt x="184785" y="64770"/>
                    </a:lnTo>
                    <a:lnTo>
                      <a:pt x="266700" y="64770"/>
                    </a:lnTo>
                    <a:lnTo>
                      <a:pt x="266700" y="127635"/>
                    </a:lnTo>
                    <a:lnTo>
                      <a:pt x="327660" y="127635"/>
                    </a:lnTo>
                    <a:lnTo>
                      <a:pt x="327660" y="200025"/>
                    </a:lnTo>
                    <a:lnTo>
                      <a:pt x="350520" y="200025"/>
                    </a:lnTo>
                    <a:lnTo>
                      <a:pt x="350520" y="257175"/>
                    </a:lnTo>
                    <a:lnTo>
                      <a:pt x="918210" y="257175"/>
                    </a:lnTo>
                    <a:lnTo>
                      <a:pt x="918210" y="323850"/>
                    </a:lnTo>
                    <a:lnTo>
                      <a:pt x="1042035" y="323850"/>
                    </a:lnTo>
                    <a:lnTo>
                      <a:pt x="1042035" y="401955"/>
                    </a:lnTo>
                    <a:lnTo>
                      <a:pt x="1249680" y="401955"/>
                    </a:lnTo>
                    <a:lnTo>
                      <a:pt x="1249680" y="459105"/>
                    </a:lnTo>
                    <a:lnTo>
                      <a:pt x="1624965" y="459105"/>
                    </a:lnTo>
                    <a:lnTo>
                      <a:pt x="1624965" y="539115"/>
                    </a:lnTo>
                    <a:lnTo>
                      <a:pt x="1783080" y="539115"/>
                    </a:lnTo>
                    <a:lnTo>
                      <a:pt x="1783080" y="621030"/>
                    </a:lnTo>
                    <a:lnTo>
                      <a:pt x="2127885" y="621030"/>
                    </a:lnTo>
                    <a:lnTo>
                      <a:pt x="2127885" y="699135"/>
                    </a:lnTo>
                    <a:lnTo>
                      <a:pt x="2436495" y="699135"/>
                    </a:lnTo>
                    <a:lnTo>
                      <a:pt x="2436495" y="792480"/>
                    </a:lnTo>
                    <a:lnTo>
                      <a:pt x="2451735" y="792480"/>
                    </a:lnTo>
                    <a:lnTo>
                      <a:pt x="2451735" y="870585"/>
                    </a:lnTo>
                    <a:lnTo>
                      <a:pt x="3526155" y="870585"/>
                    </a:lnTo>
                    <a:lnTo>
                      <a:pt x="3526155" y="958215"/>
                    </a:lnTo>
                    <a:lnTo>
                      <a:pt x="3990975" y="95821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D13D5EDD-46B9-4972-956B-DEA99C8FE6D3}"/>
                  </a:ext>
                </a:extLst>
              </p:cNvPr>
              <p:cNvSpPr/>
              <p:nvPr/>
            </p:nvSpPr>
            <p:spPr>
              <a:xfrm>
                <a:off x="681990" y="2409825"/>
                <a:ext cx="4013835" cy="1002030"/>
              </a:xfrm>
              <a:custGeom>
                <a:avLst/>
                <a:gdLst>
                  <a:gd name="connsiteX0" fmla="*/ 0 w 4013835"/>
                  <a:gd name="connsiteY0" fmla="*/ 0 h 1002030"/>
                  <a:gd name="connsiteX1" fmla="*/ 257175 w 4013835"/>
                  <a:gd name="connsiteY1" fmla="*/ 337185 h 1002030"/>
                  <a:gd name="connsiteX2" fmla="*/ 1066800 w 4013835"/>
                  <a:gd name="connsiteY2" fmla="*/ 668655 h 1002030"/>
                  <a:gd name="connsiteX3" fmla="*/ 2687955 w 4013835"/>
                  <a:gd name="connsiteY3" fmla="*/ 937260 h 1002030"/>
                  <a:gd name="connsiteX4" fmla="*/ 4013835 w 4013835"/>
                  <a:gd name="connsiteY4" fmla="*/ 1002030 h 1002030"/>
                  <a:gd name="connsiteX0" fmla="*/ 0 w 4013835"/>
                  <a:gd name="connsiteY0" fmla="*/ 0 h 1002030"/>
                  <a:gd name="connsiteX1" fmla="*/ 257175 w 4013835"/>
                  <a:gd name="connsiteY1" fmla="*/ 33718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73380 w 4013835"/>
                  <a:gd name="connsiteY1" fmla="*/ 400050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835" h="1002030">
                    <a:moveTo>
                      <a:pt x="0" y="0"/>
                    </a:moveTo>
                    <a:cubicBezTo>
                      <a:pt x="39687" y="112871"/>
                      <a:pt x="60008" y="213995"/>
                      <a:pt x="360045" y="398145"/>
                    </a:cubicBezTo>
                    <a:cubicBezTo>
                      <a:pt x="660082" y="582295"/>
                      <a:pt x="1080770" y="672147"/>
                      <a:pt x="1468755" y="762000"/>
                    </a:cubicBezTo>
                    <a:cubicBezTo>
                      <a:pt x="1856740" y="851853"/>
                      <a:pt x="2263775" y="897255"/>
                      <a:pt x="2687955" y="937260"/>
                    </a:cubicBezTo>
                    <a:cubicBezTo>
                      <a:pt x="3112135" y="977265"/>
                      <a:pt x="3596481" y="997426"/>
                      <a:pt x="4013835" y="1002030"/>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Axes">
              <a:extLst>
                <a:ext uri="{FF2B5EF4-FFF2-40B4-BE49-F238E27FC236}">
                  <a16:creationId xmlns:a16="http://schemas.microsoft.com/office/drawing/2014/main" id="{9D9CD9A8-E579-4754-BDE5-3634009BAAFC}"/>
                </a:ext>
              </a:extLst>
            </p:cNvPr>
            <p:cNvGrpSpPr/>
            <p:nvPr/>
          </p:nvGrpSpPr>
          <p:grpSpPr>
            <a:xfrm>
              <a:off x="5902550" y="4242699"/>
              <a:ext cx="2634124" cy="1972913"/>
              <a:chOff x="-3227118" y="4051681"/>
              <a:chExt cx="2634124" cy="1972913"/>
            </a:xfrm>
          </p:grpSpPr>
          <p:cxnSp>
            <p:nvCxnSpPr>
              <p:cNvPr id="35" name="Straight Connector 34">
                <a:extLst>
                  <a:ext uri="{FF2B5EF4-FFF2-40B4-BE49-F238E27FC236}">
                    <a16:creationId xmlns:a16="http://schemas.microsoft.com/office/drawing/2014/main" id="{8A3E10E7-A619-4937-B9DF-016C11101800}"/>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0FB0460-3646-4A0D-90C4-324DB2CE17D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C966D58A-79EE-4715-BE4E-ED74133AD9CE}"/>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38" name="TextBox 37">
                <a:extLst>
                  <a:ext uri="{FF2B5EF4-FFF2-40B4-BE49-F238E27FC236}">
                    <a16:creationId xmlns:a16="http://schemas.microsoft.com/office/drawing/2014/main" id="{A35BC2F9-A27F-4F5D-ABD4-6B83F3A5B83C}"/>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39" name="Straight Connector 38">
                <a:extLst>
                  <a:ext uri="{FF2B5EF4-FFF2-40B4-BE49-F238E27FC236}">
                    <a16:creationId xmlns:a16="http://schemas.microsoft.com/office/drawing/2014/main" id="{8F91F3FC-D3BD-47E3-8F87-A3E1DD383D7A}"/>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7A73584-EEB7-4D14-9736-05132862A800}"/>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41" name="Straight Connector 40">
                <a:extLst>
                  <a:ext uri="{FF2B5EF4-FFF2-40B4-BE49-F238E27FC236}">
                    <a16:creationId xmlns:a16="http://schemas.microsoft.com/office/drawing/2014/main" id="{E89A7C24-9B14-4D02-AD2A-F0350E2E3AF5}"/>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26EBFF8-8669-4DE5-88CB-FCEF8E9DEC69}"/>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43" name="Straight Connector 42">
                <a:extLst>
                  <a:ext uri="{FF2B5EF4-FFF2-40B4-BE49-F238E27FC236}">
                    <a16:creationId xmlns:a16="http://schemas.microsoft.com/office/drawing/2014/main" id="{52D26E5A-B54E-479A-A11F-B0B092738E06}"/>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FB974E6-CA83-4803-8800-6604C6FA30F8}"/>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45" name="Straight Connector 44">
                <a:extLst>
                  <a:ext uri="{FF2B5EF4-FFF2-40B4-BE49-F238E27FC236}">
                    <a16:creationId xmlns:a16="http://schemas.microsoft.com/office/drawing/2014/main" id="{61F58D48-0313-4058-9F47-2429D48188C2}"/>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68818FCA-910D-4BF2-BC0B-085FBC24EF03}"/>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47" name="Straight Connector 46">
                <a:extLst>
                  <a:ext uri="{FF2B5EF4-FFF2-40B4-BE49-F238E27FC236}">
                    <a16:creationId xmlns:a16="http://schemas.microsoft.com/office/drawing/2014/main" id="{0AFF15D8-130A-4FCC-875D-3BBDDED6C804}"/>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63C54CA0-903E-4963-9F09-5D49FE6280E1}"/>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49" name="Straight Connector 48">
                <a:extLst>
                  <a:ext uri="{FF2B5EF4-FFF2-40B4-BE49-F238E27FC236}">
                    <a16:creationId xmlns:a16="http://schemas.microsoft.com/office/drawing/2014/main" id="{01930631-A4B6-428E-BE6C-27DB3F82BE41}"/>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0846A22-5EF1-48AF-935E-594DC433A317}"/>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51" name="Straight Connector 50">
                <a:extLst>
                  <a:ext uri="{FF2B5EF4-FFF2-40B4-BE49-F238E27FC236}">
                    <a16:creationId xmlns:a16="http://schemas.microsoft.com/office/drawing/2014/main" id="{7B4C9C26-6954-4B79-9C60-588A4FC6598D}"/>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3C50365-6FAB-4A30-BCF0-C67894ACE8A7}"/>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53" name="Straight Connector 52">
                <a:extLst>
                  <a:ext uri="{FF2B5EF4-FFF2-40B4-BE49-F238E27FC236}">
                    <a16:creationId xmlns:a16="http://schemas.microsoft.com/office/drawing/2014/main" id="{1849AF54-3A1E-4AE1-B64E-0BB358E9EE93}"/>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E116C96B-CD54-4201-A64B-13C6A0860A14}"/>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55" name="TextBox 54">
                <a:extLst>
                  <a:ext uri="{FF2B5EF4-FFF2-40B4-BE49-F238E27FC236}">
                    <a16:creationId xmlns:a16="http://schemas.microsoft.com/office/drawing/2014/main" id="{DF8A6F05-C4E4-4120-A439-DEF37C9C951F}"/>
                  </a:ext>
                </a:extLst>
              </p:cNvPr>
              <p:cNvSpPr txBox="1"/>
              <p:nvPr/>
            </p:nvSpPr>
            <p:spPr>
              <a:xfrm>
                <a:off x="-2213095" y="5839928"/>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57" name="TextBox 56">
                <a:extLst>
                  <a:ext uri="{FF2B5EF4-FFF2-40B4-BE49-F238E27FC236}">
                    <a16:creationId xmlns:a16="http://schemas.microsoft.com/office/drawing/2014/main" id="{B72F8D89-DAC7-4218-B2FF-598BD41ECA81}"/>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58% (44–72%)</a:t>
                </a:r>
              </a:p>
              <a:p>
                <a:pPr marL="266700">
                  <a:lnSpc>
                    <a:spcPts val="1000"/>
                  </a:lnSpc>
                </a:pPr>
                <a:r>
                  <a:rPr lang="en-US" sz="1050" dirty="0"/>
                  <a:t>Matched: 31% (17–45%)</a:t>
                </a:r>
                <a:br>
                  <a:rPr lang="en-GB" sz="1050" dirty="0"/>
                </a:br>
                <a:r>
                  <a:rPr lang="en-GB" sz="1050" dirty="0"/>
                  <a:t>Simulated: 35% (30–40%)</a:t>
                </a:r>
                <a:endParaRPr lang="en-US" sz="1050" dirty="0"/>
              </a:p>
            </p:txBody>
          </p:sp>
          <p:cxnSp>
            <p:nvCxnSpPr>
              <p:cNvPr id="58" name="Straight Connector 57">
                <a:extLst>
                  <a:ext uri="{FF2B5EF4-FFF2-40B4-BE49-F238E27FC236}">
                    <a16:creationId xmlns:a16="http://schemas.microsoft.com/office/drawing/2014/main" id="{9A910C9E-A881-43D2-A492-9B1D893BB081}"/>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9E36646-9E9B-407E-BF8B-99444D0D72D3}"/>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95C57CA-5A97-4F76-95A7-22864C2FA7A2}"/>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AC7F0B42-D669-4716-B6AD-EC54E78150BB}"/>
                  </a:ext>
                </a:extLst>
              </p:cNvPr>
              <p:cNvSpPr txBox="1"/>
              <p:nvPr/>
            </p:nvSpPr>
            <p:spPr>
              <a:xfrm>
                <a:off x="-2547253" y="4119274"/>
                <a:ext cx="1473728" cy="128240"/>
              </a:xfrm>
              <a:prstGeom prst="rect">
                <a:avLst/>
              </a:prstGeom>
              <a:noFill/>
            </p:spPr>
            <p:txBody>
              <a:bodyPr wrap="none" lIns="36000" tIns="0" rIns="36000" bIns="0" rtlCol="0">
                <a:spAutoFit/>
              </a:bodyPr>
              <a:lstStyle/>
              <a:p>
                <a:pPr algn="ctr">
                  <a:lnSpc>
                    <a:spcPts val="1000"/>
                  </a:lnSpc>
                </a:pPr>
                <a:r>
                  <a:rPr lang="en-US" sz="1050" dirty="0"/>
                  <a:t>Child–Pugh C; p=0.008</a:t>
                </a:r>
              </a:p>
            </p:txBody>
          </p:sp>
        </p:grpSp>
        <p:grpSp>
          <p:nvGrpSpPr>
            <p:cNvPr id="62" name="Axes">
              <a:extLst>
                <a:ext uri="{FF2B5EF4-FFF2-40B4-BE49-F238E27FC236}">
                  <a16:creationId xmlns:a16="http://schemas.microsoft.com/office/drawing/2014/main" id="{CE65F7FA-95D0-4677-8317-8DB563FDF003}"/>
                </a:ext>
              </a:extLst>
            </p:cNvPr>
            <p:cNvGrpSpPr/>
            <p:nvPr/>
          </p:nvGrpSpPr>
          <p:grpSpPr>
            <a:xfrm>
              <a:off x="3124274" y="4242699"/>
              <a:ext cx="2634124" cy="1993385"/>
              <a:chOff x="-3227118" y="4051681"/>
              <a:chExt cx="2634124" cy="1993385"/>
            </a:xfrm>
          </p:grpSpPr>
          <p:cxnSp>
            <p:nvCxnSpPr>
              <p:cNvPr id="63" name="Straight Connector 62">
                <a:extLst>
                  <a:ext uri="{FF2B5EF4-FFF2-40B4-BE49-F238E27FC236}">
                    <a16:creationId xmlns:a16="http://schemas.microsoft.com/office/drawing/2014/main" id="{57A43305-ADE6-4C9C-94B1-AA60A44B21A4}"/>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F6C4D50-5096-4715-A73C-3057E5606FA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8156845C-3811-49A3-BCE2-C1B1CEAB481A}"/>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66" name="TextBox 65">
                <a:extLst>
                  <a:ext uri="{FF2B5EF4-FFF2-40B4-BE49-F238E27FC236}">
                    <a16:creationId xmlns:a16="http://schemas.microsoft.com/office/drawing/2014/main" id="{AD714272-E950-4665-92D6-7987D3CE7977}"/>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67" name="Straight Connector 66">
                <a:extLst>
                  <a:ext uri="{FF2B5EF4-FFF2-40B4-BE49-F238E27FC236}">
                    <a16:creationId xmlns:a16="http://schemas.microsoft.com/office/drawing/2014/main" id="{314CD486-061F-460B-A412-16BF99A025A3}"/>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533E1430-FD9F-4FF7-B28F-C8D4F91BC7D6}"/>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69" name="Straight Connector 68">
                <a:extLst>
                  <a:ext uri="{FF2B5EF4-FFF2-40B4-BE49-F238E27FC236}">
                    <a16:creationId xmlns:a16="http://schemas.microsoft.com/office/drawing/2014/main" id="{8EA44958-E783-4387-8BEA-44D22954069A}"/>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A5984BB-DE31-4213-BC27-6984AFAB357C}"/>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71" name="Straight Connector 70">
                <a:extLst>
                  <a:ext uri="{FF2B5EF4-FFF2-40B4-BE49-F238E27FC236}">
                    <a16:creationId xmlns:a16="http://schemas.microsoft.com/office/drawing/2014/main" id="{61155B61-C9AA-4B48-B866-A9E04DC52B7A}"/>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6E082847-BA8C-4531-A29E-39742D8B4C17}"/>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73" name="Straight Connector 72">
                <a:extLst>
                  <a:ext uri="{FF2B5EF4-FFF2-40B4-BE49-F238E27FC236}">
                    <a16:creationId xmlns:a16="http://schemas.microsoft.com/office/drawing/2014/main" id="{BDA93C5C-FFD3-4D55-9A4D-B1C6EA0D4584}"/>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CB7D22C-8E53-4D9A-BA27-8800C424E6D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75" name="Straight Connector 74">
                <a:extLst>
                  <a:ext uri="{FF2B5EF4-FFF2-40B4-BE49-F238E27FC236}">
                    <a16:creationId xmlns:a16="http://schemas.microsoft.com/office/drawing/2014/main" id="{D9339ACC-BBE2-40DC-9896-D8E2F12009EC}"/>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BB30B73D-BF14-4447-BD6A-7BA31BE77FC0}"/>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77" name="Straight Connector 76">
                <a:extLst>
                  <a:ext uri="{FF2B5EF4-FFF2-40B4-BE49-F238E27FC236}">
                    <a16:creationId xmlns:a16="http://schemas.microsoft.com/office/drawing/2014/main" id="{2B1FB65C-095E-4C88-8503-FF6E9FB677DB}"/>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C315DFC-411D-471C-871D-DA17F1815D4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79" name="Straight Connector 78">
                <a:extLst>
                  <a:ext uri="{FF2B5EF4-FFF2-40B4-BE49-F238E27FC236}">
                    <a16:creationId xmlns:a16="http://schemas.microsoft.com/office/drawing/2014/main" id="{B4E85874-294B-4E39-ADAF-EBDF7F6172CE}"/>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056442F3-D62C-475B-859E-3B99C92263C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81" name="Straight Connector 80">
                <a:extLst>
                  <a:ext uri="{FF2B5EF4-FFF2-40B4-BE49-F238E27FC236}">
                    <a16:creationId xmlns:a16="http://schemas.microsoft.com/office/drawing/2014/main" id="{A4337374-6357-483A-95B9-14D98F735718}"/>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F9942986-AC1B-4625-A7F4-C605012DF02A}"/>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83" name="TextBox 82">
                <a:extLst>
                  <a:ext uri="{FF2B5EF4-FFF2-40B4-BE49-F238E27FC236}">
                    <a16:creationId xmlns:a16="http://schemas.microsoft.com/office/drawing/2014/main" id="{F895B128-7B30-4239-B83F-2B6A20654FAC}"/>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85" name="TextBox 84">
                <a:extLst>
                  <a:ext uri="{FF2B5EF4-FFF2-40B4-BE49-F238E27FC236}">
                    <a16:creationId xmlns:a16="http://schemas.microsoft.com/office/drawing/2014/main" id="{E445B68D-B816-43F3-8021-BC964E129F52}"/>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66% (54–78%)</a:t>
                </a:r>
              </a:p>
              <a:p>
                <a:pPr marL="266700">
                  <a:lnSpc>
                    <a:spcPts val="1000"/>
                  </a:lnSpc>
                </a:pPr>
                <a:r>
                  <a:rPr lang="en-US" sz="1050" dirty="0"/>
                  <a:t>Matched: 54% (40–68%)</a:t>
                </a:r>
                <a:br>
                  <a:rPr lang="en-GB" sz="1050" dirty="0"/>
                </a:br>
                <a:r>
                  <a:rPr lang="en-GB" sz="1050" dirty="0"/>
                  <a:t>Simulated: 56% (52–60%)</a:t>
                </a:r>
                <a:endParaRPr lang="en-US" sz="1050" dirty="0"/>
              </a:p>
            </p:txBody>
          </p:sp>
          <p:cxnSp>
            <p:nvCxnSpPr>
              <p:cNvPr id="86" name="Straight Connector 85">
                <a:extLst>
                  <a:ext uri="{FF2B5EF4-FFF2-40B4-BE49-F238E27FC236}">
                    <a16:creationId xmlns:a16="http://schemas.microsoft.com/office/drawing/2014/main" id="{E10DAB7D-8173-40CA-A1AF-385E37D85839}"/>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0FFCA6E-2834-4D5A-B840-B5D9D16D7229}"/>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E4D255E-8FB7-4257-B07F-9546EC0C04A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C723D81D-301A-4C8D-B959-E554466E948B}"/>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B; p=NS</a:t>
                </a:r>
              </a:p>
            </p:txBody>
          </p:sp>
        </p:grpSp>
        <p:grpSp>
          <p:nvGrpSpPr>
            <p:cNvPr id="90" name="Axes">
              <a:extLst>
                <a:ext uri="{FF2B5EF4-FFF2-40B4-BE49-F238E27FC236}">
                  <a16:creationId xmlns:a16="http://schemas.microsoft.com/office/drawing/2014/main" id="{6F7D9A17-AC9F-4789-ACB1-01C03F916638}"/>
                </a:ext>
              </a:extLst>
            </p:cNvPr>
            <p:cNvGrpSpPr/>
            <p:nvPr/>
          </p:nvGrpSpPr>
          <p:grpSpPr>
            <a:xfrm>
              <a:off x="179512" y="4242699"/>
              <a:ext cx="2800610" cy="1993385"/>
              <a:chOff x="-3393604" y="4051681"/>
              <a:chExt cx="2800610" cy="1993385"/>
            </a:xfrm>
          </p:grpSpPr>
          <p:cxnSp>
            <p:nvCxnSpPr>
              <p:cNvPr id="91" name="Straight Connector 90">
                <a:extLst>
                  <a:ext uri="{FF2B5EF4-FFF2-40B4-BE49-F238E27FC236}">
                    <a16:creationId xmlns:a16="http://schemas.microsoft.com/office/drawing/2014/main" id="{2E783BA7-1EF8-481B-A4BF-2576D4AC64C6}"/>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48C560F-E060-46D7-ADC2-70C3D10247B6}"/>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2F48CEC3-2050-4CCB-A096-4ECFEBFCA012}"/>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94" name="TextBox 93">
                <a:extLst>
                  <a:ext uri="{FF2B5EF4-FFF2-40B4-BE49-F238E27FC236}">
                    <a16:creationId xmlns:a16="http://schemas.microsoft.com/office/drawing/2014/main" id="{A2E06E43-9AC9-449B-AB05-6B667A2EF7AA}"/>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95" name="Straight Connector 94">
                <a:extLst>
                  <a:ext uri="{FF2B5EF4-FFF2-40B4-BE49-F238E27FC236}">
                    <a16:creationId xmlns:a16="http://schemas.microsoft.com/office/drawing/2014/main" id="{9612F752-B999-4988-BC6E-D42E5DE8ABFF}"/>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E271C6AD-8F21-4F0D-A40B-89241FFB62B8}"/>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97" name="Straight Connector 96">
                <a:extLst>
                  <a:ext uri="{FF2B5EF4-FFF2-40B4-BE49-F238E27FC236}">
                    <a16:creationId xmlns:a16="http://schemas.microsoft.com/office/drawing/2014/main" id="{DD338682-EEA7-479D-9B06-A6BF4C063730}"/>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16C00E5D-A25B-4F18-BBB4-984004A6A1A6}"/>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99" name="Straight Connector 98">
                <a:extLst>
                  <a:ext uri="{FF2B5EF4-FFF2-40B4-BE49-F238E27FC236}">
                    <a16:creationId xmlns:a16="http://schemas.microsoft.com/office/drawing/2014/main" id="{2FE6D4D1-E601-488E-B54C-BD75F3300571}"/>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5EA99748-5124-4060-B51B-6967096FAC61}"/>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101" name="Straight Connector 100">
                <a:extLst>
                  <a:ext uri="{FF2B5EF4-FFF2-40B4-BE49-F238E27FC236}">
                    <a16:creationId xmlns:a16="http://schemas.microsoft.com/office/drawing/2014/main" id="{7E3AC8CC-51F4-4312-B3F1-523734EFD689}"/>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7CE0BF75-E23A-4F51-804B-DDBF6C4B189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103" name="Straight Connector 102">
                <a:extLst>
                  <a:ext uri="{FF2B5EF4-FFF2-40B4-BE49-F238E27FC236}">
                    <a16:creationId xmlns:a16="http://schemas.microsoft.com/office/drawing/2014/main" id="{59F038A9-EDDC-4519-913C-7C79C79187E3}"/>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83E69FB0-F007-4F97-9553-BB78754D4B18}"/>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105" name="Straight Connector 104">
                <a:extLst>
                  <a:ext uri="{FF2B5EF4-FFF2-40B4-BE49-F238E27FC236}">
                    <a16:creationId xmlns:a16="http://schemas.microsoft.com/office/drawing/2014/main" id="{9B985F01-3345-4D5A-BF8D-EE2F84ED1736}"/>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7F9D6123-6D04-4173-8B96-90BF9A8E12F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107" name="Straight Connector 106">
                <a:extLst>
                  <a:ext uri="{FF2B5EF4-FFF2-40B4-BE49-F238E27FC236}">
                    <a16:creationId xmlns:a16="http://schemas.microsoft.com/office/drawing/2014/main" id="{51C475D7-51FB-4296-B1F2-CB3393B4BA38}"/>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800C7FC1-D3E5-4260-8942-99A68C9B116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109" name="Straight Connector 108">
                <a:extLst>
                  <a:ext uri="{FF2B5EF4-FFF2-40B4-BE49-F238E27FC236}">
                    <a16:creationId xmlns:a16="http://schemas.microsoft.com/office/drawing/2014/main" id="{2DE88E09-9178-4F41-A9B8-A6A51861012E}"/>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4041A70A-D784-4519-BF09-FAED49FC41D5}"/>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111" name="TextBox 110">
                <a:extLst>
                  <a:ext uri="{FF2B5EF4-FFF2-40B4-BE49-F238E27FC236}">
                    <a16:creationId xmlns:a16="http://schemas.microsoft.com/office/drawing/2014/main" id="{9F5911D4-5337-4E34-A75A-75DA1D0108A1}"/>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112" name="TextBox 111">
                <a:extLst>
                  <a:ext uri="{FF2B5EF4-FFF2-40B4-BE49-F238E27FC236}">
                    <a16:creationId xmlns:a16="http://schemas.microsoft.com/office/drawing/2014/main" id="{7123BBE5-F4DD-4D93-A44D-08C018EDF69C}"/>
                  </a:ext>
                </a:extLst>
              </p:cNvPr>
              <p:cNvSpPr txBox="1"/>
              <p:nvPr/>
            </p:nvSpPr>
            <p:spPr>
              <a:xfrm rot="16200000">
                <a:off x="-3944075" y="4786004"/>
                <a:ext cx="1285608" cy="184666"/>
              </a:xfrm>
              <a:prstGeom prst="rect">
                <a:avLst/>
              </a:prstGeom>
              <a:noFill/>
            </p:spPr>
            <p:txBody>
              <a:bodyPr wrap="none" lIns="0" tIns="0" rIns="0" bIns="0" rtlCol="0">
                <a:spAutoFit/>
              </a:bodyPr>
              <a:lstStyle/>
              <a:p>
                <a:pPr algn="ctr"/>
                <a:r>
                  <a:rPr lang="en-US" sz="1200" dirty="0"/>
                  <a:t>Survival probability</a:t>
                </a:r>
              </a:p>
            </p:txBody>
          </p:sp>
          <p:sp>
            <p:nvSpPr>
              <p:cNvPr id="113" name="TextBox 112">
                <a:extLst>
                  <a:ext uri="{FF2B5EF4-FFF2-40B4-BE49-F238E27FC236}">
                    <a16:creationId xmlns:a16="http://schemas.microsoft.com/office/drawing/2014/main" id="{87C5D353-F788-4105-B8F2-7E852DAA6D4C}"/>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71% (58–84%)</a:t>
                </a:r>
              </a:p>
              <a:p>
                <a:pPr marL="266700">
                  <a:lnSpc>
                    <a:spcPts val="1000"/>
                  </a:lnSpc>
                </a:pPr>
                <a:r>
                  <a:rPr lang="en-US" sz="1050" dirty="0"/>
                  <a:t>Matched: 70% (54–84%)</a:t>
                </a:r>
                <a:br>
                  <a:rPr lang="en-GB" sz="1050" dirty="0"/>
                </a:br>
                <a:r>
                  <a:rPr lang="en-GB" sz="1050" dirty="0"/>
                  <a:t>Simulated: 70% (65–75%)</a:t>
                </a:r>
                <a:endParaRPr lang="en-US" sz="1050" dirty="0"/>
              </a:p>
            </p:txBody>
          </p:sp>
          <p:cxnSp>
            <p:nvCxnSpPr>
              <p:cNvPr id="114" name="Straight Connector 113">
                <a:extLst>
                  <a:ext uri="{FF2B5EF4-FFF2-40B4-BE49-F238E27FC236}">
                    <a16:creationId xmlns:a16="http://schemas.microsoft.com/office/drawing/2014/main" id="{85235F37-6F3B-4190-8EF5-90A9A1D37E97}"/>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8576FB9F-8BA5-42EA-AE23-377874ACEFEB}"/>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FF0FF8A2-66C2-431A-8ABA-B149B120263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81CC9E72-DEFC-4F6A-861D-19DF772DBDF4}"/>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A; p=NS</a:t>
                </a:r>
              </a:p>
            </p:txBody>
          </p:sp>
        </p:grpSp>
      </p:grpSp>
      <p:pic>
        <p:nvPicPr>
          <p:cNvPr id="118" name="Picture 117">
            <a:hlinkClick r:id="rId3" action="ppaction://hlinksldjump"/>
            <a:extLst>
              <a:ext uri="{FF2B5EF4-FFF2-40B4-BE49-F238E27FC236}">
                <a16:creationId xmlns:a16="http://schemas.microsoft.com/office/drawing/2014/main" id="{0C80FA8D-C560-4409-B074-A92E5E3CEAE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799930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996410-E05F-4D1E-B76B-F3C0314602A3}"/>
              </a:ext>
            </a:extLst>
          </p:cNvPr>
          <p:cNvSpPr>
            <a:spLocks noGrp="1"/>
          </p:cNvSpPr>
          <p:nvPr>
            <p:ph type="title"/>
          </p:nvPr>
        </p:nvSpPr>
        <p:spPr/>
        <p:txBody>
          <a:bodyPr>
            <a:normAutofit fontScale="90000"/>
          </a:bodyPr>
          <a:lstStyle/>
          <a:p>
            <a:r>
              <a:rPr lang="en-GB" dirty="0"/>
              <a:t>Liver transplantation:</a:t>
            </a:r>
            <a:br>
              <a:rPr lang="en-GB" dirty="0"/>
            </a:br>
            <a:r>
              <a:rPr lang="en-GB" dirty="0"/>
              <a:t>Selection of patients for LT </a:t>
            </a:r>
          </a:p>
        </p:txBody>
      </p:sp>
      <p:sp>
        <p:nvSpPr>
          <p:cNvPr id="11" name="Text Placeholder 10">
            <a:extLst>
              <a:ext uri="{FF2B5EF4-FFF2-40B4-BE49-F238E27FC236}">
                <a16:creationId xmlns:a16="http://schemas.microsoft.com/office/drawing/2014/main" id="{B83C5F7D-D084-482A-8017-62B4E1DE2B8D}"/>
              </a:ext>
            </a:extLst>
          </p:cNvPr>
          <p:cNvSpPr>
            <a:spLocks noGrp="1"/>
          </p:cNvSpPr>
          <p:nvPr>
            <p:ph type="body" sz="quarter" idx="10"/>
          </p:nvPr>
        </p:nvSpPr>
        <p:spPr/>
        <p:txBody>
          <a:bodyPr/>
          <a:lstStyle/>
          <a:p>
            <a:r>
              <a:rPr lang="en-GB" dirty="0"/>
              <a:t>1. </a:t>
            </a:r>
            <a:r>
              <a:rPr lang="en-GB" dirty="0" err="1"/>
              <a:t>Poynard</a:t>
            </a:r>
            <a:r>
              <a:rPr lang="en-GB" dirty="0"/>
              <a:t> T, et al. J </a:t>
            </a:r>
            <a:r>
              <a:rPr lang="en-GB" dirty="0" err="1"/>
              <a:t>Hepatol</a:t>
            </a:r>
            <a:r>
              <a:rPr lang="en-GB" dirty="0"/>
              <a:t> 1999;30:1130</a:t>
            </a:r>
            <a:r>
              <a:rPr lang="en-GB" dirty="0">
                <a:sym typeface="Symbol" panose="05050102010706020507" pitchFamily="18" charset="2"/>
              </a:rPr>
              <a:t></a:t>
            </a:r>
            <a:r>
              <a:rPr lang="en-GB" dirty="0"/>
              <a:t>7;</a:t>
            </a:r>
          </a:p>
          <a:p>
            <a:r>
              <a:rPr lang="en-GB" dirty="0"/>
              <a:t>EASL CPG ALD. J </a:t>
            </a:r>
            <a:r>
              <a:rPr lang="en-GB" dirty="0" err="1"/>
              <a:t>Hepatol</a:t>
            </a:r>
            <a:r>
              <a:rPr lang="en-GB" dirty="0"/>
              <a:t> 2018;69:154–81</a:t>
            </a:r>
          </a:p>
        </p:txBody>
      </p:sp>
      <p:sp>
        <p:nvSpPr>
          <p:cNvPr id="7" name="Content Placeholder 6">
            <a:extLst>
              <a:ext uri="{FF2B5EF4-FFF2-40B4-BE49-F238E27FC236}">
                <a16:creationId xmlns:a16="http://schemas.microsoft.com/office/drawing/2014/main" id="{514BC462-0B32-4ADB-B4CD-B404217B5A7D}"/>
              </a:ext>
            </a:extLst>
          </p:cNvPr>
          <p:cNvSpPr>
            <a:spLocks noGrp="1"/>
          </p:cNvSpPr>
          <p:nvPr>
            <p:ph sz="half" idx="1"/>
          </p:nvPr>
        </p:nvSpPr>
        <p:spPr>
          <a:xfrm>
            <a:off x="319314" y="1340768"/>
            <a:ext cx="8506800" cy="715308"/>
          </a:xfrm>
        </p:spPr>
        <p:txBody>
          <a:bodyPr>
            <a:normAutofit/>
          </a:bodyPr>
          <a:lstStyle/>
          <a:p>
            <a:r>
              <a:rPr lang="en-GB" sz="1600" dirty="0"/>
              <a:t>Survival benefit related to LT is restricted to patients with </a:t>
            </a:r>
            <a:r>
              <a:rPr lang="en-GB" sz="1600" b="1" dirty="0">
                <a:solidFill>
                  <a:schemeClr val="tx2"/>
                </a:solidFill>
              </a:rPr>
              <a:t>advanced</a:t>
            </a:r>
            <a:r>
              <a:rPr lang="en-GB" sz="1600" dirty="0"/>
              <a:t> decompensation </a:t>
            </a:r>
          </a:p>
          <a:p>
            <a:endParaRPr lang="en-GB" sz="1400" dirty="0"/>
          </a:p>
        </p:txBody>
      </p:sp>
      <p:grpSp>
        <p:nvGrpSpPr>
          <p:cNvPr id="2" name="Group 1">
            <a:extLst>
              <a:ext uri="{FF2B5EF4-FFF2-40B4-BE49-F238E27FC236}">
                <a16:creationId xmlns:a16="http://schemas.microsoft.com/office/drawing/2014/main" id="{9B6F1F96-CB36-463E-A31B-DE49171BA3A1}"/>
              </a:ext>
            </a:extLst>
          </p:cNvPr>
          <p:cNvGrpSpPr/>
          <p:nvPr/>
        </p:nvGrpSpPr>
        <p:grpSpPr>
          <a:xfrm>
            <a:off x="319314" y="1698422"/>
            <a:ext cx="8357162" cy="2448873"/>
            <a:chOff x="179512" y="3787211"/>
            <a:chExt cx="8357162" cy="2448873"/>
          </a:xfrm>
        </p:grpSpPr>
        <p:sp>
          <p:nvSpPr>
            <p:cNvPr id="17" name="TextBox 16">
              <a:extLst>
                <a:ext uri="{FF2B5EF4-FFF2-40B4-BE49-F238E27FC236}">
                  <a16:creationId xmlns:a16="http://schemas.microsoft.com/office/drawing/2014/main" id="{5453DAC8-D844-4A77-AAD9-C0BD2800DE08}"/>
                </a:ext>
              </a:extLst>
            </p:cNvPr>
            <p:cNvSpPr txBox="1"/>
            <p:nvPr/>
          </p:nvSpPr>
          <p:spPr>
            <a:xfrm>
              <a:off x="694800" y="3787211"/>
              <a:ext cx="7657884" cy="338554"/>
            </a:xfrm>
            <a:prstGeom prst="rect">
              <a:avLst/>
            </a:prstGeom>
            <a:noFill/>
          </p:spPr>
          <p:txBody>
            <a:bodyPr wrap="square" rtlCol="0">
              <a:spAutoFit/>
            </a:bodyPr>
            <a:lstStyle/>
            <a:p>
              <a:pPr algn="ctr"/>
              <a:r>
                <a:rPr lang="en-GB" sz="1600" b="1" dirty="0"/>
                <a:t>5-year survival in patients with ALD c</a:t>
              </a:r>
              <a:r>
                <a:rPr lang="en-US" sz="1600" b="1" dirty="0" err="1"/>
                <a:t>irrhosis</a:t>
              </a:r>
              <a:r>
                <a:rPr lang="en-GB" sz="1600" b="1" dirty="0"/>
                <a:t>: LT vs. non-transplanted</a:t>
              </a:r>
              <a:r>
                <a:rPr lang="en-GB" sz="1600" b="1" baseline="30000" dirty="0"/>
                <a:t>1</a:t>
              </a:r>
            </a:p>
          </p:txBody>
        </p:sp>
        <p:grpSp>
          <p:nvGrpSpPr>
            <p:cNvPr id="22" name="Data C">
              <a:extLst>
                <a:ext uri="{FF2B5EF4-FFF2-40B4-BE49-F238E27FC236}">
                  <a16:creationId xmlns:a16="http://schemas.microsoft.com/office/drawing/2014/main" id="{57FFF582-20B4-4182-AAD7-2B2B5C2FCB1A}"/>
                </a:ext>
              </a:extLst>
            </p:cNvPr>
            <p:cNvGrpSpPr/>
            <p:nvPr/>
          </p:nvGrpSpPr>
          <p:grpSpPr>
            <a:xfrm>
              <a:off x="6331309" y="4332950"/>
              <a:ext cx="1781288" cy="1007287"/>
              <a:chOff x="1147482" y="1925171"/>
              <a:chExt cx="4038600" cy="2283758"/>
            </a:xfrm>
          </p:grpSpPr>
          <p:sp>
            <p:nvSpPr>
              <p:cNvPr id="23" name="Freeform: Shape 22">
                <a:extLst>
                  <a:ext uri="{FF2B5EF4-FFF2-40B4-BE49-F238E27FC236}">
                    <a16:creationId xmlns:a16="http://schemas.microsoft.com/office/drawing/2014/main" id="{477FA9E4-5B58-4C42-B34C-4A52E8D5C9D9}"/>
                  </a:ext>
                </a:extLst>
              </p:cNvPr>
              <p:cNvSpPr/>
              <p:nvPr/>
            </p:nvSpPr>
            <p:spPr>
              <a:xfrm>
                <a:off x="1151965" y="1931894"/>
                <a:ext cx="3989294" cy="1351430"/>
              </a:xfrm>
              <a:custGeom>
                <a:avLst/>
                <a:gdLst>
                  <a:gd name="connsiteX0" fmla="*/ 0 w 3989294"/>
                  <a:gd name="connsiteY0" fmla="*/ 0 h 1351430"/>
                  <a:gd name="connsiteX1" fmla="*/ 0 w 3989294"/>
                  <a:gd name="connsiteY1" fmla="*/ 284630 h 1351430"/>
                  <a:gd name="connsiteX2" fmla="*/ 38100 w 3989294"/>
                  <a:gd name="connsiteY2" fmla="*/ 284630 h 1351430"/>
                  <a:gd name="connsiteX3" fmla="*/ 38100 w 3989294"/>
                  <a:gd name="connsiteY3" fmla="*/ 414618 h 1351430"/>
                  <a:gd name="connsiteX4" fmla="*/ 89647 w 3989294"/>
                  <a:gd name="connsiteY4" fmla="*/ 414618 h 1351430"/>
                  <a:gd name="connsiteX5" fmla="*/ 89647 w 3989294"/>
                  <a:gd name="connsiteY5" fmla="*/ 490818 h 1351430"/>
                  <a:gd name="connsiteX6" fmla="*/ 127747 w 3989294"/>
                  <a:gd name="connsiteY6" fmla="*/ 490818 h 1351430"/>
                  <a:gd name="connsiteX7" fmla="*/ 127747 w 3989294"/>
                  <a:gd name="connsiteY7" fmla="*/ 625288 h 1351430"/>
                  <a:gd name="connsiteX8" fmla="*/ 143435 w 3989294"/>
                  <a:gd name="connsiteY8" fmla="*/ 625288 h 1351430"/>
                  <a:gd name="connsiteX9" fmla="*/ 143435 w 3989294"/>
                  <a:gd name="connsiteY9" fmla="*/ 688041 h 1351430"/>
                  <a:gd name="connsiteX10" fmla="*/ 342900 w 3989294"/>
                  <a:gd name="connsiteY10" fmla="*/ 688041 h 1351430"/>
                  <a:gd name="connsiteX11" fmla="*/ 342900 w 3989294"/>
                  <a:gd name="connsiteY11" fmla="*/ 744071 h 1351430"/>
                  <a:gd name="connsiteX12" fmla="*/ 605117 w 3989294"/>
                  <a:gd name="connsiteY12" fmla="*/ 744071 h 1351430"/>
                  <a:gd name="connsiteX13" fmla="*/ 605117 w 3989294"/>
                  <a:gd name="connsiteY13" fmla="*/ 813547 h 1351430"/>
                  <a:gd name="connsiteX14" fmla="*/ 1073523 w 3989294"/>
                  <a:gd name="connsiteY14" fmla="*/ 813547 h 1351430"/>
                  <a:gd name="connsiteX15" fmla="*/ 1073523 w 3989294"/>
                  <a:gd name="connsiteY15" fmla="*/ 874059 h 1351430"/>
                  <a:gd name="connsiteX16" fmla="*/ 1149723 w 3989294"/>
                  <a:gd name="connsiteY16" fmla="*/ 874059 h 1351430"/>
                  <a:gd name="connsiteX17" fmla="*/ 1149723 w 3989294"/>
                  <a:gd name="connsiteY17" fmla="*/ 959224 h 1351430"/>
                  <a:gd name="connsiteX18" fmla="*/ 1183341 w 3989294"/>
                  <a:gd name="connsiteY18" fmla="*/ 959224 h 1351430"/>
                  <a:gd name="connsiteX19" fmla="*/ 1183341 w 3989294"/>
                  <a:gd name="connsiteY19" fmla="*/ 1004047 h 1351430"/>
                  <a:gd name="connsiteX20" fmla="*/ 1801906 w 3989294"/>
                  <a:gd name="connsiteY20" fmla="*/ 1004047 h 1351430"/>
                  <a:gd name="connsiteX21" fmla="*/ 1801906 w 3989294"/>
                  <a:gd name="connsiteY21" fmla="*/ 1069041 h 1351430"/>
                  <a:gd name="connsiteX22" fmla="*/ 2026023 w 3989294"/>
                  <a:gd name="connsiteY22" fmla="*/ 1069041 h 1351430"/>
                  <a:gd name="connsiteX23" fmla="*/ 2026023 w 3989294"/>
                  <a:gd name="connsiteY23" fmla="*/ 1149724 h 1351430"/>
                  <a:gd name="connsiteX24" fmla="*/ 2187388 w 3989294"/>
                  <a:gd name="connsiteY24" fmla="*/ 1149724 h 1351430"/>
                  <a:gd name="connsiteX25" fmla="*/ 2187388 w 3989294"/>
                  <a:gd name="connsiteY25" fmla="*/ 1212477 h 1351430"/>
                  <a:gd name="connsiteX26" fmla="*/ 2933700 w 3989294"/>
                  <a:gd name="connsiteY26" fmla="*/ 1212477 h 1351430"/>
                  <a:gd name="connsiteX27" fmla="*/ 2933700 w 3989294"/>
                  <a:gd name="connsiteY27" fmla="*/ 1284194 h 1351430"/>
                  <a:gd name="connsiteX28" fmla="*/ 3137647 w 3989294"/>
                  <a:gd name="connsiteY28" fmla="*/ 1284194 h 1351430"/>
                  <a:gd name="connsiteX29" fmla="*/ 3137647 w 3989294"/>
                  <a:gd name="connsiteY29" fmla="*/ 1351430 h 1351430"/>
                  <a:gd name="connsiteX30" fmla="*/ 3989294 w 3989294"/>
                  <a:gd name="connsiteY30" fmla="*/ 1351430 h 13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9294" h="1351430">
                    <a:moveTo>
                      <a:pt x="0" y="0"/>
                    </a:moveTo>
                    <a:lnTo>
                      <a:pt x="0" y="284630"/>
                    </a:lnTo>
                    <a:lnTo>
                      <a:pt x="38100" y="284630"/>
                    </a:lnTo>
                    <a:lnTo>
                      <a:pt x="38100" y="414618"/>
                    </a:lnTo>
                    <a:lnTo>
                      <a:pt x="89647" y="414618"/>
                    </a:lnTo>
                    <a:lnTo>
                      <a:pt x="89647" y="490818"/>
                    </a:lnTo>
                    <a:lnTo>
                      <a:pt x="127747" y="490818"/>
                    </a:lnTo>
                    <a:lnTo>
                      <a:pt x="127747" y="625288"/>
                    </a:lnTo>
                    <a:lnTo>
                      <a:pt x="143435" y="625288"/>
                    </a:lnTo>
                    <a:lnTo>
                      <a:pt x="143435" y="688041"/>
                    </a:lnTo>
                    <a:lnTo>
                      <a:pt x="342900" y="688041"/>
                    </a:lnTo>
                    <a:lnTo>
                      <a:pt x="342900" y="744071"/>
                    </a:lnTo>
                    <a:lnTo>
                      <a:pt x="605117" y="744071"/>
                    </a:lnTo>
                    <a:lnTo>
                      <a:pt x="605117" y="813547"/>
                    </a:lnTo>
                    <a:lnTo>
                      <a:pt x="1073523" y="813547"/>
                    </a:lnTo>
                    <a:lnTo>
                      <a:pt x="1073523" y="874059"/>
                    </a:lnTo>
                    <a:lnTo>
                      <a:pt x="1149723" y="874059"/>
                    </a:lnTo>
                    <a:lnTo>
                      <a:pt x="1149723" y="959224"/>
                    </a:lnTo>
                    <a:lnTo>
                      <a:pt x="1183341" y="959224"/>
                    </a:lnTo>
                    <a:lnTo>
                      <a:pt x="1183341" y="1004047"/>
                    </a:lnTo>
                    <a:lnTo>
                      <a:pt x="1801906" y="1004047"/>
                    </a:lnTo>
                    <a:lnTo>
                      <a:pt x="1801906" y="1069041"/>
                    </a:lnTo>
                    <a:lnTo>
                      <a:pt x="2026023" y="1069041"/>
                    </a:lnTo>
                    <a:lnTo>
                      <a:pt x="2026023" y="1149724"/>
                    </a:lnTo>
                    <a:lnTo>
                      <a:pt x="2187388" y="1149724"/>
                    </a:lnTo>
                    <a:lnTo>
                      <a:pt x="2187388" y="1212477"/>
                    </a:lnTo>
                    <a:lnTo>
                      <a:pt x="2933700" y="1212477"/>
                    </a:lnTo>
                    <a:lnTo>
                      <a:pt x="2933700" y="1284194"/>
                    </a:lnTo>
                    <a:lnTo>
                      <a:pt x="3137647" y="1284194"/>
                    </a:lnTo>
                    <a:lnTo>
                      <a:pt x="3137647" y="1351430"/>
                    </a:lnTo>
                    <a:lnTo>
                      <a:pt x="3989294" y="135143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20A265B9-8157-4ED6-B9D1-9DE0DF475414}"/>
                  </a:ext>
                </a:extLst>
              </p:cNvPr>
              <p:cNvSpPr/>
              <p:nvPr/>
            </p:nvSpPr>
            <p:spPr>
              <a:xfrm>
                <a:off x="1147483" y="1929653"/>
                <a:ext cx="4022912" cy="2279276"/>
              </a:xfrm>
              <a:custGeom>
                <a:avLst/>
                <a:gdLst>
                  <a:gd name="connsiteX0" fmla="*/ 0 w 4166347"/>
                  <a:gd name="connsiteY0" fmla="*/ 0 h 2279276"/>
                  <a:gd name="connsiteX1" fmla="*/ 143435 w 4166347"/>
                  <a:gd name="connsiteY1" fmla="*/ 0 h 2279276"/>
                  <a:gd name="connsiteX2" fmla="*/ 170329 w 4166347"/>
                  <a:gd name="connsiteY2" fmla="*/ 0 h 2279276"/>
                  <a:gd name="connsiteX3" fmla="*/ 170329 w 4166347"/>
                  <a:gd name="connsiteY3" fmla="*/ 394447 h 2279276"/>
                  <a:gd name="connsiteX4" fmla="*/ 179294 w 4166347"/>
                  <a:gd name="connsiteY4" fmla="*/ 394447 h 2279276"/>
                  <a:gd name="connsiteX5" fmla="*/ 179294 w 4166347"/>
                  <a:gd name="connsiteY5" fmla="*/ 555812 h 2279276"/>
                  <a:gd name="connsiteX6" fmla="*/ 203947 w 4166347"/>
                  <a:gd name="connsiteY6" fmla="*/ 555812 h 2279276"/>
                  <a:gd name="connsiteX7" fmla="*/ 203947 w 4166347"/>
                  <a:gd name="connsiteY7" fmla="*/ 753035 h 2279276"/>
                  <a:gd name="connsiteX8" fmla="*/ 230841 w 4166347"/>
                  <a:gd name="connsiteY8" fmla="*/ 753035 h 2279276"/>
                  <a:gd name="connsiteX9" fmla="*/ 230841 w 4166347"/>
                  <a:gd name="connsiteY9" fmla="*/ 826994 h 2279276"/>
                  <a:gd name="connsiteX10" fmla="*/ 244288 w 4166347"/>
                  <a:gd name="connsiteY10" fmla="*/ 826994 h 2279276"/>
                  <a:gd name="connsiteX11" fmla="*/ 244288 w 4166347"/>
                  <a:gd name="connsiteY11" fmla="*/ 885265 h 2279276"/>
                  <a:gd name="connsiteX12" fmla="*/ 298077 w 4166347"/>
                  <a:gd name="connsiteY12" fmla="*/ 885265 h 2279276"/>
                  <a:gd name="connsiteX13" fmla="*/ 298077 w 4166347"/>
                  <a:gd name="connsiteY13" fmla="*/ 959223 h 2279276"/>
                  <a:gd name="connsiteX14" fmla="*/ 454959 w 4166347"/>
                  <a:gd name="connsiteY14" fmla="*/ 959223 h 2279276"/>
                  <a:gd name="connsiteX15" fmla="*/ 454959 w 4166347"/>
                  <a:gd name="connsiteY15" fmla="*/ 1021976 h 2279276"/>
                  <a:gd name="connsiteX16" fmla="*/ 524435 w 4166347"/>
                  <a:gd name="connsiteY16" fmla="*/ 1021976 h 2279276"/>
                  <a:gd name="connsiteX17" fmla="*/ 524435 w 4166347"/>
                  <a:gd name="connsiteY17" fmla="*/ 1093694 h 2279276"/>
                  <a:gd name="connsiteX18" fmla="*/ 730624 w 4166347"/>
                  <a:gd name="connsiteY18" fmla="*/ 1093694 h 2279276"/>
                  <a:gd name="connsiteX19" fmla="*/ 730624 w 4166347"/>
                  <a:gd name="connsiteY19" fmla="*/ 1174376 h 2279276"/>
                  <a:gd name="connsiteX20" fmla="*/ 748553 w 4166347"/>
                  <a:gd name="connsiteY20" fmla="*/ 1174376 h 2279276"/>
                  <a:gd name="connsiteX21" fmla="*/ 748553 w 4166347"/>
                  <a:gd name="connsiteY21" fmla="*/ 1385047 h 2279276"/>
                  <a:gd name="connsiteX22" fmla="*/ 813547 w 4166347"/>
                  <a:gd name="connsiteY22" fmla="*/ 1385047 h 2279276"/>
                  <a:gd name="connsiteX23" fmla="*/ 813547 w 4166347"/>
                  <a:gd name="connsiteY23" fmla="*/ 1445559 h 2279276"/>
                  <a:gd name="connsiteX24" fmla="*/ 891988 w 4166347"/>
                  <a:gd name="connsiteY24" fmla="*/ 1445559 h 2279276"/>
                  <a:gd name="connsiteX25" fmla="*/ 891988 w 4166347"/>
                  <a:gd name="connsiteY25" fmla="*/ 1519518 h 2279276"/>
                  <a:gd name="connsiteX26" fmla="*/ 941294 w 4166347"/>
                  <a:gd name="connsiteY26" fmla="*/ 1519518 h 2279276"/>
                  <a:gd name="connsiteX27" fmla="*/ 941294 w 4166347"/>
                  <a:gd name="connsiteY27" fmla="*/ 1593476 h 2279276"/>
                  <a:gd name="connsiteX28" fmla="*/ 974912 w 4166347"/>
                  <a:gd name="connsiteY28" fmla="*/ 1593476 h 2279276"/>
                  <a:gd name="connsiteX29" fmla="*/ 974912 w 4166347"/>
                  <a:gd name="connsiteY29" fmla="*/ 1660712 h 2279276"/>
                  <a:gd name="connsiteX30" fmla="*/ 1104900 w 4166347"/>
                  <a:gd name="connsiteY30" fmla="*/ 1660712 h 2279276"/>
                  <a:gd name="connsiteX31" fmla="*/ 1104900 w 4166347"/>
                  <a:gd name="connsiteY31" fmla="*/ 1734671 h 2279276"/>
                  <a:gd name="connsiteX32" fmla="*/ 1315571 w 4166347"/>
                  <a:gd name="connsiteY32" fmla="*/ 1734671 h 2279276"/>
                  <a:gd name="connsiteX33" fmla="*/ 1315571 w 4166347"/>
                  <a:gd name="connsiteY33" fmla="*/ 1804147 h 2279276"/>
                  <a:gd name="connsiteX34" fmla="*/ 1398494 w 4166347"/>
                  <a:gd name="connsiteY34" fmla="*/ 1804147 h 2279276"/>
                  <a:gd name="connsiteX35" fmla="*/ 1398494 w 4166347"/>
                  <a:gd name="connsiteY35" fmla="*/ 1882588 h 2279276"/>
                  <a:gd name="connsiteX36" fmla="*/ 1748118 w 4166347"/>
                  <a:gd name="connsiteY36" fmla="*/ 1882588 h 2279276"/>
                  <a:gd name="connsiteX37" fmla="*/ 1748118 w 4166347"/>
                  <a:gd name="connsiteY37" fmla="*/ 1952065 h 2279276"/>
                  <a:gd name="connsiteX38" fmla="*/ 1918447 w 4166347"/>
                  <a:gd name="connsiteY38" fmla="*/ 1952065 h 2279276"/>
                  <a:gd name="connsiteX39" fmla="*/ 1918447 w 4166347"/>
                  <a:gd name="connsiteY39" fmla="*/ 2028265 h 2279276"/>
                  <a:gd name="connsiteX40" fmla="*/ 2283759 w 4166347"/>
                  <a:gd name="connsiteY40" fmla="*/ 2028265 h 2279276"/>
                  <a:gd name="connsiteX41" fmla="*/ 2283759 w 4166347"/>
                  <a:gd name="connsiteY41" fmla="*/ 2117912 h 2279276"/>
                  <a:gd name="connsiteX42" fmla="*/ 2308412 w 4166347"/>
                  <a:gd name="connsiteY42" fmla="*/ 2117912 h 2279276"/>
                  <a:gd name="connsiteX43" fmla="*/ 2308412 w 4166347"/>
                  <a:gd name="connsiteY43" fmla="*/ 2187388 h 2279276"/>
                  <a:gd name="connsiteX44" fmla="*/ 3077135 w 4166347"/>
                  <a:gd name="connsiteY44" fmla="*/ 2187388 h 2279276"/>
                  <a:gd name="connsiteX45" fmla="*/ 3077135 w 4166347"/>
                  <a:gd name="connsiteY45" fmla="*/ 2279276 h 2279276"/>
                  <a:gd name="connsiteX46" fmla="*/ 4166347 w 4166347"/>
                  <a:gd name="connsiteY46" fmla="*/ 2279276 h 2279276"/>
                  <a:gd name="connsiteX0" fmla="*/ 0 w 4022912"/>
                  <a:gd name="connsiteY0" fmla="*/ 0 h 2279276"/>
                  <a:gd name="connsiteX1" fmla="*/ 26894 w 4022912"/>
                  <a:gd name="connsiteY1" fmla="*/ 0 h 2279276"/>
                  <a:gd name="connsiteX2" fmla="*/ 26894 w 4022912"/>
                  <a:gd name="connsiteY2" fmla="*/ 394447 h 2279276"/>
                  <a:gd name="connsiteX3" fmla="*/ 35859 w 4022912"/>
                  <a:gd name="connsiteY3" fmla="*/ 394447 h 2279276"/>
                  <a:gd name="connsiteX4" fmla="*/ 35859 w 4022912"/>
                  <a:gd name="connsiteY4" fmla="*/ 555812 h 2279276"/>
                  <a:gd name="connsiteX5" fmla="*/ 60512 w 4022912"/>
                  <a:gd name="connsiteY5" fmla="*/ 555812 h 2279276"/>
                  <a:gd name="connsiteX6" fmla="*/ 60512 w 4022912"/>
                  <a:gd name="connsiteY6" fmla="*/ 753035 h 2279276"/>
                  <a:gd name="connsiteX7" fmla="*/ 87406 w 4022912"/>
                  <a:gd name="connsiteY7" fmla="*/ 753035 h 2279276"/>
                  <a:gd name="connsiteX8" fmla="*/ 87406 w 4022912"/>
                  <a:gd name="connsiteY8" fmla="*/ 826994 h 2279276"/>
                  <a:gd name="connsiteX9" fmla="*/ 100853 w 4022912"/>
                  <a:gd name="connsiteY9" fmla="*/ 826994 h 2279276"/>
                  <a:gd name="connsiteX10" fmla="*/ 100853 w 4022912"/>
                  <a:gd name="connsiteY10" fmla="*/ 885265 h 2279276"/>
                  <a:gd name="connsiteX11" fmla="*/ 154642 w 4022912"/>
                  <a:gd name="connsiteY11" fmla="*/ 885265 h 2279276"/>
                  <a:gd name="connsiteX12" fmla="*/ 154642 w 4022912"/>
                  <a:gd name="connsiteY12" fmla="*/ 959223 h 2279276"/>
                  <a:gd name="connsiteX13" fmla="*/ 311524 w 4022912"/>
                  <a:gd name="connsiteY13" fmla="*/ 959223 h 2279276"/>
                  <a:gd name="connsiteX14" fmla="*/ 311524 w 4022912"/>
                  <a:gd name="connsiteY14" fmla="*/ 1021976 h 2279276"/>
                  <a:gd name="connsiteX15" fmla="*/ 381000 w 4022912"/>
                  <a:gd name="connsiteY15" fmla="*/ 1021976 h 2279276"/>
                  <a:gd name="connsiteX16" fmla="*/ 381000 w 4022912"/>
                  <a:gd name="connsiteY16" fmla="*/ 1093694 h 2279276"/>
                  <a:gd name="connsiteX17" fmla="*/ 587189 w 4022912"/>
                  <a:gd name="connsiteY17" fmla="*/ 1093694 h 2279276"/>
                  <a:gd name="connsiteX18" fmla="*/ 587189 w 4022912"/>
                  <a:gd name="connsiteY18" fmla="*/ 1174376 h 2279276"/>
                  <a:gd name="connsiteX19" fmla="*/ 605118 w 4022912"/>
                  <a:gd name="connsiteY19" fmla="*/ 1174376 h 2279276"/>
                  <a:gd name="connsiteX20" fmla="*/ 605118 w 4022912"/>
                  <a:gd name="connsiteY20" fmla="*/ 1385047 h 2279276"/>
                  <a:gd name="connsiteX21" fmla="*/ 670112 w 4022912"/>
                  <a:gd name="connsiteY21" fmla="*/ 1385047 h 2279276"/>
                  <a:gd name="connsiteX22" fmla="*/ 670112 w 4022912"/>
                  <a:gd name="connsiteY22" fmla="*/ 1445559 h 2279276"/>
                  <a:gd name="connsiteX23" fmla="*/ 748553 w 4022912"/>
                  <a:gd name="connsiteY23" fmla="*/ 1445559 h 2279276"/>
                  <a:gd name="connsiteX24" fmla="*/ 748553 w 4022912"/>
                  <a:gd name="connsiteY24" fmla="*/ 1519518 h 2279276"/>
                  <a:gd name="connsiteX25" fmla="*/ 797859 w 4022912"/>
                  <a:gd name="connsiteY25" fmla="*/ 1519518 h 2279276"/>
                  <a:gd name="connsiteX26" fmla="*/ 797859 w 4022912"/>
                  <a:gd name="connsiteY26" fmla="*/ 1593476 h 2279276"/>
                  <a:gd name="connsiteX27" fmla="*/ 831477 w 4022912"/>
                  <a:gd name="connsiteY27" fmla="*/ 1593476 h 2279276"/>
                  <a:gd name="connsiteX28" fmla="*/ 831477 w 4022912"/>
                  <a:gd name="connsiteY28" fmla="*/ 1660712 h 2279276"/>
                  <a:gd name="connsiteX29" fmla="*/ 961465 w 4022912"/>
                  <a:gd name="connsiteY29" fmla="*/ 1660712 h 2279276"/>
                  <a:gd name="connsiteX30" fmla="*/ 961465 w 4022912"/>
                  <a:gd name="connsiteY30" fmla="*/ 1734671 h 2279276"/>
                  <a:gd name="connsiteX31" fmla="*/ 1172136 w 4022912"/>
                  <a:gd name="connsiteY31" fmla="*/ 1734671 h 2279276"/>
                  <a:gd name="connsiteX32" fmla="*/ 1172136 w 4022912"/>
                  <a:gd name="connsiteY32" fmla="*/ 1804147 h 2279276"/>
                  <a:gd name="connsiteX33" fmla="*/ 1255059 w 4022912"/>
                  <a:gd name="connsiteY33" fmla="*/ 1804147 h 2279276"/>
                  <a:gd name="connsiteX34" fmla="*/ 1255059 w 4022912"/>
                  <a:gd name="connsiteY34" fmla="*/ 1882588 h 2279276"/>
                  <a:gd name="connsiteX35" fmla="*/ 1604683 w 4022912"/>
                  <a:gd name="connsiteY35" fmla="*/ 1882588 h 2279276"/>
                  <a:gd name="connsiteX36" fmla="*/ 1604683 w 4022912"/>
                  <a:gd name="connsiteY36" fmla="*/ 1952065 h 2279276"/>
                  <a:gd name="connsiteX37" fmla="*/ 1775012 w 4022912"/>
                  <a:gd name="connsiteY37" fmla="*/ 1952065 h 2279276"/>
                  <a:gd name="connsiteX38" fmla="*/ 1775012 w 4022912"/>
                  <a:gd name="connsiteY38" fmla="*/ 2028265 h 2279276"/>
                  <a:gd name="connsiteX39" fmla="*/ 2140324 w 4022912"/>
                  <a:gd name="connsiteY39" fmla="*/ 2028265 h 2279276"/>
                  <a:gd name="connsiteX40" fmla="*/ 2140324 w 4022912"/>
                  <a:gd name="connsiteY40" fmla="*/ 2117912 h 2279276"/>
                  <a:gd name="connsiteX41" fmla="*/ 2164977 w 4022912"/>
                  <a:gd name="connsiteY41" fmla="*/ 2117912 h 2279276"/>
                  <a:gd name="connsiteX42" fmla="*/ 2164977 w 4022912"/>
                  <a:gd name="connsiteY42" fmla="*/ 2187388 h 2279276"/>
                  <a:gd name="connsiteX43" fmla="*/ 2933700 w 4022912"/>
                  <a:gd name="connsiteY43" fmla="*/ 2187388 h 2279276"/>
                  <a:gd name="connsiteX44" fmla="*/ 2933700 w 4022912"/>
                  <a:gd name="connsiteY44" fmla="*/ 2279276 h 2279276"/>
                  <a:gd name="connsiteX45" fmla="*/ 4022912 w 4022912"/>
                  <a:gd name="connsiteY45" fmla="*/ 2279276 h 2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22912" h="2279276">
                    <a:moveTo>
                      <a:pt x="0" y="0"/>
                    </a:moveTo>
                    <a:lnTo>
                      <a:pt x="26894" y="0"/>
                    </a:lnTo>
                    <a:lnTo>
                      <a:pt x="26894" y="394447"/>
                    </a:lnTo>
                    <a:lnTo>
                      <a:pt x="35859" y="394447"/>
                    </a:lnTo>
                    <a:lnTo>
                      <a:pt x="35859" y="555812"/>
                    </a:lnTo>
                    <a:lnTo>
                      <a:pt x="60512" y="555812"/>
                    </a:lnTo>
                    <a:lnTo>
                      <a:pt x="60512" y="753035"/>
                    </a:lnTo>
                    <a:lnTo>
                      <a:pt x="87406" y="753035"/>
                    </a:lnTo>
                    <a:lnTo>
                      <a:pt x="87406" y="826994"/>
                    </a:lnTo>
                    <a:lnTo>
                      <a:pt x="100853" y="826994"/>
                    </a:lnTo>
                    <a:lnTo>
                      <a:pt x="100853" y="885265"/>
                    </a:lnTo>
                    <a:lnTo>
                      <a:pt x="154642" y="885265"/>
                    </a:lnTo>
                    <a:lnTo>
                      <a:pt x="154642" y="959223"/>
                    </a:lnTo>
                    <a:lnTo>
                      <a:pt x="311524" y="959223"/>
                    </a:lnTo>
                    <a:lnTo>
                      <a:pt x="311524" y="1021976"/>
                    </a:lnTo>
                    <a:lnTo>
                      <a:pt x="381000" y="1021976"/>
                    </a:lnTo>
                    <a:lnTo>
                      <a:pt x="381000" y="1093694"/>
                    </a:lnTo>
                    <a:lnTo>
                      <a:pt x="587189" y="1093694"/>
                    </a:lnTo>
                    <a:lnTo>
                      <a:pt x="587189" y="1174376"/>
                    </a:lnTo>
                    <a:lnTo>
                      <a:pt x="605118" y="1174376"/>
                    </a:lnTo>
                    <a:lnTo>
                      <a:pt x="605118" y="1385047"/>
                    </a:lnTo>
                    <a:lnTo>
                      <a:pt x="670112" y="1385047"/>
                    </a:lnTo>
                    <a:lnTo>
                      <a:pt x="670112" y="1445559"/>
                    </a:lnTo>
                    <a:lnTo>
                      <a:pt x="748553" y="1445559"/>
                    </a:lnTo>
                    <a:lnTo>
                      <a:pt x="748553" y="1519518"/>
                    </a:lnTo>
                    <a:lnTo>
                      <a:pt x="797859" y="1519518"/>
                    </a:lnTo>
                    <a:lnTo>
                      <a:pt x="797859" y="1593476"/>
                    </a:lnTo>
                    <a:lnTo>
                      <a:pt x="831477" y="1593476"/>
                    </a:lnTo>
                    <a:lnTo>
                      <a:pt x="831477" y="1660712"/>
                    </a:lnTo>
                    <a:lnTo>
                      <a:pt x="961465" y="1660712"/>
                    </a:lnTo>
                    <a:lnTo>
                      <a:pt x="961465" y="1734671"/>
                    </a:lnTo>
                    <a:lnTo>
                      <a:pt x="1172136" y="1734671"/>
                    </a:lnTo>
                    <a:lnTo>
                      <a:pt x="1172136" y="1804147"/>
                    </a:lnTo>
                    <a:lnTo>
                      <a:pt x="1255059" y="1804147"/>
                    </a:lnTo>
                    <a:lnTo>
                      <a:pt x="1255059" y="1882588"/>
                    </a:lnTo>
                    <a:lnTo>
                      <a:pt x="1604683" y="1882588"/>
                    </a:lnTo>
                    <a:lnTo>
                      <a:pt x="1604683" y="1952065"/>
                    </a:lnTo>
                    <a:lnTo>
                      <a:pt x="1775012" y="1952065"/>
                    </a:lnTo>
                    <a:lnTo>
                      <a:pt x="1775012" y="2028265"/>
                    </a:lnTo>
                    <a:lnTo>
                      <a:pt x="2140324" y="2028265"/>
                    </a:lnTo>
                    <a:lnTo>
                      <a:pt x="2140324" y="2117912"/>
                    </a:lnTo>
                    <a:lnTo>
                      <a:pt x="2164977" y="2117912"/>
                    </a:lnTo>
                    <a:lnTo>
                      <a:pt x="2164977" y="2187388"/>
                    </a:lnTo>
                    <a:lnTo>
                      <a:pt x="2933700" y="2187388"/>
                    </a:lnTo>
                    <a:lnTo>
                      <a:pt x="2933700" y="2279276"/>
                    </a:lnTo>
                    <a:lnTo>
                      <a:pt x="4022912" y="2279276"/>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FB8546BC-2854-4E0A-82BD-79B213A4D137}"/>
                  </a:ext>
                </a:extLst>
              </p:cNvPr>
              <p:cNvSpPr/>
              <p:nvPr/>
            </p:nvSpPr>
            <p:spPr>
              <a:xfrm>
                <a:off x="1147482" y="1925171"/>
                <a:ext cx="4038600" cy="2185146"/>
              </a:xfrm>
              <a:custGeom>
                <a:avLst/>
                <a:gdLst>
                  <a:gd name="connsiteX0" fmla="*/ 0 w 4038600"/>
                  <a:gd name="connsiteY0" fmla="*/ 0 h 2196939"/>
                  <a:gd name="connsiteX1" fmla="*/ 147918 w 4038600"/>
                  <a:gd name="connsiteY1" fmla="*/ 620805 h 2196939"/>
                  <a:gd name="connsiteX2" fmla="*/ 652183 w 4038600"/>
                  <a:gd name="connsiteY2" fmla="*/ 1192305 h 2196939"/>
                  <a:gd name="connsiteX3" fmla="*/ 1842247 w 4038600"/>
                  <a:gd name="connsiteY3" fmla="*/ 1822076 h 2196939"/>
                  <a:gd name="connsiteX4" fmla="*/ 3316942 w 4038600"/>
                  <a:gd name="connsiteY4" fmla="*/ 2153770 h 2196939"/>
                  <a:gd name="connsiteX5" fmla="*/ 4038600 w 4038600"/>
                  <a:gd name="connsiteY5" fmla="*/ 2182905 h 2196939"/>
                  <a:gd name="connsiteX0" fmla="*/ 0 w 4038600"/>
                  <a:gd name="connsiteY0" fmla="*/ 0 h 2193371"/>
                  <a:gd name="connsiteX1" fmla="*/ 147918 w 4038600"/>
                  <a:gd name="connsiteY1" fmla="*/ 620805 h 2193371"/>
                  <a:gd name="connsiteX2" fmla="*/ 652183 w 4038600"/>
                  <a:gd name="connsiteY2" fmla="*/ 1192305 h 2193371"/>
                  <a:gd name="connsiteX3" fmla="*/ 1842247 w 4038600"/>
                  <a:gd name="connsiteY3" fmla="*/ 1822076 h 2193371"/>
                  <a:gd name="connsiteX4" fmla="*/ 3316942 w 4038600"/>
                  <a:gd name="connsiteY4" fmla="*/ 2153770 h 2193371"/>
                  <a:gd name="connsiteX5" fmla="*/ 4038600 w 4038600"/>
                  <a:gd name="connsiteY5" fmla="*/ 2182905 h 2193371"/>
                  <a:gd name="connsiteX0" fmla="*/ 0 w 4038600"/>
                  <a:gd name="connsiteY0" fmla="*/ 0 h 2186646"/>
                  <a:gd name="connsiteX1" fmla="*/ 147918 w 4038600"/>
                  <a:gd name="connsiteY1" fmla="*/ 620805 h 2186646"/>
                  <a:gd name="connsiteX2" fmla="*/ 652183 w 4038600"/>
                  <a:gd name="connsiteY2" fmla="*/ 1192305 h 2186646"/>
                  <a:gd name="connsiteX3" fmla="*/ 1842247 w 4038600"/>
                  <a:gd name="connsiteY3" fmla="*/ 1822076 h 2186646"/>
                  <a:gd name="connsiteX4" fmla="*/ 3316942 w 4038600"/>
                  <a:gd name="connsiteY4" fmla="*/ 2153770 h 2186646"/>
                  <a:gd name="connsiteX5" fmla="*/ 4038600 w 4038600"/>
                  <a:gd name="connsiteY5" fmla="*/ 2182905 h 2186646"/>
                  <a:gd name="connsiteX0" fmla="*/ 0 w 4038600"/>
                  <a:gd name="connsiteY0" fmla="*/ 0 h 2194712"/>
                  <a:gd name="connsiteX1" fmla="*/ 147918 w 4038600"/>
                  <a:gd name="connsiteY1" fmla="*/ 620805 h 2194712"/>
                  <a:gd name="connsiteX2" fmla="*/ 652183 w 4038600"/>
                  <a:gd name="connsiteY2" fmla="*/ 1192305 h 2194712"/>
                  <a:gd name="connsiteX3" fmla="*/ 1842247 w 4038600"/>
                  <a:gd name="connsiteY3" fmla="*/ 1822076 h 2194712"/>
                  <a:gd name="connsiteX4" fmla="*/ 3316942 w 4038600"/>
                  <a:gd name="connsiteY4" fmla="*/ 2153770 h 2194712"/>
                  <a:gd name="connsiteX5" fmla="*/ 4038600 w 4038600"/>
                  <a:gd name="connsiteY5" fmla="*/ 2185146 h 2194712"/>
                  <a:gd name="connsiteX0" fmla="*/ 0 w 4038600"/>
                  <a:gd name="connsiteY0" fmla="*/ 0 h 2192086"/>
                  <a:gd name="connsiteX1" fmla="*/ 147918 w 4038600"/>
                  <a:gd name="connsiteY1" fmla="*/ 620805 h 2192086"/>
                  <a:gd name="connsiteX2" fmla="*/ 652183 w 4038600"/>
                  <a:gd name="connsiteY2" fmla="*/ 1192305 h 2192086"/>
                  <a:gd name="connsiteX3" fmla="*/ 1842247 w 4038600"/>
                  <a:gd name="connsiteY3" fmla="*/ 1822076 h 2192086"/>
                  <a:gd name="connsiteX4" fmla="*/ 3316942 w 4038600"/>
                  <a:gd name="connsiteY4" fmla="*/ 2153770 h 2192086"/>
                  <a:gd name="connsiteX5" fmla="*/ 4038600 w 4038600"/>
                  <a:gd name="connsiteY5" fmla="*/ 2185146 h 2192086"/>
                  <a:gd name="connsiteX0" fmla="*/ 0 w 4038600"/>
                  <a:gd name="connsiteY0" fmla="*/ 0 h 2185146"/>
                  <a:gd name="connsiteX1" fmla="*/ 147918 w 4038600"/>
                  <a:gd name="connsiteY1" fmla="*/ 620805 h 2185146"/>
                  <a:gd name="connsiteX2" fmla="*/ 652183 w 4038600"/>
                  <a:gd name="connsiteY2" fmla="*/ 1192305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2185146">
                    <a:moveTo>
                      <a:pt x="0" y="0"/>
                    </a:moveTo>
                    <a:cubicBezTo>
                      <a:pt x="19610" y="211044"/>
                      <a:pt x="29509" y="414617"/>
                      <a:pt x="147918" y="620805"/>
                    </a:cubicBezTo>
                    <a:cubicBezTo>
                      <a:pt x="266327" y="826993"/>
                      <a:pt x="421341" y="983128"/>
                      <a:pt x="710453" y="1237129"/>
                    </a:cubicBezTo>
                    <a:cubicBezTo>
                      <a:pt x="999565" y="1491130"/>
                      <a:pt x="1448547" y="1675279"/>
                      <a:pt x="1842247" y="1822076"/>
                    </a:cubicBezTo>
                    <a:cubicBezTo>
                      <a:pt x="2235947" y="1968873"/>
                      <a:pt x="2706595" y="2057399"/>
                      <a:pt x="3072654" y="2117911"/>
                    </a:cubicBezTo>
                    <a:cubicBezTo>
                      <a:pt x="3438713" y="2178423"/>
                      <a:pt x="3856317" y="2184958"/>
                      <a:pt x="4038600" y="2185146"/>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Data B">
              <a:extLst>
                <a:ext uri="{FF2B5EF4-FFF2-40B4-BE49-F238E27FC236}">
                  <a16:creationId xmlns:a16="http://schemas.microsoft.com/office/drawing/2014/main" id="{3BC9DAB2-8114-47A6-9AF1-5AE7F5E974CE}"/>
                </a:ext>
              </a:extLst>
            </p:cNvPr>
            <p:cNvGrpSpPr/>
            <p:nvPr/>
          </p:nvGrpSpPr>
          <p:grpSpPr>
            <a:xfrm>
              <a:off x="3560085" y="4348715"/>
              <a:ext cx="1774564" cy="667982"/>
              <a:chOff x="1373505" y="2110740"/>
              <a:chExt cx="4023360" cy="1514475"/>
            </a:xfrm>
          </p:grpSpPr>
          <p:sp>
            <p:nvSpPr>
              <p:cNvPr id="27" name="Freeform: Shape 26">
                <a:extLst>
                  <a:ext uri="{FF2B5EF4-FFF2-40B4-BE49-F238E27FC236}">
                    <a16:creationId xmlns:a16="http://schemas.microsoft.com/office/drawing/2014/main" id="{6E928D74-0EFE-4D16-A4FA-E485A0B16542}"/>
                  </a:ext>
                </a:extLst>
              </p:cNvPr>
              <p:cNvSpPr/>
              <p:nvPr/>
            </p:nvSpPr>
            <p:spPr>
              <a:xfrm>
                <a:off x="1373505" y="2110740"/>
                <a:ext cx="4000500" cy="1102995"/>
              </a:xfrm>
              <a:custGeom>
                <a:avLst/>
                <a:gdLst>
                  <a:gd name="connsiteX0" fmla="*/ 0 w 4000500"/>
                  <a:gd name="connsiteY0" fmla="*/ 0 h 1102995"/>
                  <a:gd name="connsiteX1" fmla="*/ 0 w 4000500"/>
                  <a:gd name="connsiteY1" fmla="*/ 121920 h 1102995"/>
                  <a:gd name="connsiteX2" fmla="*/ 34290 w 4000500"/>
                  <a:gd name="connsiteY2" fmla="*/ 121920 h 1102995"/>
                  <a:gd name="connsiteX3" fmla="*/ 34290 w 4000500"/>
                  <a:gd name="connsiteY3" fmla="*/ 152400 h 1102995"/>
                  <a:gd name="connsiteX4" fmla="*/ 55245 w 4000500"/>
                  <a:gd name="connsiteY4" fmla="*/ 152400 h 1102995"/>
                  <a:gd name="connsiteX5" fmla="*/ 55245 w 4000500"/>
                  <a:gd name="connsiteY5" fmla="*/ 291465 h 1102995"/>
                  <a:gd name="connsiteX6" fmla="*/ 68580 w 4000500"/>
                  <a:gd name="connsiteY6" fmla="*/ 291465 h 1102995"/>
                  <a:gd name="connsiteX7" fmla="*/ 68580 w 4000500"/>
                  <a:gd name="connsiteY7" fmla="*/ 339090 h 1102995"/>
                  <a:gd name="connsiteX8" fmla="*/ 87630 w 4000500"/>
                  <a:gd name="connsiteY8" fmla="*/ 339090 h 1102995"/>
                  <a:gd name="connsiteX9" fmla="*/ 87630 w 4000500"/>
                  <a:gd name="connsiteY9" fmla="*/ 438150 h 1102995"/>
                  <a:gd name="connsiteX10" fmla="*/ 100965 w 4000500"/>
                  <a:gd name="connsiteY10" fmla="*/ 438150 h 1102995"/>
                  <a:gd name="connsiteX11" fmla="*/ 100965 w 4000500"/>
                  <a:gd name="connsiteY11" fmla="*/ 480060 h 1102995"/>
                  <a:gd name="connsiteX12" fmla="*/ 154305 w 4000500"/>
                  <a:gd name="connsiteY12" fmla="*/ 480060 h 1102995"/>
                  <a:gd name="connsiteX13" fmla="*/ 154305 w 4000500"/>
                  <a:gd name="connsiteY13" fmla="*/ 529590 h 1102995"/>
                  <a:gd name="connsiteX14" fmla="*/ 177165 w 4000500"/>
                  <a:gd name="connsiteY14" fmla="*/ 529590 h 1102995"/>
                  <a:gd name="connsiteX15" fmla="*/ 177165 w 4000500"/>
                  <a:gd name="connsiteY15" fmla="*/ 577215 h 1102995"/>
                  <a:gd name="connsiteX16" fmla="*/ 548640 w 4000500"/>
                  <a:gd name="connsiteY16" fmla="*/ 577215 h 1102995"/>
                  <a:gd name="connsiteX17" fmla="*/ 548640 w 4000500"/>
                  <a:gd name="connsiteY17" fmla="*/ 617220 h 1102995"/>
                  <a:gd name="connsiteX18" fmla="*/ 609600 w 4000500"/>
                  <a:gd name="connsiteY18" fmla="*/ 617220 h 1102995"/>
                  <a:gd name="connsiteX19" fmla="*/ 609600 w 4000500"/>
                  <a:gd name="connsiteY19" fmla="*/ 661035 h 1102995"/>
                  <a:gd name="connsiteX20" fmla="*/ 699135 w 4000500"/>
                  <a:gd name="connsiteY20" fmla="*/ 661035 h 1102995"/>
                  <a:gd name="connsiteX21" fmla="*/ 699135 w 4000500"/>
                  <a:gd name="connsiteY21" fmla="*/ 710565 h 1102995"/>
                  <a:gd name="connsiteX22" fmla="*/ 1070610 w 4000500"/>
                  <a:gd name="connsiteY22" fmla="*/ 710565 h 1102995"/>
                  <a:gd name="connsiteX23" fmla="*/ 1070610 w 4000500"/>
                  <a:gd name="connsiteY23" fmla="*/ 750570 h 1102995"/>
                  <a:gd name="connsiteX24" fmla="*/ 1308735 w 4000500"/>
                  <a:gd name="connsiteY24" fmla="*/ 750570 h 1102995"/>
                  <a:gd name="connsiteX25" fmla="*/ 1308735 w 4000500"/>
                  <a:gd name="connsiteY25" fmla="*/ 794385 h 1102995"/>
                  <a:gd name="connsiteX26" fmla="*/ 2834640 w 4000500"/>
                  <a:gd name="connsiteY26" fmla="*/ 794385 h 1102995"/>
                  <a:gd name="connsiteX27" fmla="*/ 2834640 w 4000500"/>
                  <a:gd name="connsiteY27" fmla="*/ 843915 h 1102995"/>
                  <a:gd name="connsiteX28" fmla="*/ 3377565 w 4000500"/>
                  <a:gd name="connsiteY28" fmla="*/ 843915 h 1102995"/>
                  <a:gd name="connsiteX29" fmla="*/ 3377565 w 4000500"/>
                  <a:gd name="connsiteY29" fmla="*/ 904875 h 1102995"/>
                  <a:gd name="connsiteX30" fmla="*/ 3406140 w 4000500"/>
                  <a:gd name="connsiteY30" fmla="*/ 904875 h 1102995"/>
                  <a:gd name="connsiteX31" fmla="*/ 3406140 w 4000500"/>
                  <a:gd name="connsiteY31" fmla="*/ 962025 h 1102995"/>
                  <a:gd name="connsiteX32" fmla="*/ 3811905 w 4000500"/>
                  <a:gd name="connsiteY32" fmla="*/ 962025 h 1102995"/>
                  <a:gd name="connsiteX33" fmla="*/ 3811905 w 4000500"/>
                  <a:gd name="connsiteY33" fmla="*/ 1028700 h 1102995"/>
                  <a:gd name="connsiteX34" fmla="*/ 3943350 w 4000500"/>
                  <a:gd name="connsiteY34" fmla="*/ 1028700 h 1102995"/>
                  <a:gd name="connsiteX35" fmla="*/ 3943350 w 4000500"/>
                  <a:gd name="connsiteY35" fmla="*/ 1102995 h 1102995"/>
                  <a:gd name="connsiteX36" fmla="*/ 4000500 w 4000500"/>
                  <a:gd name="connsiteY36" fmla="*/ 1102995 h 110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00500" h="1102995">
                    <a:moveTo>
                      <a:pt x="0" y="0"/>
                    </a:moveTo>
                    <a:lnTo>
                      <a:pt x="0" y="121920"/>
                    </a:lnTo>
                    <a:lnTo>
                      <a:pt x="34290" y="121920"/>
                    </a:lnTo>
                    <a:lnTo>
                      <a:pt x="34290" y="152400"/>
                    </a:lnTo>
                    <a:lnTo>
                      <a:pt x="55245" y="152400"/>
                    </a:lnTo>
                    <a:lnTo>
                      <a:pt x="55245" y="291465"/>
                    </a:lnTo>
                    <a:lnTo>
                      <a:pt x="68580" y="291465"/>
                    </a:lnTo>
                    <a:lnTo>
                      <a:pt x="68580" y="339090"/>
                    </a:lnTo>
                    <a:lnTo>
                      <a:pt x="87630" y="339090"/>
                    </a:lnTo>
                    <a:lnTo>
                      <a:pt x="87630" y="438150"/>
                    </a:lnTo>
                    <a:lnTo>
                      <a:pt x="100965" y="438150"/>
                    </a:lnTo>
                    <a:lnTo>
                      <a:pt x="100965" y="480060"/>
                    </a:lnTo>
                    <a:lnTo>
                      <a:pt x="154305" y="480060"/>
                    </a:lnTo>
                    <a:lnTo>
                      <a:pt x="154305" y="529590"/>
                    </a:lnTo>
                    <a:lnTo>
                      <a:pt x="177165" y="529590"/>
                    </a:lnTo>
                    <a:lnTo>
                      <a:pt x="177165" y="577215"/>
                    </a:lnTo>
                    <a:lnTo>
                      <a:pt x="548640" y="577215"/>
                    </a:lnTo>
                    <a:lnTo>
                      <a:pt x="548640" y="617220"/>
                    </a:lnTo>
                    <a:lnTo>
                      <a:pt x="609600" y="617220"/>
                    </a:lnTo>
                    <a:lnTo>
                      <a:pt x="609600" y="661035"/>
                    </a:lnTo>
                    <a:lnTo>
                      <a:pt x="699135" y="661035"/>
                    </a:lnTo>
                    <a:lnTo>
                      <a:pt x="699135" y="710565"/>
                    </a:lnTo>
                    <a:lnTo>
                      <a:pt x="1070610" y="710565"/>
                    </a:lnTo>
                    <a:lnTo>
                      <a:pt x="1070610" y="750570"/>
                    </a:lnTo>
                    <a:lnTo>
                      <a:pt x="1308735" y="750570"/>
                    </a:lnTo>
                    <a:lnTo>
                      <a:pt x="1308735" y="794385"/>
                    </a:lnTo>
                    <a:lnTo>
                      <a:pt x="2834640" y="794385"/>
                    </a:lnTo>
                    <a:lnTo>
                      <a:pt x="2834640" y="843915"/>
                    </a:lnTo>
                    <a:lnTo>
                      <a:pt x="3377565" y="843915"/>
                    </a:lnTo>
                    <a:lnTo>
                      <a:pt x="3377565" y="904875"/>
                    </a:lnTo>
                    <a:lnTo>
                      <a:pt x="3406140" y="904875"/>
                    </a:lnTo>
                    <a:lnTo>
                      <a:pt x="3406140" y="962025"/>
                    </a:lnTo>
                    <a:lnTo>
                      <a:pt x="3811905" y="962025"/>
                    </a:lnTo>
                    <a:lnTo>
                      <a:pt x="3811905" y="1028700"/>
                    </a:lnTo>
                    <a:lnTo>
                      <a:pt x="3943350" y="1028700"/>
                    </a:lnTo>
                    <a:lnTo>
                      <a:pt x="3943350" y="1102995"/>
                    </a:lnTo>
                    <a:lnTo>
                      <a:pt x="4000500" y="110299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8F5252E-177A-468C-B9CD-A12653E83C22}"/>
                  </a:ext>
                </a:extLst>
              </p:cNvPr>
              <p:cNvSpPr/>
              <p:nvPr/>
            </p:nvSpPr>
            <p:spPr>
              <a:xfrm>
                <a:off x="1375410" y="2116455"/>
                <a:ext cx="3990975" cy="1508760"/>
              </a:xfrm>
              <a:custGeom>
                <a:avLst/>
                <a:gdLst>
                  <a:gd name="connsiteX0" fmla="*/ 0 w 3990975"/>
                  <a:gd name="connsiteY0" fmla="*/ 0 h 1508760"/>
                  <a:gd name="connsiteX1" fmla="*/ 85725 w 3990975"/>
                  <a:gd name="connsiteY1" fmla="*/ 0 h 1508760"/>
                  <a:gd name="connsiteX2" fmla="*/ 85725 w 3990975"/>
                  <a:gd name="connsiteY2" fmla="*/ 49530 h 1508760"/>
                  <a:gd name="connsiteX3" fmla="*/ 135255 w 3990975"/>
                  <a:gd name="connsiteY3" fmla="*/ 49530 h 1508760"/>
                  <a:gd name="connsiteX4" fmla="*/ 135255 w 3990975"/>
                  <a:gd name="connsiteY4" fmla="*/ 87630 h 1508760"/>
                  <a:gd name="connsiteX5" fmla="*/ 160020 w 3990975"/>
                  <a:gd name="connsiteY5" fmla="*/ 87630 h 1508760"/>
                  <a:gd name="connsiteX6" fmla="*/ 160020 w 3990975"/>
                  <a:gd name="connsiteY6" fmla="*/ 198120 h 1508760"/>
                  <a:gd name="connsiteX7" fmla="*/ 306705 w 3990975"/>
                  <a:gd name="connsiteY7" fmla="*/ 198120 h 1508760"/>
                  <a:gd name="connsiteX8" fmla="*/ 306705 w 3990975"/>
                  <a:gd name="connsiteY8" fmla="*/ 299085 h 1508760"/>
                  <a:gd name="connsiteX9" fmla="*/ 337185 w 3990975"/>
                  <a:gd name="connsiteY9" fmla="*/ 299085 h 1508760"/>
                  <a:gd name="connsiteX10" fmla="*/ 337185 w 3990975"/>
                  <a:gd name="connsiteY10" fmla="*/ 356235 h 1508760"/>
                  <a:gd name="connsiteX11" fmla="*/ 363855 w 3990975"/>
                  <a:gd name="connsiteY11" fmla="*/ 356235 h 1508760"/>
                  <a:gd name="connsiteX12" fmla="*/ 363855 w 3990975"/>
                  <a:gd name="connsiteY12" fmla="*/ 413385 h 1508760"/>
                  <a:gd name="connsiteX13" fmla="*/ 417195 w 3990975"/>
                  <a:gd name="connsiteY13" fmla="*/ 413385 h 1508760"/>
                  <a:gd name="connsiteX14" fmla="*/ 417195 w 3990975"/>
                  <a:gd name="connsiteY14" fmla="*/ 499110 h 1508760"/>
                  <a:gd name="connsiteX15" fmla="*/ 504825 w 3990975"/>
                  <a:gd name="connsiteY15" fmla="*/ 499110 h 1508760"/>
                  <a:gd name="connsiteX16" fmla="*/ 504825 w 3990975"/>
                  <a:gd name="connsiteY16" fmla="*/ 563880 h 1508760"/>
                  <a:gd name="connsiteX17" fmla="*/ 554355 w 3990975"/>
                  <a:gd name="connsiteY17" fmla="*/ 563880 h 1508760"/>
                  <a:gd name="connsiteX18" fmla="*/ 554355 w 3990975"/>
                  <a:gd name="connsiteY18" fmla="*/ 609600 h 1508760"/>
                  <a:gd name="connsiteX19" fmla="*/ 619125 w 3990975"/>
                  <a:gd name="connsiteY19" fmla="*/ 609600 h 1508760"/>
                  <a:gd name="connsiteX20" fmla="*/ 619125 w 3990975"/>
                  <a:gd name="connsiteY20" fmla="*/ 651510 h 1508760"/>
                  <a:gd name="connsiteX21" fmla="*/ 712470 w 3990975"/>
                  <a:gd name="connsiteY21" fmla="*/ 651510 h 1508760"/>
                  <a:gd name="connsiteX22" fmla="*/ 712470 w 3990975"/>
                  <a:gd name="connsiteY22" fmla="*/ 697230 h 1508760"/>
                  <a:gd name="connsiteX23" fmla="*/ 784860 w 3990975"/>
                  <a:gd name="connsiteY23" fmla="*/ 697230 h 1508760"/>
                  <a:gd name="connsiteX24" fmla="*/ 784860 w 3990975"/>
                  <a:gd name="connsiteY24" fmla="*/ 762000 h 1508760"/>
                  <a:gd name="connsiteX25" fmla="*/ 832485 w 3990975"/>
                  <a:gd name="connsiteY25" fmla="*/ 762000 h 1508760"/>
                  <a:gd name="connsiteX26" fmla="*/ 832485 w 3990975"/>
                  <a:gd name="connsiteY26" fmla="*/ 826770 h 1508760"/>
                  <a:gd name="connsiteX27" fmla="*/ 1009650 w 3990975"/>
                  <a:gd name="connsiteY27" fmla="*/ 826770 h 1508760"/>
                  <a:gd name="connsiteX28" fmla="*/ 1009650 w 3990975"/>
                  <a:gd name="connsiteY28" fmla="*/ 880110 h 1508760"/>
                  <a:gd name="connsiteX29" fmla="*/ 1384935 w 3990975"/>
                  <a:gd name="connsiteY29" fmla="*/ 880110 h 1508760"/>
                  <a:gd name="connsiteX30" fmla="*/ 1384935 w 3990975"/>
                  <a:gd name="connsiteY30" fmla="*/ 935355 h 1508760"/>
                  <a:gd name="connsiteX31" fmla="*/ 1421130 w 3990975"/>
                  <a:gd name="connsiteY31" fmla="*/ 935355 h 1508760"/>
                  <a:gd name="connsiteX32" fmla="*/ 1421130 w 3990975"/>
                  <a:gd name="connsiteY32" fmla="*/ 986790 h 1508760"/>
                  <a:gd name="connsiteX33" fmla="*/ 1905000 w 3990975"/>
                  <a:gd name="connsiteY33" fmla="*/ 986790 h 1508760"/>
                  <a:gd name="connsiteX34" fmla="*/ 1905000 w 3990975"/>
                  <a:gd name="connsiteY34" fmla="*/ 1055370 h 1508760"/>
                  <a:gd name="connsiteX35" fmla="*/ 2726055 w 3990975"/>
                  <a:gd name="connsiteY35" fmla="*/ 1055370 h 1508760"/>
                  <a:gd name="connsiteX36" fmla="*/ 2726055 w 3990975"/>
                  <a:gd name="connsiteY36" fmla="*/ 1131570 h 1508760"/>
                  <a:gd name="connsiteX37" fmla="*/ 2745105 w 3990975"/>
                  <a:gd name="connsiteY37" fmla="*/ 1131570 h 1508760"/>
                  <a:gd name="connsiteX38" fmla="*/ 2745105 w 3990975"/>
                  <a:gd name="connsiteY38" fmla="*/ 1209675 h 1508760"/>
                  <a:gd name="connsiteX39" fmla="*/ 2758440 w 3990975"/>
                  <a:gd name="connsiteY39" fmla="*/ 1209675 h 1508760"/>
                  <a:gd name="connsiteX40" fmla="*/ 2758440 w 3990975"/>
                  <a:gd name="connsiteY40" fmla="*/ 1276350 h 1508760"/>
                  <a:gd name="connsiteX41" fmla="*/ 2956560 w 3990975"/>
                  <a:gd name="connsiteY41" fmla="*/ 1276350 h 1508760"/>
                  <a:gd name="connsiteX42" fmla="*/ 2956560 w 3990975"/>
                  <a:gd name="connsiteY42" fmla="*/ 1337310 h 1508760"/>
                  <a:gd name="connsiteX43" fmla="*/ 3651885 w 3990975"/>
                  <a:gd name="connsiteY43" fmla="*/ 1337310 h 1508760"/>
                  <a:gd name="connsiteX44" fmla="*/ 3651885 w 3990975"/>
                  <a:gd name="connsiteY44" fmla="*/ 1432560 h 1508760"/>
                  <a:gd name="connsiteX45" fmla="*/ 3781425 w 3990975"/>
                  <a:gd name="connsiteY45" fmla="*/ 1432560 h 1508760"/>
                  <a:gd name="connsiteX46" fmla="*/ 3781425 w 3990975"/>
                  <a:gd name="connsiteY46" fmla="*/ 1508760 h 1508760"/>
                  <a:gd name="connsiteX47" fmla="*/ 3990975 w 3990975"/>
                  <a:gd name="connsiteY47" fmla="*/ 150876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90975" h="1508760">
                    <a:moveTo>
                      <a:pt x="0" y="0"/>
                    </a:moveTo>
                    <a:lnTo>
                      <a:pt x="85725" y="0"/>
                    </a:lnTo>
                    <a:lnTo>
                      <a:pt x="85725" y="49530"/>
                    </a:lnTo>
                    <a:lnTo>
                      <a:pt x="135255" y="49530"/>
                    </a:lnTo>
                    <a:lnTo>
                      <a:pt x="135255" y="87630"/>
                    </a:lnTo>
                    <a:lnTo>
                      <a:pt x="160020" y="87630"/>
                    </a:lnTo>
                    <a:lnTo>
                      <a:pt x="160020" y="198120"/>
                    </a:lnTo>
                    <a:lnTo>
                      <a:pt x="306705" y="198120"/>
                    </a:lnTo>
                    <a:lnTo>
                      <a:pt x="306705" y="299085"/>
                    </a:lnTo>
                    <a:lnTo>
                      <a:pt x="337185" y="299085"/>
                    </a:lnTo>
                    <a:lnTo>
                      <a:pt x="337185" y="356235"/>
                    </a:lnTo>
                    <a:lnTo>
                      <a:pt x="363855" y="356235"/>
                    </a:lnTo>
                    <a:lnTo>
                      <a:pt x="363855" y="413385"/>
                    </a:lnTo>
                    <a:lnTo>
                      <a:pt x="417195" y="413385"/>
                    </a:lnTo>
                    <a:lnTo>
                      <a:pt x="417195" y="499110"/>
                    </a:lnTo>
                    <a:lnTo>
                      <a:pt x="504825" y="499110"/>
                    </a:lnTo>
                    <a:lnTo>
                      <a:pt x="504825" y="563880"/>
                    </a:lnTo>
                    <a:lnTo>
                      <a:pt x="554355" y="563880"/>
                    </a:lnTo>
                    <a:lnTo>
                      <a:pt x="554355" y="609600"/>
                    </a:lnTo>
                    <a:lnTo>
                      <a:pt x="619125" y="609600"/>
                    </a:lnTo>
                    <a:lnTo>
                      <a:pt x="619125" y="651510"/>
                    </a:lnTo>
                    <a:lnTo>
                      <a:pt x="712470" y="651510"/>
                    </a:lnTo>
                    <a:lnTo>
                      <a:pt x="712470" y="697230"/>
                    </a:lnTo>
                    <a:lnTo>
                      <a:pt x="784860" y="697230"/>
                    </a:lnTo>
                    <a:lnTo>
                      <a:pt x="784860" y="762000"/>
                    </a:lnTo>
                    <a:lnTo>
                      <a:pt x="832485" y="762000"/>
                    </a:lnTo>
                    <a:lnTo>
                      <a:pt x="832485" y="826770"/>
                    </a:lnTo>
                    <a:lnTo>
                      <a:pt x="1009650" y="826770"/>
                    </a:lnTo>
                    <a:lnTo>
                      <a:pt x="1009650" y="880110"/>
                    </a:lnTo>
                    <a:lnTo>
                      <a:pt x="1384935" y="880110"/>
                    </a:lnTo>
                    <a:lnTo>
                      <a:pt x="1384935" y="935355"/>
                    </a:lnTo>
                    <a:lnTo>
                      <a:pt x="1421130" y="935355"/>
                    </a:lnTo>
                    <a:lnTo>
                      <a:pt x="1421130" y="986790"/>
                    </a:lnTo>
                    <a:lnTo>
                      <a:pt x="1905000" y="986790"/>
                    </a:lnTo>
                    <a:lnTo>
                      <a:pt x="1905000" y="1055370"/>
                    </a:lnTo>
                    <a:lnTo>
                      <a:pt x="2726055" y="1055370"/>
                    </a:lnTo>
                    <a:lnTo>
                      <a:pt x="2726055" y="1131570"/>
                    </a:lnTo>
                    <a:lnTo>
                      <a:pt x="2745105" y="1131570"/>
                    </a:lnTo>
                    <a:lnTo>
                      <a:pt x="2745105" y="1209675"/>
                    </a:lnTo>
                    <a:lnTo>
                      <a:pt x="2758440" y="1209675"/>
                    </a:lnTo>
                    <a:lnTo>
                      <a:pt x="2758440" y="1276350"/>
                    </a:lnTo>
                    <a:lnTo>
                      <a:pt x="2956560" y="1276350"/>
                    </a:lnTo>
                    <a:lnTo>
                      <a:pt x="2956560" y="1337310"/>
                    </a:lnTo>
                    <a:lnTo>
                      <a:pt x="3651885" y="1337310"/>
                    </a:lnTo>
                    <a:lnTo>
                      <a:pt x="3651885" y="1432560"/>
                    </a:lnTo>
                    <a:lnTo>
                      <a:pt x="3781425" y="1432560"/>
                    </a:lnTo>
                    <a:lnTo>
                      <a:pt x="3781425" y="1508760"/>
                    </a:lnTo>
                    <a:lnTo>
                      <a:pt x="3990975" y="150876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D889E1B6-8D39-4868-9C73-1B6DD3BBADA7}"/>
                  </a:ext>
                </a:extLst>
              </p:cNvPr>
              <p:cNvSpPr/>
              <p:nvPr/>
            </p:nvSpPr>
            <p:spPr>
              <a:xfrm>
                <a:off x="1375410" y="2114550"/>
                <a:ext cx="4021455" cy="1419225"/>
              </a:xfrm>
              <a:custGeom>
                <a:avLst/>
                <a:gdLst>
                  <a:gd name="connsiteX0" fmla="*/ 0 w 4021455"/>
                  <a:gd name="connsiteY0" fmla="*/ 0 h 1422618"/>
                  <a:gd name="connsiteX1" fmla="*/ 306705 w 4021455"/>
                  <a:gd name="connsiteY1" fmla="*/ 48006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8290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0178"/>
                  <a:gd name="connsiteX1" fmla="*/ 375285 w 4021455"/>
                  <a:gd name="connsiteY1" fmla="*/ 537210 h 1420178"/>
                  <a:gd name="connsiteX2" fmla="*/ 960120 w 4021455"/>
                  <a:gd name="connsiteY2" fmla="*/ 876300 h 1420178"/>
                  <a:gd name="connsiteX3" fmla="*/ 2185035 w 4021455"/>
                  <a:gd name="connsiteY3" fmla="*/ 1251585 h 1420178"/>
                  <a:gd name="connsiteX4" fmla="*/ 3392805 w 4021455"/>
                  <a:gd name="connsiteY4" fmla="*/ 1402080 h 1420178"/>
                  <a:gd name="connsiteX5" fmla="*/ 4021455 w 4021455"/>
                  <a:gd name="connsiteY5" fmla="*/ 1417320 h 1420178"/>
                  <a:gd name="connsiteX0" fmla="*/ 0 w 4021455"/>
                  <a:gd name="connsiteY0" fmla="*/ 0 h 1423911"/>
                  <a:gd name="connsiteX1" fmla="*/ 375285 w 4021455"/>
                  <a:gd name="connsiteY1" fmla="*/ 537210 h 1423911"/>
                  <a:gd name="connsiteX2" fmla="*/ 960120 w 4021455"/>
                  <a:gd name="connsiteY2" fmla="*/ 876300 h 1423911"/>
                  <a:gd name="connsiteX3" fmla="*/ 2185035 w 4021455"/>
                  <a:gd name="connsiteY3" fmla="*/ 1251585 h 1423911"/>
                  <a:gd name="connsiteX4" fmla="*/ 3392805 w 4021455"/>
                  <a:gd name="connsiteY4" fmla="*/ 1402080 h 1423911"/>
                  <a:gd name="connsiteX5" fmla="*/ 4021455 w 4021455"/>
                  <a:gd name="connsiteY5" fmla="*/ 1419225 h 1423911"/>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24940"/>
                  <a:gd name="connsiteX1" fmla="*/ 375285 w 4021455"/>
                  <a:gd name="connsiteY1" fmla="*/ 537210 h 1424940"/>
                  <a:gd name="connsiteX2" fmla="*/ 960120 w 4021455"/>
                  <a:gd name="connsiteY2" fmla="*/ 876300 h 1424940"/>
                  <a:gd name="connsiteX3" fmla="*/ 2185035 w 4021455"/>
                  <a:gd name="connsiteY3" fmla="*/ 1251585 h 1424940"/>
                  <a:gd name="connsiteX4" fmla="*/ 3392805 w 4021455"/>
                  <a:gd name="connsiteY4" fmla="*/ 1402080 h 1424940"/>
                  <a:gd name="connsiteX5" fmla="*/ 4021455 w 4021455"/>
                  <a:gd name="connsiteY5" fmla="*/ 1424940 h 1424940"/>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1455" h="1419225">
                    <a:moveTo>
                      <a:pt x="0" y="0"/>
                    </a:moveTo>
                    <a:cubicBezTo>
                      <a:pt x="75247" y="235585"/>
                      <a:pt x="217170" y="408305"/>
                      <a:pt x="375285" y="537210"/>
                    </a:cubicBezTo>
                    <a:cubicBezTo>
                      <a:pt x="533400" y="666115"/>
                      <a:pt x="658495" y="757238"/>
                      <a:pt x="960120" y="876300"/>
                    </a:cubicBezTo>
                    <a:cubicBezTo>
                      <a:pt x="1261745" y="995362"/>
                      <a:pt x="1779588" y="1163955"/>
                      <a:pt x="2185035" y="1251585"/>
                    </a:cubicBezTo>
                    <a:cubicBezTo>
                      <a:pt x="2590483" y="1339215"/>
                      <a:pt x="3128645" y="1383665"/>
                      <a:pt x="3392805" y="1402080"/>
                    </a:cubicBezTo>
                    <a:cubicBezTo>
                      <a:pt x="3656965" y="1420495"/>
                      <a:pt x="3862070" y="1413986"/>
                      <a:pt x="4021455" y="1419225"/>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Data A">
              <a:extLst>
                <a:ext uri="{FF2B5EF4-FFF2-40B4-BE49-F238E27FC236}">
                  <a16:creationId xmlns:a16="http://schemas.microsoft.com/office/drawing/2014/main" id="{2D64D53C-BD14-4286-8905-F45A068180CC}"/>
                </a:ext>
              </a:extLst>
            </p:cNvPr>
            <p:cNvGrpSpPr/>
            <p:nvPr/>
          </p:nvGrpSpPr>
          <p:grpSpPr>
            <a:xfrm>
              <a:off x="785440" y="4343399"/>
              <a:ext cx="1771204" cy="441961"/>
              <a:chOff x="680086" y="2409825"/>
              <a:chExt cx="4015739" cy="1002030"/>
            </a:xfrm>
          </p:grpSpPr>
          <p:sp>
            <p:nvSpPr>
              <p:cNvPr id="31" name="Freeform: Shape 30">
                <a:extLst>
                  <a:ext uri="{FF2B5EF4-FFF2-40B4-BE49-F238E27FC236}">
                    <a16:creationId xmlns:a16="http://schemas.microsoft.com/office/drawing/2014/main" id="{87D840E4-4115-44D4-B052-04388D297D43}"/>
                  </a:ext>
                </a:extLst>
              </p:cNvPr>
              <p:cNvSpPr/>
              <p:nvPr/>
            </p:nvSpPr>
            <p:spPr>
              <a:xfrm>
                <a:off x="680086" y="2409825"/>
                <a:ext cx="3992880" cy="946785"/>
              </a:xfrm>
              <a:custGeom>
                <a:avLst/>
                <a:gdLst>
                  <a:gd name="connsiteX0" fmla="*/ 0 w 4101465"/>
                  <a:gd name="connsiteY0" fmla="*/ 0 h 946785"/>
                  <a:gd name="connsiteX1" fmla="*/ 108585 w 4101465"/>
                  <a:gd name="connsiteY1" fmla="*/ 0 h 946785"/>
                  <a:gd name="connsiteX2" fmla="*/ 108585 w 4101465"/>
                  <a:gd name="connsiteY2" fmla="*/ 49530 h 946785"/>
                  <a:gd name="connsiteX3" fmla="*/ 131445 w 4101465"/>
                  <a:gd name="connsiteY3" fmla="*/ 49530 h 946785"/>
                  <a:gd name="connsiteX4" fmla="*/ 131445 w 4101465"/>
                  <a:gd name="connsiteY4" fmla="*/ 70485 h 946785"/>
                  <a:gd name="connsiteX5" fmla="*/ 148590 w 4101465"/>
                  <a:gd name="connsiteY5" fmla="*/ 70485 h 946785"/>
                  <a:gd name="connsiteX6" fmla="*/ 148590 w 4101465"/>
                  <a:gd name="connsiteY6" fmla="*/ 120015 h 946785"/>
                  <a:gd name="connsiteX7" fmla="*/ 175260 w 4101465"/>
                  <a:gd name="connsiteY7" fmla="*/ 120015 h 946785"/>
                  <a:gd name="connsiteX8" fmla="*/ 175260 w 4101465"/>
                  <a:gd name="connsiteY8" fmla="*/ 194310 h 946785"/>
                  <a:gd name="connsiteX9" fmla="*/ 219075 w 4101465"/>
                  <a:gd name="connsiteY9" fmla="*/ 194310 h 946785"/>
                  <a:gd name="connsiteX10" fmla="*/ 219075 w 4101465"/>
                  <a:gd name="connsiteY10" fmla="*/ 266700 h 946785"/>
                  <a:gd name="connsiteX11" fmla="*/ 241935 w 4101465"/>
                  <a:gd name="connsiteY11" fmla="*/ 266700 h 946785"/>
                  <a:gd name="connsiteX12" fmla="*/ 241935 w 4101465"/>
                  <a:gd name="connsiteY12" fmla="*/ 325755 h 946785"/>
                  <a:gd name="connsiteX13" fmla="*/ 280035 w 4101465"/>
                  <a:gd name="connsiteY13" fmla="*/ 325755 h 946785"/>
                  <a:gd name="connsiteX14" fmla="*/ 280035 w 4101465"/>
                  <a:gd name="connsiteY14" fmla="*/ 386715 h 946785"/>
                  <a:gd name="connsiteX15" fmla="*/ 653415 w 4101465"/>
                  <a:gd name="connsiteY15" fmla="*/ 386715 h 946785"/>
                  <a:gd name="connsiteX16" fmla="*/ 653415 w 4101465"/>
                  <a:gd name="connsiteY16" fmla="*/ 449580 h 946785"/>
                  <a:gd name="connsiteX17" fmla="*/ 720090 w 4101465"/>
                  <a:gd name="connsiteY17" fmla="*/ 449580 h 946785"/>
                  <a:gd name="connsiteX18" fmla="*/ 720090 w 4101465"/>
                  <a:gd name="connsiteY18" fmla="*/ 518160 h 946785"/>
                  <a:gd name="connsiteX19" fmla="*/ 851535 w 4101465"/>
                  <a:gd name="connsiteY19" fmla="*/ 518160 h 946785"/>
                  <a:gd name="connsiteX20" fmla="*/ 851535 w 4101465"/>
                  <a:gd name="connsiteY20" fmla="*/ 582930 h 946785"/>
                  <a:gd name="connsiteX21" fmla="*/ 1167765 w 4101465"/>
                  <a:gd name="connsiteY21" fmla="*/ 582930 h 946785"/>
                  <a:gd name="connsiteX22" fmla="*/ 1167765 w 4101465"/>
                  <a:gd name="connsiteY22" fmla="*/ 653415 h 946785"/>
                  <a:gd name="connsiteX23" fmla="*/ 2188845 w 4101465"/>
                  <a:gd name="connsiteY23" fmla="*/ 653415 h 946785"/>
                  <a:gd name="connsiteX24" fmla="*/ 2188845 w 4101465"/>
                  <a:gd name="connsiteY24" fmla="*/ 720090 h 946785"/>
                  <a:gd name="connsiteX25" fmla="*/ 2219325 w 4101465"/>
                  <a:gd name="connsiteY25" fmla="*/ 720090 h 946785"/>
                  <a:gd name="connsiteX26" fmla="*/ 2219325 w 4101465"/>
                  <a:gd name="connsiteY26" fmla="*/ 790575 h 946785"/>
                  <a:gd name="connsiteX27" fmla="*/ 2798445 w 4101465"/>
                  <a:gd name="connsiteY27" fmla="*/ 790575 h 946785"/>
                  <a:gd name="connsiteX28" fmla="*/ 2798445 w 4101465"/>
                  <a:gd name="connsiteY28" fmla="*/ 851535 h 946785"/>
                  <a:gd name="connsiteX29" fmla="*/ 3867150 w 4101465"/>
                  <a:gd name="connsiteY29" fmla="*/ 851535 h 946785"/>
                  <a:gd name="connsiteX30" fmla="*/ 3867150 w 4101465"/>
                  <a:gd name="connsiteY30" fmla="*/ 946785 h 946785"/>
                  <a:gd name="connsiteX31" fmla="*/ 4101465 w 4101465"/>
                  <a:gd name="connsiteY31" fmla="*/ 946785 h 946785"/>
                  <a:gd name="connsiteX0" fmla="*/ 0 w 3992880"/>
                  <a:gd name="connsiteY0" fmla="*/ 0 h 946785"/>
                  <a:gd name="connsiteX1" fmla="*/ 0 w 3992880"/>
                  <a:gd name="connsiteY1" fmla="*/ 49530 h 946785"/>
                  <a:gd name="connsiteX2" fmla="*/ 22860 w 3992880"/>
                  <a:gd name="connsiteY2" fmla="*/ 49530 h 946785"/>
                  <a:gd name="connsiteX3" fmla="*/ 22860 w 3992880"/>
                  <a:gd name="connsiteY3" fmla="*/ 70485 h 946785"/>
                  <a:gd name="connsiteX4" fmla="*/ 40005 w 3992880"/>
                  <a:gd name="connsiteY4" fmla="*/ 70485 h 946785"/>
                  <a:gd name="connsiteX5" fmla="*/ 40005 w 3992880"/>
                  <a:gd name="connsiteY5" fmla="*/ 120015 h 946785"/>
                  <a:gd name="connsiteX6" fmla="*/ 66675 w 3992880"/>
                  <a:gd name="connsiteY6" fmla="*/ 120015 h 946785"/>
                  <a:gd name="connsiteX7" fmla="*/ 66675 w 3992880"/>
                  <a:gd name="connsiteY7" fmla="*/ 194310 h 946785"/>
                  <a:gd name="connsiteX8" fmla="*/ 110490 w 3992880"/>
                  <a:gd name="connsiteY8" fmla="*/ 194310 h 946785"/>
                  <a:gd name="connsiteX9" fmla="*/ 110490 w 3992880"/>
                  <a:gd name="connsiteY9" fmla="*/ 266700 h 946785"/>
                  <a:gd name="connsiteX10" fmla="*/ 133350 w 3992880"/>
                  <a:gd name="connsiteY10" fmla="*/ 266700 h 946785"/>
                  <a:gd name="connsiteX11" fmla="*/ 133350 w 3992880"/>
                  <a:gd name="connsiteY11" fmla="*/ 325755 h 946785"/>
                  <a:gd name="connsiteX12" fmla="*/ 171450 w 3992880"/>
                  <a:gd name="connsiteY12" fmla="*/ 325755 h 946785"/>
                  <a:gd name="connsiteX13" fmla="*/ 171450 w 3992880"/>
                  <a:gd name="connsiteY13" fmla="*/ 386715 h 946785"/>
                  <a:gd name="connsiteX14" fmla="*/ 544830 w 3992880"/>
                  <a:gd name="connsiteY14" fmla="*/ 386715 h 946785"/>
                  <a:gd name="connsiteX15" fmla="*/ 544830 w 3992880"/>
                  <a:gd name="connsiteY15" fmla="*/ 449580 h 946785"/>
                  <a:gd name="connsiteX16" fmla="*/ 611505 w 3992880"/>
                  <a:gd name="connsiteY16" fmla="*/ 449580 h 946785"/>
                  <a:gd name="connsiteX17" fmla="*/ 611505 w 3992880"/>
                  <a:gd name="connsiteY17" fmla="*/ 518160 h 946785"/>
                  <a:gd name="connsiteX18" fmla="*/ 742950 w 3992880"/>
                  <a:gd name="connsiteY18" fmla="*/ 518160 h 946785"/>
                  <a:gd name="connsiteX19" fmla="*/ 742950 w 3992880"/>
                  <a:gd name="connsiteY19" fmla="*/ 582930 h 946785"/>
                  <a:gd name="connsiteX20" fmla="*/ 1059180 w 3992880"/>
                  <a:gd name="connsiteY20" fmla="*/ 582930 h 946785"/>
                  <a:gd name="connsiteX21" fmla="*/ 1059180 w 3992880"/>
                  <a:gd name="connsiteY21" fmla="*/ 653415 h 946785"/>
                  <a:gd name="connsiteX22" fmla="*/ 2080260 w 3992880"/>
                  <a:gd name="connsiteY22" fmla="*/ 653415 h 946785"/>
                  <a:gd name="connsiteX23" fmla="*/ 2080260 w 3992880"/>
                  <a:gd name="connsiteY23" fmla="*/ 720090 h 946785"/>
                  <a:gd name="connsiteX24" fmla="*/ 2110740 w 3992880"/>
                  <a:gd name="connsiteY24" fmla="*/ 720090 h 946785"/>
                  <a:gd name="connsiteX25" fmla="*/ 2110740 w 3992880"/>
                  <a:gd name="connsiteY25" fmla="*/ 790575 h 946785"/>
                  <a:gd name="connsiteX26" fmla="*/ 2689860 w 3992880"/>
                  <a:gd name="connsiteY26" fmla="*/ 790575 h 946785"/>
                  <a:gd name="connsiteX27" fmla="*/ 2689860 w 3992880"/>
                  <a:gd name="connsiteY27" fmla="*/ 851535 h 946785"/>
                  <a:gd name="connsiteX28" fmla="*/ 3758565 w 3992880"/>
                  <a:gd name="connsiteY28" fmla="*/ 851535 h 946785"/>
                  <a:gd name="connsiteX29" fmla="*/ 3758565 w 3992880"/>
                  <a:gd name="connsiteY29" fmla="*/ 946785 h 946785"/>
                  <a:gd name="connsiteX30" fmla="*/ 3992880 w 3992880"/>
                  <a:gd name="connsiteY30" fmla="*/ 946785 h 94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92880" h="946785">
                    <a:moveTo>
                      <a:pt x="0" y="0"/>
                    </a:moveTo>
                    <a:lnTo>
                      <a:pt x="0" y="49530"/>
                    </a:lnTo>
                    <a:lnTo>
                      <a:pt x="22860" y="49530"/>
                    </a:lnTo>
                    <a:lnTo>
                      <a:pt x="22860" y="70485"/>
                    </a:lnTo>
                    <a:lnTo>
                      <a:pt x="40005" y="70485"/>
                    </a:lnTo>
                    <a:lnTo>
                      <a:pt x="40005" y="120015"/>
                    </a:lnTo>
                    <a:lnTo>
                      <a:pt x="66675" y="120015"/>
                    </a:lnTo>
                    <a:lnTo>
                      <a:pt x="66675" y="194310"/>
                    </a:lnTo>
                    <a:lnTo>
                      <a:pt x="110490" y="194310"/>
                    </a:lnTo>
                    <a:lnTo>
                      <a:pt x="110490" y="266700"/>
                    </a:lnTo>
                    <a:lnTo>
                      <a:pt x="133350" y="266700"/>
                    </a:lnTo>
                    <a:lnTo>
                      <a:pt x="133350" y="325755"/>
                    </a:lnTo>
                    <a:lnTo>
                      <a:pt x="171450" y="325755"/>
                    </a:lnTo>
                    <a:lnTo>
                      <a:pt x="171450" y="386715"/>
                    </a:lnTo>
                    <a:lnTo>
                      <a:pt x="544830" y="386715"/>
                    </a:lnTo>
                    <a:lnTo>
                      <a:pt x="544830" y="449580"/>
                    </a:lnTo>
                    <a:lnTo>
                      <a:pt x="611505" y="449580"/>
                    </a:lnTo>
                    <a:lnTo>
                      <a:pt x="611505" y="518160"/>
                    </a:lnTo>
                    <a:lnTo>
                      <a:pt x="742950" y="518160"/>
                    </a:lnTo>
                    <a:lnTo>
                      <a:pt x="742950" y="582930"/>
                    </a:lnTo>
                    <a:lnTo>
                      <a:pt x="1059180" y="582930"/>
                    </a:lnTo>
                    <a:lnTo>
                      <a:pt x="1059180" y="653415"/>
                    </a:lnTo>
                    <a:lnTo>
                      <a:pt x="2080260" y="653415"/>
                    </a:lnTo>
                    <a:lnTo>
                      <a:pt x="2080260" y="720090"/>
                    </a:lnTo>
                    <a:lnTo>
                      <a:pt x="2110740" y="720090"/>
                    </a:lnTo>
                    <a:lnTo>
                      <a:pt x="2110740" y="790575"/>
                    </a:lnTo>
                    <a:lnTo>
                      <a:pt x="2689860" y="790575"/>
                    </a:lnTo>
                    <a:lnTo>
                      <a:pt x="2689860" y="851535"/>
                    </a:lnTo>
                    <a:lnTo>
                      <a:pt x="3758565" y="851535"/>
                    </a:lnTo>
                    <a:lnTo>
                      <a:pt x="3758565" y="946785"/>
                    </a:lnTo>
                    <a:lnTo>
                      <a:pt x="3992880" y="94678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51444B2D-C02F-4B67-B06A-E58F887E661E}"/>
                  </a:ext>
                </a:extLst>
              </p:cNvPr>
              <p:cNvSpPr/>
              <p:nvPr/>
            </p:nvSpPr>
            <p:spPr>
              <a:xfrm>
                <a:off x="681990" y="2411730"/>
                <a:ext cx="3990975" cy="958215"/>
              </a:xfrm>
              <a:custGeom>
                <a:avLst/>
                <a:gdLst>
                  <a:gd name="connsiteX0" fmla="*/ 0 w 3990975"/>
                  <a:gd name="connsiteY0" fmla="*/ 0 h 958215"/>
                  <a:gd name="connsiteX1" fmla="*/ 184785 w 3990975"/>
                  <a:gd name="connsiteY1" fmla="*/ 0 h 958215"/>
                  <a:gd name="connsiteX2" fmla="*/ 184785 w 3990975"/>
                  <a:gd name="connsiteY2" fmla="*/ 64770 h 958215"/>
                  <a:gd name="connsiteX3" fmla="*/ 266700 w 3990975"/>
                  <a:gd name="connsiteY3" fmla="*/ 64770 h 958215"/>
                  <a:gd name="connsiteX4" fmla="*/ 266700 w 3990975"/>
                  <a:gd name="connsiteY4" fmla="*/ 127635 h 958215"/>
                  <a:gd name="connsiteX5" fmla="*/ 327660 w 3990975"/>
                  <a:gd name="connsiteY5" fmla="*/ 127635 h 958215"/>
                  <a:gd name="connsiteX6" fmla="*/ 327660 w 3990975"/>
                  <a:gd name="connsiteY6" fmla="*/ 200025 h 958215"/>
                  <a:gd name="connsiteX7" fmla="*/ 350520 w 3990975"/>
                  <a:gd name="connsiteY7" fmla="*/ 200025 h 958215"/>
                  <a:gd name="connsiteX8" fmla="*/ 350520 w 3990975"/>
                  <a:gd name="connsiteY8" fmla="*/ 257175 h 958215"/>
                  <a:gd name="connsiteX9" fmla="*/ 918210 w 3990975"/>
                  <a:gd name="connsiteY9" fmla="*/ 257175 h 958215"/>
                  <a:gd name="connsiteX10" fmla="*/ 918210 w 3990975"/>
                  <a:gd name="connsiteY10" fmla="*/ 323850 h 958215"/>
                  <a:gd name="connsiteX11" fmla="*/ 1042035 w 3990975"/>
                  <a:gd name="connsiteY11" fmla="*/ 323850 h 958215"/>
                  <a:gd name="connsiteX12" fmla="*/ 1042035 w 3990975"/>
                  <a:gd name="connsiteY12" fmla="*/ 401955 h 958215"/>
                  <a:gd name="connsiteX13" fmla="*/ 1249680 w 3990975"/>
                  <a:gd name="connsiteY13" fmla="*/ 401955 h 958215"/>
                  <a:gd name="connsiteX14" fmla="*/ 1249680 w 3990975"/>
                  <a:gd name="connsiteY14" fmla="*/ 459105 h 958215"/>
                  <a:gd name="connsiteX15" fmla="*/ 1624965 w 3990975"/>
                  <a:gd name="connsiteY15" fmla="*/ 459105 h 958215"/>
                  <a:gd name="connsiteX16" fmla="*/ 1624965 w 3990975"/>
                  <a:gd name="connsiteY16" fmla="*/ 539115 h 958215"/>
                  <a:gd name="connsiteX17" fmla="*/ 1783080 w 3990975"/>
                  <a:gd name="connsiteY17" fmla="*/ 539115 h 958215"/>
                  <a:gd name="connsiteX18" fmla="*/ 1783080 w 3990975"/>
                  <a:gd name="connsiteY18" fmla="*/ 621030 h 958215"/>
                  <a:gd name="connsiteX19" fmla="*/ 2127885 w 3990975"/>
                  <a:gd name="connsiteY19" fmla="*/ 621030 h 958215"/>
                  <a:gd name="connsiteX20" fmla="*/ 2127885 w 3990975"/>
                  <a:gd name="connsiteY20" fmla="*/ 699135 h 958215"/>
                  <a:gd name="connsiteX21" fmla="*/ 2436495 w 3990975"/>
                  <a:gd name="connsiteY21" fmla="*/ 699135 h 958215"/>
                  <a:gd name="connsiteX22" fmla="*/ 2436495 w 3990975"/>
                  <a:gd name="connsiteY22" fmla="*/ 792480 h 958215"/>
                  <a:gd name="connsiteX23" fmla="*/ 2451735 w 3990975"/>
                  <a:gd name="connsiteY23" fmla="*/ 792480 h 958215"/>
                  <a:gd name="connsiteX24" fmla="*/ 2451735 w 3990975"/>
                  <a:gd name="connsiteY24" fmla="*/ 870585 h 958215"/>
                  <a:gd name="connsiteX25" fmla="*/ 3526155 w 3990975"/>
                  <a:gd name="connsiteY25" fmla="*/ 870585 h 958215"/>
                  <a:gd name="connsiteX26" fmla="*/ 3526155 w 3990975"/>
                  <a:gd name="connsiteY26" fmla="*/ 958215 h 958215"/>
                  <a:gd name="connsiteX27" fmla="*/ 3990975 w 3990975"/>
                  <a:gd name="connsiteY27" fmla="*/ 958215 h 9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0975" h="958215">
                    <a:moveTo>
                      <a:pt x="0" y="0"/>
                    </a:moveTo>
                    <a:lnTo>
                      <a:pt x="184785" y="0"/>
                    </a:lnTo>
                    <a:lnTo>
                      <a:pt x="184785" y="64770"/>
                    </a:lnTo>
                    <a:lnTo>
                      <a:pt x="266700" y="64770"/>
                    </a:lnTo>
                    <a:lnTo>
                      <a:pt x="266700" y="127635"/>
                    </a:lnTo>
                    <a:lnTo>
                      <a:pt x="327660" y="127635"/>
                    </a:lnTo>
                    <a:lnTo>
                      <a:pt x="327660" y="200025"/>
                    </a:lnTo>
                    <a:lnTo>
                      <a:pt x="350520" y="200025"/>
                    </a:lnTo>
                    <a:lnTo>
                      <a:pt x="350520" y="257175"/>
                    </a:lnTo>
                    <a:lnTo>
                      <a:pt x="918210" y="257175"/>
                    </a:lnTo>
                    <a:lnTo>
                      <a:pt x="918210" y="323850"/>
                    </a:lnTo>
                    <a:lnTo>
                      <a:pt x="1042035" y="323850"/>
                    </a:lnTo>
                    <a:lnTo>
                      <a:pt x="1042035" y="401955"/>
                    </a:lnTo>
                    <a:lnTo>
                      <a:pt x="1249680" y="401955"/>
                    </a:lnTo>
                    <a:lnTo>
                      <a:pt x="1249680" y="459105"/>
                    </a:lnTo>
                    <a:lnTo>
                      <a:pt x="1624965" y="459105"/>
                    </a:lnTo>
                    <a:lnTo>
                      <a:pt x="1624965" y="539115"/>
                    </a:lnTo>
                    <a:lnTo>
                      <a:pt x="1783080" y="539115"/>
                    </a:lnTo>
                    <a:lnTo>
                      <a:pt x="1783080" y="621030"/>
                    </a:lnTo>
                    <a:lnTo>
                      <a:pt x="2127885" y="621030"/>
                    </a:lnTo>
                    <a:lnTo>
                      <a:pt x="2127885" y="699135"/>
                    </a:lnTo>
                    <a:lnTo>
                      <a:pt x="2436495" y="699135"/>
                    </a:lnTo>
                    <a:lnTo>
                      <a:pt x="2436495" y="792480"/>
                    </a:lnTo>
                    <a:lnTo>
                      <a:pt x="2451735" y="792480"/>
                    </a:lnTo>
                    <a:lnTo>
                      <a:pt x="2451735" y="870585"/>
                    </a:lnTo>
                    <a:lnTo>
                      <a:pt x="3526155" y="870585"/>
                    </a:lnTo>
                    <a:lnTo>
                      <a:pt x="3526155" y="958215"/>
                    </a:lnTo>
                    <a:lnTo>
                      <a:pt x="3990975" y="95821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D13D5EDD-46B9-4972-956B-DEA99C8FE6D3}"/>
                  </a:ext>
                </a:extLst>
              </p:cNvPr>
              <p:cNvSpPr/>
              <p:nvPr/>
            </p:nvSpPr>
            <p:spPr>
              <a:xfrm>
                <a:off x="681990" y="2409825"/>
                <a:ext cx="4013835" cy="1002030"/>
              </a:xfrm>
              <a:custGeom>
                <a:avLst/>
                <a:gdLst>
                  <a:gd name="connsiteX0" fmla="*/ 0 w 4013835"/>
                  <a:gd name="connsiteY0" fmla="*/ 0 h 1002030"/>
                  <a:gd name="connsiteX1" fmla="*/ 257175 w 4013835"/>
                  <a:gd name="connsiteY1" fmla="*/ 337185 h 1002030"/>
                  <a:gd name="connsiteX2" fmla="*/ 1066800 w 4013835"/>
                  <a:gd name="connsiteY2" fmla="*/ 668655 h 1002030"/>
                  <a:gd name="connsiteX3" fmla="*/ 2687955 w 4013835"/>
                  <a:gd name="connsiteY3" fmla="*/ 937260 h 1002030"/>
                  <a:gd name="connsiteX4" fmla="*/ 4013835 w 4013835"/>
                  <a:gd name="connsiteY4" fmla="*/ 1002030 h 1002030"/>
                  <a:gd name="connsiteX0" fmla="*/ 0 w 4013835"/>
                  <a:gd name="connsiteY0" fmla="*/ 0 h 1002030"/>
                  <a:gd name="connsiteX1" fmla="*/ 257175 w 4013835"/>
                  <a:gd name="connsiteY1" fmla="*/ 33718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73380 w 4013835"/>
                  <a:gd name="connsiteY1" fmla="*/ 400050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835" h="1002030">
                    <a:moveTo>
                      <a:pt x="0" y="0"/>
                    </a:moveTo>
                    <a:cubicBezTo>
                      <a:pt x="39687" y="112871"/>
                      <a:pt x="60008" y="213995"/>
                      <a:pt x="360045" y="398145"/>
                    </a:cubicBezTo>
                    <a:cubicBezTo>
                      <a:pt x="660082" y="582295"/>
                      <a:pt x="1080770" y="672147"/>
                      <a:pt x="1468755" y="762000"/>
                    </a:cubicBezTo>
                    <a:cubicBezTo>
                      <a:pt x="1856740" y="851853"/>
                      <a:pt x="2263775" y="897255"/>
                      <a:pt x="2687955" y="937260"/>
                    </a:cubicBezTo>
                    <a:cubicBezTo>
                      <a:pt x="3112135" y="977265"/>
                      <a:pt x="3596481" y="997426"/>
                      <a:pt x="4013835" y="1002030"/>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Axes">
              <a:extLst>
                <a:ext uri="{FF2B5EF4-FFF2-40B4-BE49-F238E27FC236}">
                  <a16:creationId xmlns:a16="http://schemas.microsoft.com/office/drawing/2014/main" id="{9D9CD9A8-E579-4754-BDE5-3634009BAAFC}"/>
                </a:ext>
              </a:extLst>
            </p:cNvPr>
            <p:cNvGrpSpPr/>
            <p:nvPr/>
          </p:nvGrpSpPr>
          <p:grpSpPr>
            <a:xfrm>
              <a:off x="5902550" y="4242699"/>
              <a:ext cx="2634124" cy="1972913"/>
              <a:chOff x="-3227118" y="4051681"/>
              <a:chExt cx="2634124" cy="1972913"/>
            </a:xfrm>
          </p:grpSpPr>
          <p:cxnSp>
            <p:nvCxnSpPr>
              <p:cNvPr id="35" name="Straight Connector 34">
                <a:extLst>
                  <a:ext uri="{FF2B5EF4-FFF2-40B4-BE49-F238E27FC236}">
                    <a16:creationId xmlns:a16="http://schemas.microsoft.com/office/drawing/2014/main" id="{8A3E10E7-A619-4937-B9DF-016C11101800}"/>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0FB0460-3646-4A0D-90C4-324DB2CE17D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C966D58A-79EE-4715-BE4E-ED74133AD9CE}"/>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38" name="TextBox 37">
                <a:extLst>
                  <a:ext uri="{FF2B5EF4-FFF2-40B4-BE49-F238E27FC236}">
                    <a16:creationId xmlns:a16="http://schemas.microsoft.com/office/drawing/2014/main" id="{A35BC2F9-A27F-4F5D-ABD4-6B83F3A5B83C}"/>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39" name="Straight Connector 38">
                <a:extLst>
                  <a:ext uri="{FF2B5EF4-FFF2-40B4-BE49-F238E27FC236}">
                    <a16:creationId xmlns:a16="http://schemas.microsoft.com/office/drawing/2014/main" id="{8F91F3FC-D3BD-47E3-8F87-A3E1DD383D7A}"/>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7A73584-EEB7-4D14-9736-05132862A800}"/>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41" name="Straight Connector 40">
                <a:extLst>
                  <a:ext uri="{FF2B5EF4-FFF2-40B4-BE49-F238E27FC236}">
                    <a16:creationId xmlns:a16="http://schemas.microsoft.com/office/drawing/2014/main" id="{E89A7C24-9B14-4D02-AD2A-F0350E2E3AF5}"/>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26EBFF8-8669-4DE5-88CB-FCEF8E9DEC69}"/>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43" name="Straight Connector 42">
                <a:extLst>
                  <a:ext uri="{FF2B5EF4-FFF2-40B4-BE49-F238E27FC236}">
                    <a16:creationId xmlns:a16="http://schemas.microsoft.com/office/drawing/2014/main" id="{52D26E5A-B54E-479A-A11F-B0B092738E06}"/>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FB974E6-CA83-4803-8800-6604C6FA30F8}"/>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45" name="Straight Connector 44">
                <a:extLst>
                  <a:ext uri="{FF2B5EF4-FFF2-40B4-BE49-F238E27FC236}">
                    <a16:creationId xmlns:a16="http://schemas.microsoft.com/office/drawing/2014/main" id="{61F58D48-0313-4058-9F47-2429D48188C2}"/>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68818FCA-910D-4BF2-BC0B-085FBC24EF03}"/>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47" name="Straight Connector 46">
                <a:extLst>
                  <a:ext uri="{FF2B5EF4-FFF2-40B4-BE49-F238E27FC236}">
                    <a16:creationId xmlns:a16="http://schemas.microsoft.com/office/drawing/2014/main" id="{0AFF15D8-130A-4FCC-875D-3BBDDED6C804}"/>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63C54CA0-903E-4963-9F09-5D49FE6280E1}"/>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49" name="Straight Connector 48">
                <a:extLst>
                  <a:ext uri="{FF2B5EF4-FFF2-40B4-BE49-F238E27FC236}">
                    <a16:creationId xmlns:a16="http://schemas.microsoft.com/office/drawing/2014/main" id="{01930631-A4B6-428E-BE6C-27DB3F82BE41}"/>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0846A22-5EF1-48AF-935E-594DC433A317}"/>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51" name="Straight Connector 50">
                <a:extLst>
                  <a:ext uri="{FF2B5EF4-FFF2-40B4-BE49-F238E27FC236}">
                    <a16:creationId xmlns:a16="http://schemas.microsoft.com/office/drawing/2014/main" id="{7B4C9C26-6954-4B79-9C60-588A4FC6598D}"/>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3C50365-6FAB-4A30-BCF0-C67894ACE8A7}"/>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53" name="Straight Connector 52">
                <a:extLst>
                  <a:ext uri="{FF2B5EF4-FFF2-40B4-BE49-F238E27FC236}">
                    <a16:creationId xmlns:a16="http://schemas.microsoft.com/office/drawing/2014/main" id="{1849AF54-3A1E-4AE1-B64E-0BB358E9EE93}"/>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E116C96B-CD54-4201-A64B-13C6A0860A14}"/>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55" name="TextBox 54">
                <a:extLst>
                  <a:ext uri="{FF2B5EF4-FFF2-40B4-BE49-F238E27FC236}">
                    <a16:creationId xmlns:a16="http://schemas.microsoft.com/office/drawing/2014/main" id="{DF8A6F05-C4E4-4120-A439-DEF37C9C951F}"/>
                  </a:ext>
                </a:extLst>
              </p:cNvPr>
              <p:cNvSpPr txBox="1"/>
              <p:nvPr/>
            </p:nvSpPr>
            <p:spPr>
              <a:xfrm>
                <a:off x="-2213095" y="5839928"/>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57" name="TextBox 56">
                <a:extLst>
                  <a:ext uri="{FF2B5EF4-FFF2-40B4-BE49-F238E27FC236}">
                    <a16:creationId xmlns:a16="http://schemas.microsoft.com/office/drawing/2014/main" id="{B72F8D89-DAC7-4218-B2FF-598BD41ECA81}"/>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58% (44–72%)</a:t>
                </a:r>
              </a:p>
              <a:p>
                <a:pPr marL="266700">
                  <a:lnSpc>
                    <a:spcPts val="1000"/>
                  </a:lnSpc>
                </a:pPr>
                <a:r>
                  <a:rPr lang="en-US" sz="1050" dirty="0"/>
                  <a:t>Matched: 31% (17–45%)</a:t>
                </a:r>
                <a:br>
                  <a:rPr lang="en-GB" sz="1050" dirty="0"/>
                </a:br>
                <a:r>
                  <a:rPr lang="en-GB" sz="1050" dirty="0"/>
                  <a:t>Simulated: 35% (30–40%)</a:t>
                </a:r>
                <a:endParaRPr lang="en-US" sz="1050" dirty="0"/>
              </a:p>
            </p:txBody>
          </p:sp>
          <p:cxnSp>
            <p:nvCxnSpPr>
              <p:cNvPr id="58" name="Straight Connector 57">
                <a:extLst>
                  <a:ext uri="{FF2B5EF4-FFF2-40B4-BE49-F238E27FC236}">
                    <a16:creationId xmlns:a16="http://schemas.microsoft.com/office/drawing/2014/main" id="{9A910C9E-A881-43D2-A492-9B1D893BB081}"/>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9E36646-9E9B-407E-BF8B-99444D0D72D3}"/>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95C57CA-5A97-4F76-95A7-22864C2FA7A2}"/>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AC7F0B42-D669-4716-B6AD-EC54E78150BB}"/>
                  </a:ext>
                </a:extLst>
              </p:cNvPr>
              <p:cNvSpPr txBox="1"/>
              <p:nvPr/>
            </p:nvSpPr>
            <p:spPr>
              <a:xfrm>
                <a:off x="-2547253" y="4119274"/>
                <a:ext cx="1473728" cy="128240"/>
              </a:xfrm>
              <a:prstGeom prst="rect">
                <a:avLst/>
              </a:prstGeom>
              <a:noFill/>
            </p:spPr>
            <p:txBody>
              <a:bodyPr wrap="none" lIns="36000" tIns="0" rIns="36000" bIns="0" rtlCol="0">
                <a:spAutoFit/>
              </a:bodyPr>
              <a:lstStyle/>
              <a:p>
                <a:pPr algn="ctr">
                  <a:lnSpc>
                    <a:spcPts val="1000"/>
                  </a:lnSpc>
                </a:pPr>
                <a:r>
                  <a:rPr lang="en-US" sz="1050" dirty="0"/>
                  <a:t>Child–Pugh C; </a:t>
                </a:r>
                <a:r>
                  <a:rPr lang="en-US" sz="1050" b="1" dirty="0">
                    <a:solidFill>
                      <a:schemeClr val="tx2"/>
                    </a:solidFill>
                  </a:rPr>
                  <a:t>p=0.008</a:t>
                </a:r>
              </a:p>
            </p:txBody>
          </p:sp>
        </p:grpSp>
        <p:grpSp>
          <p:nvGrpSpPr>
            <p:cNvPr id="62" name="Axes">
              <a:extLst>
                <a:ext uri="{FF2B5EF4-FFF2-40B4-BE49-F238E27FC236}">
                  <a16:creationId xmlns:a16="http://schemas.microsoft.com/office/drawing/2014/main" id="{CE65F7FA-95D0-4677-8317-8DB563FDF003}"/>
                </a:ext>
              </a:extLst>
            </p:cNvPr>
            <p:cNvGrpSpPr/>
            <p:nvPr/>
          </p:nvGrpSpPr>
          <p:grpSpPr>
            <a:xfrm>
              <a:off x="3124274" y="4242699"/>
              <a:ext cx="2634124" cy="1993385"/>
              <a:chOff x="-3227118" y="4051681"/>
              <a:chExt cx="2634124" cy="1993385"/>
            </a:xfrm>
          </p:grpSpPr>
          <p:cxnSp>
            <p:nvCxnSpPr>
              <p:cNvPr id="63" name="Straight Connector 62">
                <a:extLst>
                  <a:ext uri="{FF2B5EF4-FFF2-40B4-BE49-F238E27FC236}">
                    <a16:creationId xmlns:a16="http://schemas.microsoft.com/office/drawing/2014/main" id="{57A43305-ADE6-4C9C-94B1-AA60A44B21A4}"/>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F6C4D50-5096-4715-A73C-3057E5606FA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8156845C-3811-49A3-BCE2-C1B1CEAB481A}"/>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66" name="TextBox 65">
                <a:extLst>
                  <a:ext uri="{FF2B5EF4-FFF2-40B4-BE49-F238E27FC236}">
                    <a16:creationId xmlns:a16="http://schemas.microsoft.com/office/drawing/2014/main" id="{AD714272-E950-4665-92D6-7987D3CE7977}"/>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67" name="Straight Connector 66">
                <a:extLst>
                  <a:ext uri="{FF2B5EF4-FFF2-40B4-BE49-F238E27FC236}">
                    <a16:creationId xmlns:a16="http://schemas.microsoft.com/office/drawing/2014/main" id="{314CD486-061F-460B-A412-16BF99A025A3}"/>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533E1430-FD9F-4FF7-B28F-C8D4F91BC7D6}"/>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69" name="Straight Connector 68">
                <a:extLst>
                  <a:ext uri="{FF2B5EF4-FFF2-40B4-BE49-F238E27FC236}">
                    <a16:creationId xmlns:a16="http://schemas.microsoft.com/office/drawing/2014/main" id="{8EA44958-E783-4387-8BEA-44D22954069A}"/>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A5984BB-DE31-4213-BC27-6984AFAB357C}"/>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71" name="Straight Connector 70">
                <a:extLst>
                  <a:ext uri="{FF2B5EF4-FFF2-40B4-BE49-F238E27FC236}">
                    <a16:creationId xmlns:a16="http://schemas.microsoft.com/office/drawing/2014/main" id="{61155B61-C9AA-4B48-B866-A9E04DC52B7A}"/>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6E082847-BA8C-4531-A29E-39742D8B4C17}"/>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73" name="Straight Connector 72">
                <a:extLst>
                  <a:ext uri="{FF2B5EF4-FFF2-40B4-BE49-F238E27FC236}">
                    <a16:creationId xmlns:a16="http://schemas.microsoft.com/office/drawing/2014/main" id="{BDA93C5C-FFD3-4D55-9A4D-B1C6EA0D4584}"/>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CB7D22C-8E53-4D9A-BA27-8800C424E6D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75" name="Straight Connector 74">
                <a:extLst>
                  <a:ext uri="{FF2B5EF4-FFF2-40B4-BE49-F238E27FC236}">
                    <a16:creationId xmlns:a16="http://schemas.microsoft.com/office/drawing/2014/main" id="{D9339ACC-BBE2-40DC-9896-D8E2F12009EC}"/>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BB30B73D-BF14-4447-BD6A-7BA31BE77FC0}"/>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77" name="Straight Connector 76">
                <a:extLst>
                  <a:ext uri="{FF2B5EF4-FFF2-40B4-BE49-F238E27FC236}">
                    <a16:creationId xmlns:a16="http://schemas.microsoft.com/office/drawing/2014/main" id="{2B1FB65C-095E-4C88-8503-FF6E9FB677DB}"/>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C315DFC-411D-471C-871D-DA17F1815D4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79" name="Straight Connector 78">
                <a:extLst>
                  <a:ext uri="{FF2B5EF4-FFF2-40B4-BE49-F238E27FC236}">
                    <a16:creationId xmlns:a16="http://schemas.microsoft.com/office/drawing/2014/main" id="{B4E85874-294B-4E39-ADAF-EBDF7F6172CE}"/>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056442F3-D62C-475B-859E-3B99C92263C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81" name="Straight Connector 80">
                <a:extLst>
                  <a:ext uri="{FF2B5EF4-FFF2-40B4-BE49-F238E27FC236}">
                    <a16:creationId xmlns:a16="http://schemas.microsoft.com/office/drawing/2014/main" id="{A4337374-6357-483A-95B9-14D98F735718}"/>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F9942986-AC1B-4625-A7F4-C605012DF02A}"/>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83" name="TextBox 82">
                <a:extLst>
                  <a:ext uri="{FF2B5EF4-FFF2-40B4-BE49-F238E27FC236}">
                    <a16:creationId xmlns:a16="http://schemas.microsoft.com/office/drawing/2014/main" id="{F895B128-7B30-4239-B83F-2B6A20654FAC}"/>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85" name="TextBox 84">
                <a:extLst>
                  <a:ext uri="{FF2B5EF4-FFF2-40B4-BE49-F238E27FC236}">
                    <a16:creationId xmlns:a16="http://schemas.microsoft.com/office/drawing/2014/main" id="{E445B68D-B816-43F3-8021-BC964E129F52}"/>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66% (54–78%)</a:t>
                </a:r>
              </a:p>
              <a:p>
                <a:pPr marL="266700">
                  <a:lnSpc>
                    <a:spcPts val="1000"/>
                  </a:lnSpc>
                </a:pPr>
                <a:r>
                  <a:rPr lang="en-US" sz="1050" dirty="0"/>
                  <a:t>Matched: 54% (40–68%)</a:t>
                </a:r>
                <a:br>
                  <a:rPr lang="en-GB" sz="1050" dirty="0"/>
                </a:br>
                <a:r>
                  <a:rPr lang="en-GB" sz="1050" dirty="0"/>
                  <a:t>Simulated: 56% (52–60%)</a:t>
                </a:r>
                <a:endParaRPr lang="en-US" sz="1050" dirty="0"/>
              </a:p>
            </p:txBody>
          </p:sp>
          <p:cxnSp>
            <p:nvCxnSpPr>
              <p:cNvPr id="86" name="Straight Connector 85">
                <a:extLst>
                  <a:ext uri="{FF2B5EF4-FFF2-40B4-BE49-F238E27FC236}">
                    <a16:creationId xmlns:a16="http://schemas.microsoft.com/office/drawing/2014/main" id="{E10DAB7D-8173-40CA-A1AF-385E37D85839}"/>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0FFCA6E-2834-4D5A-B840-B5D9D16D7229}"/>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E4D255E-8FB7-4257-B07F-9546EC0C04A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C723D81D-301A-4C8D-B959-E554466E948B}"/>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B; p=NS</a:t>
                </a:r>
              </a:p>
            </p:txBody>
          </p:sp>
        </p:grpSp>
        <p:grpSp>
          <p:nvGrpSpPr>
            <p:cNvPr id="90" name="Axes">
              <a:extLst>
                <a:ext uri="{FF2B5EF4-FFF2-40B4-BE49-F238E27FC236}">
                  <a16:creationId xmlns:a16="http://schemas.microsoft.com/office/drawing/2014/main" id="{6F7D9A17-AC9F-4789-ACB1-01C03F916638}"/>
                </a:ext>
              </a:extLst>
            </p:cNvPr>
            <p:cNvGrpSpPr/>
            <p:nvPr/>
          </p:nvGrpSpPr>
          <p:grpSpPr>
            <a:xfrm>
              <a:off x="179512" y="4242699"/>
              <a:ext cx="2800610" cy="1993385"/>
              <a:chOff x="-3393604" y="4051681"/>
              <a:chExt cx="2800610" cy="1993385"/>
            </a:xfrm>
          </p:grpSpPr>
          <p:cxnSp>
            <p:nvCxnSpPr>
              <p:cNvPr id="91" name="Straight Connector 90">
                <a:extLst>
                  <a:ext uri="{FF2B5EF4-FFF2-40B4-BE49-F238E27FC236}">
                    <a16:creationId xmlns:a16="http://schemas.microsoft.com/office/drawing/2014/main" id="{2E783BA7-1EF8-481B-A4BF-2576D4AC64C6}"/>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48C560F-E060-46D7-ADC2-70C3D10247B6}"/>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2F48CEC3-2050-4CCB-A096-4ECFEBFCA012}"/>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94" name="TextBox 93">
                <a:extLst>
                  <a:ext uri="{FF2B5EF4-FFF2-40B4-BE49-F238E27FC236}">
                    <a16:creationId xmlns:a16="http://schemas.microsoft.com/office/drawing/2014/main" id="{A2E06E43-9AC9-449B-AB05-6B667A2EF7AA}"/>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95" name="Straight Connector 94">
                <a:extLst>
                  <a:ext uri="{FF2B5EF4-FFF2-40B4-BE49-F238E27FC236}">
                    <a16:creationId xmlns:a16="http://schemas.microsoft.com/office/drawing/2014/main" id="{9612F752-B999-4988-BC6E-D42E5DE8ABFF}"/>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E271C6AD-8F21-4F0D-A40B-89241FFB62B8}"/>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97" name="Straight Connector 96">
                <a:extLst>
                  <a:ext uri="{FF2B5EF4-FFF2-40B4-BE49-F238E27FC236}">
                    <a16:creationId xmlns:a16="http://schemas.microsoft.com/office/drawing/2014/main" id="{DD338682-EEA7-479D-9B06-A6BF4C063730}"/>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16C00E5D-A25B-4F18-BBB4-984004A6A1A6}"/>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99" name="Straight Connector 98">
                <a:extLst>
                  <a:ext uri="{FF2B5EF4-FFF2-40B4-BE49-F238E27FC236}">
                    <a16:creationId xmlns:a16="http://schemas.microsoft.com/office/drawing/2014/main" id="{2FE6D4D1-E601-488E-B54C-BD75F3300571}"/>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5EA99748-5124-4060-B51B-6967096FAC61}"/>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101" name="Straight Connector 100">
                <a:extLst>
                  <a:ext uri="{FF2B5EF4-FFF2-40B4-BE49-F238E27FC236}">
                    <a16:creationId xmlns:a16="http://schemas.microsoft.com/office/drawing/2014/main" id="{7E3AC8CC-51F4-4312-B3F1-523734EFD689}"/>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7CE0BF75-E23A-4F51-804B-DDBF6C4B189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103" name="Straight Connector 102">
                <a:extLst>
                  <a:ext uri="{FF2B5EF4-FFF2-40B4-BE49-F238E27FC236}">
                    <a16:creationId xmlns:a16="http://schemas.microsoft.com/office/drawing/2014/main" id="{59F038A9-EDDC-4519-913C-7C79C79187E3}"/>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83E69FB0-F007-4F97-9553-BB78754D4B18}"/>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105" name="Straight Connector 104">
                <a:extLst>
                  <a:ext uri="{FF2B5EF4-FFF2-40B4-BE49-F238E27FC236}">
                    <a16:creationId xmlns:a16="http://schemas.microsoft.com/office/drawing/2014/main" id="{9B985F01-3345-4D5A-BF8D-EE2F84ED1736}"/>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7F9D6123-6D04-4173-8B96-90BF9A8E12F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107" name="Straight Connector 106">
                <a:extLst>
                  <a:ext uri="{FF2B5EF4-FFF2-40B4-BE49-F238E27FC236}">
                    <a16:creationId xmlns:a16="http://schemas.microsoft.com/office/drawing/2014/main" id="{51C475D7-51FB-4296-B1F2-CB3393B4BA38}"/>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800C7FC1-D3E5-4260-8942-99A68C9B116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109" name="Straight Connector 108">
                <a:extLst>
                  <a:ext uri="{FF2B5EF4-FFF2-40B4-BE49-F238E27FC236}">
                    <a16:creationId xmlns:a16="http://schemas.microsoft.com/office/drawing/2014/main" id="{2DE88E09-9178-4F41-A9B8-A6A51861012E}"/>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4041A70A-D784-4519-BF09-FAED49FC41D5}"/>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111" name="TextBox 110">
                <a:extLst>
                  <a:ext uri="{FF2B5EF4-FFF2-40B4-BE49-F238E27FC236}">
                    <a16:creationId xmlns:a16="http://schemas.microsoft.com/office/drawing/2014/main" id="{9F5911D4-5337-4E34-A75A-75DA1D0108A1}"/>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112" name="TextBox 111">
                <a:extLst>
                  <a:ext uri="{FF2B5EF4-FFF2-40B4-BE49-F238E27FC236}">
                    <a16:creationId xmlns:a16="http://schemas.microsoft.com/office/drawing/2014/main" id="{7123BBE5-F4DD-4D93-A44D-08C018EDF69C}"/>
                  </a:ext>
                </a:extLst>
              </p:cNvPr>
              <p:cNvSpPr txBox="1"/>
              <p:nvPr/>
            </p:nvSpPr>
            <p:spPr>
              <a:xfrm rot="16200000">
                <a:off x="-3944075" y="4786004"/>
                <a:ext cx="1285608" cy="184666"/>
              </a:xfrm>
              <a:prstGeom prst="rect">
                <a:avLst/>
              </a:prstGeom>
              <a:noFill/>
            </p:spPr>
            <p:txBody>
              <a:bodyPr wrap="none" lIns="0" tIns="0" rIns="0" bIns="0" rtlCol="0">
                <a:spAutoFit/>
              </a:bodyPr>
              <a:lstStyle/>
              <a:p>
                <a:pPr algn="ctr"/>
                <a:r>
                  <a:rPr lang="en-US" sz="1200" dirty="0"/>
                  <a:t>Survival probability</a:t>
                </a:r>
              </a:p>
            </p:txBody>
          </p:sp>
          <p:sp>
            <p:nvSpPr>
              <p:cNvPr id="113" name="TextBox 112">
                <a:extLst>
                  <a:ext uri="{FF2B5EF4-FFF2-40B4-BE49-F238E27FC236}">
                    <a16:creationId xmlns:a16="http://schemas.microsoft.com/office/drawing/2014/main" id="{87C5D353-F788-4105-B8F2-7E852DAA6D4C}"/>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71% (58–84%)</a:t>
                </a:r>
              </a:p>
              <a:p>
                <a:pPr marL="266700">
                  <a:lnSpc>
                    <a:spcPts val="1000"/>
                  </a:lnSpc>
                </a:pPr>
                <a:r>
                  <a:rPr lang="en-US" sz="1050" dirty="0"/>
                  <a:t>Matched: 70% (54–84%)</a:t>
                </a:r>
                <a:br>
                  <a:rPr lang="en-GB" sz="1050" dirty="0"/>
                </a:br>
                <a:r>
                  <a:rPr lang="en-GB" sz="1050" dirty="0"/>
                  <a:t>Simulated: 70% (65–75%)</a:t>
                </a:r>
                <a:endParaRPr lang="en-US" sz="1050" dirty="0"/>
              </a:p>
            </p:txBody>
          </p:sp>
          <p:cxnSp>
            <p:nvCxnSpPr>
              <p:cNvPr id="114" name="Straight Connector 113">
                <a:extLst>
                  <a:ext uri="{FF2B5EF4-FFF2-40B4-BE49-F238E27FC236}">
                    <a16:creationId xmlns:a16="http://schemas.microsoft.com/office/drawing/2014/main" id="{85235F37-6F3B-4190-8EF5-90A9A1D37E97}"/>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8576FB9F-8BA5-42EA-AE23-377874ACEFEB}"/>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FF0FF8A2-66C2-431A-8ABA-B149B120263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81CC9E72-DEFC-4F6A-861D-19DF772DBDF4}"/>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A; p=NS</a:t>
                </a:r>
              </a:p>
            </p:txBody>
          </p:sp>
        </p:grpSp>
      </p:grpSp>
      <p:pic>
        <p:nvPicPr>
          <p:cNvPr id="118" name="Picture 117">
            <a:hlinkClick r:id="rId3" action="ppaction://hlinksldjump"/>
            <a:extLst>
              <a:ext uri="{FF2B5EF4-FFF2-40B4-BE49-F238E27FC236}">
                <a16:creationId xmlns:a16="http://schemas.microsoft.com/office/drawing/2014/main" id="{0C80FA8D-C560-4409-B074-A92E5E3CEAE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4" name="Rectangle 3">
            <a:extLst>
              <a:ext uri="{FF2B5EF4-FFF2-40B4-BE49-F238E27FC236}">
                <a16:creationId xmlns:a16="http://schemas.microsoft.com/office/drawing/2014/main" id="{42C1EB35-6D28-42DB-A4A2-6D8FE44E18AF}"/>
              </a:ext>
            </a:extLst>
          </p:cNvPr>
          <p:cNvSpPr/>
          <p:nvPr/>
        </p:nvSpPr>
        <p:spPr>
          <a:xfrm>
            <a:off x="5898200" y="2036976"/>
            <a:ext cx="3102925" cy="213745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6609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996410-E05F-4D1E-B76B-F3C0314602A3}"/>
              </a:ext>
            </a:extLst>
          </p:cNvPr>
          <p:cNvSpPr>
            <a:spLocks noGrp="1"/>
          </p:cNvSpPr>
          <p:nvPr>
            <p:ph type="title"/>
          </p:nvPr>
        </p:nvSpPr>
        <p:spPr/>
        <p:txBody>
          <a:bodyPr>
            <a:normAutofit fontScale="90000"/>
          </a:bodyPr>
          <a:lstStyle/>
          <a:p>
            <a:r>
              <a:rPr lang="en-GB" dirty="0"/>
              <a:t>Liver transplantation:</a:t>
            </a:r>
            <a:br>
              <a:rPr lang="en-GB" dirty="0"/>
            </a:br>
            <a:r>
              <a:rPr lang="en-GB" dirty="0"/>
              <a:t>Selection of patients for LT </a:t>
            </a:r>
          </a:p>
        </p:txBody>
      </p:sp>
      <p:sp>
        <p:nvSpPr>
          <p:cNvPr id="11" name="Text Placeholder 10">
            <a:extLst>
              <a:ext uri="{FF2B5EF4-FFF2-40B4-BE49-F238E27FC236}">
                <a16:creationId xmlns:a16="http://schemas.microsoft.com/office/drawing/2014/main" id="{B83C5F7D-D084-482A-8017-62B4E1DE2B8D}"/>
              </a:ext>
            </a:extLst>
          </p:cNvPr>
          <p:cNvSpPr>
            <a:spLocks noGrp="1"/>
          </p:cNvSpPr>
          <p:nvPr>
            <p:ph type="body" sz="quarter" idx="10"/>
          </p:nvPr>
        </p:nvSpPr>
        <p:spPr/>
        <p:txBody>
          <a:bodyPr/>
          <a:lstStyle/>
          <a:p>
            <a:r>
              <a:rPr lang="en-GB" dirty="0"/>
              <a:t>1. </a:t>
            </a:r>
            <a:r>
              <a:rPr lang="en-GB" dirty="0" err="1"/>
              <a:t>Poynard</a:t>
            </a:r>
            <a:r>
              <a:rPr lang="en-GB" dirty="0"/>
              <a:t> T, et al. J </a:t>
            </a:r>
            <a:r>
              <a:rPr lang="en-GB" dirty="0" err="1"/>
              <a:t>Hepatol</a:t>
            </a:r>
            <a:r>
              <a:rPr lang="en-GB" dirty="0"/>
              <a:t> 1999;30:1130</a:t>
            </a:r>
            <a:r>
              <a:rPr lang="en-GB" dirty="0">
                <a:sym typeface="Symbol" panose="05050102010706020507" pitchFamily="18" charset="2"/>
              </a:rPr>
              <a:t></a:t>
            </a:r>
            <a:r>
              <a:rPr lang="en-GB" dirty="0"/>
              <a:t>7;</a:t>
            </a:r>
          </a:p>
          <a:p>
            <a:r>
              <a:rPr lang="en-GB" dirty="0"/>
              <a:t>EASL CPG ALD. J </a:t>
            </a:r>
            <a:r>
              <a:rPr lang="en-GB" dirty="0" err="1"/>
              <a:t>Hepatol</a:t>
            </a:r>
            <a:r>
              <a:rPr lang="en-GB" dirty="0"/>
              <a:t> 2018;69:154–81</a:t>
            </a:r>
          </a:p>
        </p:txBody>
      </p:sp>
      <p:sp>
        <p:nvSpPr>
          <p:cNvPr id="7" name="Content Placeholder 6">
            <a:extLst>
              <a:ext uri="{FF2B5EF4-FFF2-40B4-BE49-F238E27FC236}">
                <a16:creationId xmlns:a16="http://schemas.microsoft.com/office/drawing/2014/main" id="{514BC462-0B32-4ADB-B4CD-B404217B5A7D}"/>
              </a:ext>
            </a:extLst>
          </p:cNvPr>
          <p:cNvSpPr>
            <a:spLocks noGrp="1"/>
          </p:cNvSpPr>
          <p:nvPr>
            <p:ph sz="half" idx="1"/>
          </p:nvPr>
        </p:nvSpPr>
        <p:spPr>
          <a:xfrm>
            <a:off x="319314" y="1340768"/>
            <a:ext cx="8506800" cy="715308"/>
          </a:xfrm>
        </p:spPr>
        <p:txBody>
          <a:bodyPr>
            <a:normAutofit/>
          </a:bodyPr>
          <a:lstStyle/>
          <a:p>
            <a:r>
              <a:rPr lang="en-GB" sz="1600" dirty="0"/>
              <a:t>Survival benefit related to LT is restricted to patients with </a:t>
            </a:r>
            <a:r>
              <a:rPr lang="en-GB" sz="1600" b="1" dirty="0">
                <a:solidFill>
                  <a:schemeClr val="tx2"/>
                </a:solidFill>
              </a:rPr>
              <a:t>advanced</a:t>
            </a:r>
            <a:r>
              <a:rPr lang="en-GB" sz="1600" dirty="0"/>
              <a:t> decompensation </a:t>
            </a:r>
          </a:p>
          <a:p>
            <a:endParaRPr lang="en-GB" sz="1400" dirty="0"/>
          </a:p>
        </p:txBody>
      </p:sp>
      <p:grpSp>
        <p:nvGrpSpPr>
          <p:cNvPr id="2" name="Group 1">
            <a:extLst>
              <a:ext uri="{FF2B5EF4-FFF2-40B4-BE49-F238E27FC236}">
                <a16:creationId xmlns:a16="http://schemas.microsoft.com/office/drawing/2014/main" id="{9B6F1F96-CB36-463E-A31B-DE49171BA3A1}"/>
              </a:ext>
            </a:extLst>
          </p:cNvPr>
          <p:cNvGrpSpPr/>
          <p:nvPr/>
        </p:nvGrpSpPr>
        <p:grpSpPr>
          <a:xfrm>
            <a:off x="319314" y="1698422"/>
            <a:ext cx="8357162" cy="2448873"/>
            <a:chOff x="179512" y="3787211"/>
            <a:chExt cx="8357162" cy="2448873"/>
          </a:xfrm>
        </p:grpSpPr>
        <p:sp>
          <p:nvSpPr>
            <p:cNvPr id="17" name="TextBox 16">
              <a:extLst>
                <a:ext uri="{FF2B5EF4-FFF2-40B4-BE49-F238E27FC236}">
                  <a16:creationId xmlns:a16="http://schemas.microsoft.com/office/drawing/2014/main" id="{5453DAC8-D844-4A77-AAD9-C0BD2800DE08}"/>
                </a:ext>
              </a:extLst>
            </p:cNvPr>
            <p:cNvSpPr txBox="1"/>
            <p:nvPr/>
          </p:nvSpPr>
          <p:spPr>
            <a:xfrm>
              <a:off x="694800" y="3787211"/>
              <a:ext cx="7657884" cy="338554"/>
            </a:xfrm>
            <a:prstGeom prst="rect">
              <a:avLst/>
            </a:prstGeom>
            <a:noFill/>
          </p:spPr>
          <p:txBody>
            <a:bodyPr wrap="square" rtlCol="0">
              <a:spAutoFit/>
            </a:bodyPr>
            <a:lstStyle/>
            <a:p>
              <a:pPr algn="ctr"/>
              <a:r>
                <a:rPr lang="en-GB" sz="1600" b="1" dirty="0"/>
                <a:t>5-year survival in patients with ALD c</a:t>
              </a:r>
              <a:r>
                <a:rPr lang="en-US" sz="1600" b="1" dirty="0" err="1"/>
                <a:t>irrhosis</a:t>
              </a:r>
              <a:r>
                <a:rPr lang="en-GB" sz="1600" b="1" dirty="0"/>
                <a:t>: LT vs. non-transplanted</a:t>
              </a:r>
              <a:r>
                <a:rPr lang="en-GB" sz="1600" b="1" baseline="30000" dirty="0"/>
                <a:t>1</a:t>
              </a:r>
            </a:p>
          </p:txBody>
        </p:sp>
        <p:grpSp>
          <p:nvGrpSpPr>
            <p:cNvPr id="22" name="Data C">
              <a:extLst>
                <a:ext uri="{FF2B5EF4-FFF2-40B4-BE49-F238E27FC236}">
                  <a16:creationId xmlns:a16="http://schemas.microsoft.com/office/drawing/2014/main" id="{57FFF582-20B4-4182-AAD7-2B2B5C2FCB1A}"/>
                </a:ext>
              </a:extLst>
            </p:cNvPr>
            <p:cNvGrpSpPr/>
            <p:nvPr/>
          </p:nvGrpSpPr>
          <p:grpSpPr>
            <a:xfrm>
              <a:off x="6331309" y="4332950"/>
              <a:ext cx="1781288" cy="1007287"/>
              <a:chOff x="1147482" y="1925171"/>
              <a:chExt cx="4038600" cy="2283758"/>
            </a:xfrm>
          </p:grpSpPr>
          <p:sp>
            <p:nvSpPr>
              <p:cNvPr id="23" name="Freeform: Shape 22">
                <a:extLst>
                  <a:ext uri="{FF2B5EF4-FFF2-40B4-BE49-F238E27FC236}">
                    <a16:creationId xmlns:a16="http://schemas.microsoft.com/office/drawing/2014/main" id="{477FA9E4-5B58-4C42-B34C-4A52E8D5C9D9}"/>
                  </a:ext>
                </a:extLst>
              </p:cNvPr>
              <p:cNvSpPr/>
              <p:nvPr/>
            </p:nvSpPr>
            <p:spPr>
              <a:xfrm>
                <a:off x="1151965" y="1931894"/>
                <a:ext cx="3989294" cy="1351430"/>
              </a:xfrm>
              <a:custGeom>
                <a:avLst/>
                <a:gdLst>
                  <a:gd name="connsiteX0" fmla="*/ 0 w 3989294"/>
                  <a:gd name="connsiteY0" fmla="*/ 0 h 1351430"/>
                  <a:gd name="connsiteX1" fmla="*/ 0 w 3989294"/>
                  <a:gd name="connsiteY1" fmla="*/ 284630 h 1351430"/>
                  <a:gd name="connsiteX2" fmla="*/ 38100 w 3989294"/>
                  <a:gd name="connsiteY2" fmla="*/ 284630 h 1351430"/>
                  <a:gd name="connsiteX3" fmla="*/ 38100 w 3989294"/>
                  <a:gd name="connsiteY3" fmla="*/ 414618 h 1351430"/>
                  <a:gd name="connsiteX4" fmla="*/ 89647 w 3989294"/>
                  <a:gd name="connsiteY4" fmla="*/ 414618 h 1351430"/>
                  <a:gd name="connsiteX5" fmla="*/ 89647 w 3989294"/>
                  <a:gd name="connsiteY5" fmla="*/ 490818 h 1351430"/>
                  <a:gd name="connsiteX6" fmla="*/ 127747 w 3989294"/>
                  <a:gd name="connsiteY6" fmla="*/ 490818 h 1351430"/>
                  <a:gd name="connsiteX7" fmla="*/ 127747 w 3989294"/>
                  <a:gd name="connsiteY7" fmla="*/ 625288 h 1351430"/>
                  <a:gd name="connsiteX8" fmla="*/ 143435 w 3989294"/>
                  <a:gd name="connsiteY8" fmla="*/ 625288 h 1351430"/>
                  <a:gd name="connsiteX9" fmla="*/ 143435 w 3989294"/>
                  <a:gd name="connsiteY9" fmla="*/ 688041 h 1351430"/>
                  <a:gd name="connsiteX10" fmla="*/ 342900 w 3989294"/>
                  <a:gd name="connsiteY10" fmla="*/ 688041 h 1351430"/>
                  <a:gd name="connsiteX11" fmla="*/ 342900 w 3989294"/>
                  <a:gd name="connsiteY11" fmla="*/ 744071 h 1351430"/>
                  <a:gd name="connsiteX12" fmla="*/ 605117 w 3989294"/>
                  <a:gd name="connsiteY12" fmla="*/ 744071 h 1351430"/>
                  <a:gd name="connsiteX13" fmla="*/ 605117 w 3989294"/>
                  <a:gd name="connsiteY13" fmla="*/ 813547 h 1351430"/>
                  <a:gd name="connsiteX14" fmla="*/ 1073523 w 3989294"/>
                  <a:gd name="connsiteY14" fmla="*/ 813547 h 1351430"/>
                  <a:gd name="connsiteX15" fmla="*/ 1073523 w 3989294"/>
                  <a:gd name="connsiteY15" fmla="*/ 874059 h 1351430"/>
                  <a:gd name="connsiteX16" fmla="*/ 1149723 w 3989294"/>
                  <a:gd name="connsiteY16" fmla="*/ 874059 h 1351430"/>
                  <a:gd name="connsiteX17" fmla="*/ 1149723 w 3989294"/>
                  <a:gd name="connsiteY17" fmla="*/ 959224 h 1351430"/>
                  <a:gd name="connsiteX18" fmla="*/ 1183341 w 3989294"/>
                  <a:gd name="connsiteY18" fmla="*/ 959224 h 1351430"/>
                  <a:gd name="connsiteX19" fmla="*/ 1183341 w 3989294"/>
                  <a:gd name="connsiteY19" fmla="*/ 1004047 h 1351430"/>
                  <a:gd name="connsiteX20" fmla="*/ 1801906 w 3989294"/>
                  <a:gd name="connsiteY20" fmla="*/ 1004047 h 1351430"/>
                  <a:gd name="connsiteX21" fmla="*/ 1801906 w 3989294"/>
                  <a:gd name="connsiteY21" fmla="*/ 1069041 h 1351430"/>
                  <a:gd name="connsiteX22" fmla="*/ 2026023 w 3989294"/>
                  <a:gd name="connsiteY22" fmla="*/ 1069041 h 1351430"/>
                  <a:gd name="connsiteX23" fmla="*/ 2026023 w 3989294"/>
                  <a:gd name="connsiteY23" fmla="*/ 1149724 h 1351430"/>
                  <a:gd name="connsiteX24" fmla="*/ 2187388 w 3989294"/>
                  <a:gd name="connsiteY24" fmla="*/ 1149724 h 1351430"/>
                  <a:gd name="connsiteX25" fmla="*/ 2187388 w 3989294"/>
                  <a:gd name="connsiteY25" fmla="*/ 1212477 h 1351430"/>
                  <a:gd name="connsiteX26" fmla="*/ 2933700 w 3989294"/>
                  <a:gd name="connsiteY26" fmla="*/ 1212477 h 1351430"/>
                  <a:gd name="connsiteX27" fmla="*/ 2933700 w 3989294"/>
                  <a:gd name="connsiteY27" fmla="*/ 1284194 h 1351430"/>
                  <a:gd name="connsiteX28" fmla="*/ 3137647 w 3989294"/>
                  <a:gd name="connsiteY28" fmla="*/ 1284194 h 1351430"/>
                  <a:gd name="connsiteX29" fmla="*/ 3137647 w 3989294"/>
                  <a:gd name="connsiteY29" fmla="*/ 1351430 h 1351430"/>
                  <a:gd name="connsiteX30" fmla="*/ 3989294 w 3989294"/>
                  <a:gd name="connsiteY30" fmla="*/ 1351430 h 13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89294" h="1351430">
                    <a:moveTo>
                      <a:pt x="0" y="0"/>
                    </a:moveTo>
                    <a:lnTo>
                      <a:pt x="0" y="284630"/>
                    </a:lnTo>
                    <a:lnTo>
                      <a:pt x="38100" y="284630"/>
                    </a:lnTo>
                    <a:lnTo>
                      <a:pt x="38100" y="414618"/>
                    </a:lnTo>
                    <a:lnTo>
                      <a:pt x="89647" y="414618"/>
                    </a:lnTo>
                    <a:lnTo>
                      <a:pt x="89647" y="490818"/>
                    </a:lnTo>
                    <a:lnTo>
                      <a:pt x="127747" y="490818"/>
                    </a:lnTo>
                    <a:lnTo>
                      <a:pt x="127747" y="625288"/>
                    </a:lnTo>
                    <a:lnTo>
                      <a:pt x="143435" y="625288"/>
                    </a:lnTo>
                    <a:lnTo>
                      <a:pt x="143435" y="688041"/>
                    </a:lnTo>
                    <a:lnTo>
                      <a:pt x="342900" y="688041"/>
                    </a:lnTo>
                    <a:lnTo>
                      <a:pt x="342900" y="744071"/>
                    </a:lnTo>
                    <a:lnTo>
                      <a:pt x="605117" y="744071"/>
                    </a:lnTo>
                    <a:lnTo>
                      <a:pt x="605117" y="813547"/>
                    </a:lnTo>
                    <a:lnTo>
                      <a:pt x="1073523" y="813547"/>
                    </a:lnTo>
                    <a:lnTo>
                      <a:pt x="1073523" y="874059"/>
                    </a:lnTo>
                    <a:lnTo>
                      <a:pt x="1149723" y="874059"/>
                    </a:lnTo>
                    <a:lnTo>
                      <a:pt x="1149723" y="959224"/>
                    </a:lnTo>
                    <a:lnTo>
                      <a:pt x="1183341" y="959224"/>
                    </a:lnTo>
                    <a:lnTo>
                      <a:pt x="1183341" y="1004047"/>
                    </a:lnTo>
                    <a:lnTo>
                      <a:pt x="1801906" y="1004047"/>
                    </a:lnTo>
                    <a:lnTo>
                      <a:pt x="1801906" y="1069041"/>
                    </a:lnTo>
                    <a:lnTo>
                      <a:pt x="2026023" y="1069041"/>
                    </a:lnTo>
                    <a:lnTo>
                      <a:pt x="2026023" y="1149724"/>
                    </a:lnTo>
                    <a:lnTo>
                      <a:pt x="2187388" y="1149724"/>
                    </a:lnTo>
                    <a:lnTo>
                      <a:pt x="2187388" y="1212477"/>
                    </a:lnTo>
                    <a:lnTo>
                      <a:pt x="2933700" y="1212477"/>
                    </a:lnTo>
                    <a:lnTo>
                      <a:pt x="2933700" y="1284194"/>
                    </a:lnTo>
                    <a:lnTo>
                      <a:pt x="3137647" y="1284194"/>
                    </a:lnTo>
                    <a:lnTo>
                      <a:pt x="3137647" y="1351430"/>
                    </a:lnTo>
                    <a:lnTo>
                      <a:pt x="3989294" y="1351430"/>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20A265B9-8157-4ED6-B9D1-9DE0DF475414}"/>
                  </a:ext>
                </a:extLst>
              </p:cNvPr>
              <p:cNvSpPr/>
              <p:nvPr/>
            </p:nvSpPr>
            <p:spPr>
              <a:xfrm>
                <a:off x="1147483" y="1929653"/>
                <a:ext cx="4022912" cy="2279276"/>
              </a:xfrm>
              <a:custGeom>
                <a:avLst/>
                <a:gdLst>
                  <a:gd name="connsiteX0" fmla="*/ 0 w 4166347"/>
                  <a:gd name="connsiteY0" fmla="*/ 0 h 2279276"/>
                  <a:gd name="connsiteX1" fmla="*/ 143435 w 4166347"/>
                  <a:gd name="connsiteY1" fmla="*/ 0 h 2279276"/>
                  <a:gd name="connsiteX2" fmla="*/ 170329 w 4166347"/>
                  <a:gd name="connsiteY2" fmla="*/ 0 h 2279276"/>
                  <a:gd name="connsiteX3" fmla="*/ 170329 w 4166347"/>
                  <a:gd name="connsiteY3" fmla="*/ 394447 h 2279276"/>
                  <a:gd name="connsiteX4" fmla="*/ 179294 w 4166347"/>
                  <a:gd name="connsiteY4" fmla="*/ 394447 h 2279276"/>
                  <a:gd name="connsiteX5" fmla="*/ 179294 w 4166347"/>
                  <a:gd name="connsiteY5" fmla="*/ 555812 h 2279276"/>
                  <a:gd name="connsiteX6" fmla="*/ 203947 w 4166347"/>
                  <a:gd name="connsiteY6" fmla="*/ 555812 h 2279276"/>
                  <a:gd name="connsiteX7" fmla="*/ 203947 w 4166347"/>
                  <a:gd name="connsiteY7" fmla="*/ 753035 h 2279276"/>
                  <a:gd name="connsiteX8" fmla="*/ 230841 w 4166347"/>
                  <a:gd name="connsiteY8" fmla="*/ 753035 h 2279276"/>
                  <a:gd name="connsiteX9" fmla="*/ 230841 w 4166347"/>
                  <a:gd name="connsiteY9" fmla="*/ 826994 h 2279276"/>
                  <a:gd name="connsiteX10" fmla="*/ 244288 w 4166347"/>
                  <a:gd name="connsiteY10" fmla="*/ 826994 h 2279276"/>
                  <a:gd name="connsiteX11" fmla="*/ 244288 w 4166347"/>
                  <a:gd name="connsiteY11" fmla="*/ 885265 h 2279276"/>
                  <a:gd name="connsiteX12" fmla="*/ 298077 w 4166347"/>
                  <a:gd name="connsiteY12" fmla="*/ 885265 h 2279276"/>
                  <a:gd name="connsiteX13" fmla="*/ 298077 w 4166347"/>
                  <a:gd name="connsiteY13" fmla="*/ 959223 h 2279276"/>
                  <a:gd name="connsiteX14" fmla="*/ 454959 w 4166347"/>
                  <a:gd name="connsiteY14" fmla="*/ 959223 h 2279276"/>
                  <a:gd name="connsiteX15" fmla="*/ 454959 w 4166347"/>
                  <a:gd name="connsiteY15" fmla="*/ 1021976 h 2279276"/>
                  <a:gd name="connsiteX16" fmla="*/ 524435 w 4166347"/>
                  <a:gd name="connsiteY16" fmla="*/ 1021976 h 2279276"/>
                  <a:gd name="connsiteX17" fmla="*/ 524435 w 4166347"/>
                  <a:gd name="connsiteY17" fmla="*/ 1093694 h 2279276"/>
                  <a:gd name="connsiteX18" fmla="*/ 730624 w 4166347"/>
                  <a:gd name="connsiteY18" fmla="*/ 1093694 h 2279276"/>
                  <a:gd name="connsiteX19" fmla="*/ 730624 w 4166347"/>
                  <a:gd name="connsiteY19" fmla="*/ 1174376 h 2279276"/>
                  <a:gd name="connsiteX20" fmla="*/ 748553 w 4166347"/>
                  <a:gd name="connsiteY20" fmla="*/ 1174376 h 2279276"/>
                  <a:gd name="connsiteX21" fmla="*/ 748553 w 4166347"/>
                  <a:gd name="connsiteY21" fmla="*/ 1385047 h 2279276"/>
                  <a:gd name="connsiteX22" fmla="*/ 813547 w 4166347"/>
                  <a:gd name="connsiteY22" fmla="*/ 1385047 h 2279276"/>
                  <a:gd name="connsiteX23" fmla="*/ 813547 w 4166347"/>
                  <a:gd name="connsiteY23" fmla="*/ 1445559 h 2279276"/>
                  <a:gd name="connsiteX24" fmla="*/ 891988 w 4166347"/>
                  <a:gd name="connsiteY24" fmla="*/ 1445559 h 2279276"/>
                  <a:gd name="connsiteX25" fmla="*/ 891988 w 4166347"/>
                  <a:gd name="connsiteY25" fmla="*/ 1519518 h 2279276"/>
                  <a:gd name="connsiteX26" fmla="*/ 941294 w 4166347"/>
                  <a:gd name="connsiteY26" fmla="*/ 1519518 h 2279276"/>
                  <a:gd name="connsiteX27" fmla="*/ 941294 w 4166347"/>
                  <a:gd name="connsiteY27" fmla="*/ 1593476 h 2279276"/>
                  <a:gd name="connsiteX28" fmla="*/ 974912 w 4166347"/>
                  <a:gd name="connsiteY28" fmla="*/ 1593476 h 2279276"/>
                  <a:gd name="connsiteX29" fmla="*/ 974912 w 4166347"/>
                  <a:gd name="connsiteY29" fmla="*/ 1660712 h 2279276"/>
                  <a:gd name="connsiteX30" fmla="*/ 1104900 w 4166347"/>
                  <a:gd name="connsiteY30" fmla="*/ 1660712 h 2279276"/>
                  <a:gd name="connsiteX31" fmla="*/ 1104900 w 4166347"/>
                  <a:gd name="connsiteY31" fmla="*/ 1734671 h 2279276"/>
                  <a:gd name="connsiteX32" fmla="*/ 1315571 w 4166347"/>
                  <a:gd name="connsiteY32" fmla="*/ 1734671 h 2279276"/>
                  <a:gd name="connsiteX33" fmla="*/ 1315571 w 4166347"/>
                  <a:gd name="connsiteY33" fmla="*/ 1804147 h 2279276"/>
                  <a:gd name="connsiteX34" fmla="*/ 1398494 w 4166347"/>
                  <a:gd name="connsiteY34" fmla="*/ 1804147 h 2279276"/>
                  <a:gd name="connsiteX35" fmla="*/ 1398494 w 4166347"/>
                  <a:gd name="connsiteY35" fmla="*/ 1882588 h 2279276"/>
                  <a:gd name="connsiteX36" fmla="*/ 1748118 w 4166347"/>
                  <a:gd name="connsiteY36" fmla="*/ 1882588 h 2279276"/>
                  <a:gd name="connsiteX37" fmla="*/ 1748118 w 4166347"/>
                  <a:gd name="connsiteY37" fmla="*/ 1952065 h 2279276"/>
                  <a:gd name="connsiteX38" fmla="*/ 1918447 w 4166347"/>
                  <a:gd name="connsiteY38" fmla="*/ 1952065 h 2279276"/>
                  <a:gd name="connsiteX39" fmla="*/ 1918447 w 4166347"/>
                  <a:gd name="connsiteY39" fmla="*/ 2028265 h 2279276"/>
                  <a:gd name="connsiteX40" fmla="*/ 2283759 w 4166347"/>
                  <a:gd name="connsiteY40" fmla="*/ 2028265 h 2279276"/>
                  <a:gd name="connsiteX41" fmla="*/ 2283759 w 4166347"/>
                  <a:gd name="connsiteY41" fmla="*/ 2117912 h 2279276"/>
                  <a:gd name="connsiteX42" fmla="*/ 2308412 w 4166347"/>
                  <a:gd name="connsiteY42" fmla="*/ 2117912 h 2279276"/>
                  <a:gd name="connsiteX43" fmla="*/ 2308412 w 4166347"/>
                  <a:gd name="connsiteY43" fmla="*/ 2187388 h 2279276"/>
                  <a:gd name="connsiteX44" fmla="*/ 3077135 w 4166347"/>
                  <a:gd name="connsiteY44" fmla="*/ 2187388 h 2279276"/>
                  <a:gd name="connsiteX45" fmla="*/ 3077135 w 4166347"/>
                  <a:gd name="connsiteY45" fmla="*/ 2279276 h 2279276"/>
                  <a:gd name="connsiteX46" fmla="*/ 4166347 w 4166347"/>
                  <a:gd name="connsiteY46" fmla="*/ 2279276 h 2279276"/>
                  <a:gd name="connsiteX0" fmla="*/ 0 w 4022912"/>
                  <a:gd name="connsiteY0" fmla="*/ 0 h 2279276"/>
                  <a:gd name="connsiteX1" fmla="*/ 26894 w 4022912"/>
                  <a:gd name="connsiteY1" fmla="*/ 0 h 2279276"/>
                  <a:gd name="connsiteX2" fmla="*/ 26894 w 4022912"/>
                  <a:gd name="connsiteY2" fmla="*/ 394447 h 2279276"/>
                  <a:gd name="connsiteX3" fmla="*/ 35859 w 4022912"/>
                  <a:gd name="connsiteY3" fmla="*/ 394447 h 2279276"/>
                  <a:gd name="connsiteX4" fmla="*/ 35859 w 4022912"/>
                  <a:gd name="connsiteY4" fmla="*/ 555812 h 2279276"/>
                  <a:gd name="connsiteX5" fmla="*/ 60512 w 4022912"/>
                  <a:gd name="connsiteY5" fmla="*/ 555812 h 2279276"/>
                  <a:gd name="connsiteX6" fmla="*/ 60512 w 4022912"/>
                  <a:gd name="connsiteY6" fmla="*/ 753035 h 2279276"/>
                  <a:gd name="connsiteX7" fmla="*/ 87406 w 4022912"/>
                  <a:gd name="connsiteY7" fmla="*/ 753035 h 2279276"/>
                  <a:gd name="connsiteX8" fmla="*/ 87406 w 4022912"/>
                  <a:gd name="connsiteY8" fmla="*/ 826994 h 2279276"/>
                  <a:gd name="connsiteX9" fmla="*/ 100853 w 4022912"/>
                  <a:gd name="connsiteY9" fmla="*/ 826994 h 2279276"/>
                  <a:gd name="connsiteX10" fmla="*/ 100853 w 4022912"/>
                  <a:gd name="connsiteY10" fmla="*/ 885265 h 2279276"/>
                  <a:gd name="connsiteX11" fmla="*/ 154642 w 4022912"/>
                  <a:gd name="connsiteY11" fmla="*/ 885265 h 2279276"/>
                  <a:gd name="connsiteX12" fmla="*/ 154642 w 4022912"/>
                  <a:gd name="connsiteY12" fmla="*/ 959223 h 2279276"/>
                  <a:gd name="connsiteX13" fmla="*/ 311524 w 4022912"/>
                  <a:gd name="connsiteY13" fmla="*/ 959223 h 2279276"/>
                  <a:gd name="connsiteX14" fmla="*/ 311524 w 4022912"/>
                  <a:gd name="connsiteY14" fmla="*/ 1021976 h 2279276"/>
                  <a:gd name="connsiteX15" fmla="*/ 381000 w 4022912"/>
                  <a:gd name="connsiteY15" fmla="*/ 1021976 h 2279276"/>
                  <a:gd name="connsiteX16" fmla="*/ 381000 w 4022912"/>
                  <a:gd name="connsiteY16" fmla="*/ 1093694 h 2279276"/>
                  <a:gd name="connsiteX17" fmla="*/ 587189 w 4022912"/>
                  <a:gd name="connsiteY17" fmla="*/ 1093694 h 2279276"/>
                  <a:gd name="connsiteX18" fmla="*/ 587189 w 4022912"/>
                  <a:gd name="connsiteY18" fmla="*/ 1174376 h 2279276"/>
                  <a:gd name="connsiteX19" fmla="*/ 605118 w 4022912"/>
                  <a:gd name="connsiteY19" fmla="*/ 1174376 h 2279276"/>
                  <a:gd name="connsiteX20" fmla="*/ 605118 w 4022912"/>
                  <a:gd name="connsiteY20" fmla="*/ 1385047 h 2279276"/>
                  <a:gd name="connsiteX21" fmla="*/ 670112 w 4022912"/>
                  <a:gd name="connsiteY21" fmla="*/ 1385047 h 2279276"/>
                  <a:gd name="connsiteX22" fmla="*/ 670112 w 4022912"/>
                  <a:gd name="connsiteY22" fmla="*/ 1445559 h 2279276"/>
                  <a:gd name="connsiteX23" fmla="*/ 748553 w 4022912"/>
                  <a:gd name="connsiteY23" fmla="*/ 1445559 h 2279276"/>
                  <a:gd name="connsiteX24" fmla="*/ 748553 w 4022912"/>
                  <a:gd name="connsiteY24" fmla="*/ 1519518 h 2279276"/>
                  <a:gd name="connsiteX25" fmla="*/ 797859 w 4022912"/>
                  <a:gd name="connsiteY25" fmla="*/ 1519518 h 2279276"/>
                  <a:gd name="connsiteX26" fmla="*/ 797859 w 4022912"/>
                  <a:gd name="connsiteY26" fmla="*/ 1593476 h 2279276"/>
                  <a:gd name="connsiteX27" fmla="*/ 831477 w 4022912"/>
                  <a:gd name="connsiteY27" fmla="*/ 1593476 h 2279276"/>
                  <a:gd name="connsiteX28" fmla="*/ 831477 w 4022912"/>
                  <a:gd name="connsiteY28" fmla="*/ 1660712 h 2279276"/>
                  <a:gd name="connsiteX29" fmla="*/ 961465 w 4022912"/>
                  <a:gd name="connsiteY29" fmla="*/ 1660712 h 2279276"/>
                  <a:gd name="connsiteX30" fmla="*/ 961465 w 4022912"/>
                  <a:gd name="connsiteY30" fmla="*/ 1734671 h 2279276"/>
                  <a:gd name="connsiteX31" fmla="*/ 1172136 w 4022912"/>
                  <a:gd name="connsiteY31" fmla="*/ 1734671 h 2279276"/>
                  <a:gd name="connsiteX32" fmla="*/ 1172136 w 4022912"/>
                  <a:gd name="connsiteY32" fmla="*/ 1804147 h 2279276"/>
                  <a:gd name="connsiteX33" fmla="*/ 1255059 w 4022912"/>
                  <a:gd name="connsiteY33" fmla="*/ 1804147 h 2279276"/>
                  <a:gd name="connsiteX34" fmla="*/ 1255059 w 4022912"/>
                  <a:gd name="connsiteY34" fmla="*/ 1882588 h 2279276"/>
                  <a:gd name="connsiteX35" fmla="*/ 1604683 w 4022912"/>
                  <a:gd name="connsiteY35" fmla="*/ 1882588 h 2279276"/>
                  <a:gd name="connsiteX36" fmla="*/ 1604683 w 4022912"/>
                  <a:gd name="connsiteY36" fmla="*/ 1952065 h 2279276"/>
                  <a:gd name="connsiteX37" fmla="*/ 1775012 w 4022912"/>
                  <a:gd name="connsiteY37" fmla="*/ 1952065 h 2279276"/>
                  <a:gd name="connsiteX38" fmla="*/ 1775012 w 4022912"/>
                  <a:gd name="connsiteY38" fmla="*/ 2028265 h 2279276"/>
                  <a:gd name="connsiteX39" fmla="*/ 2140324 w 4022912"/>
                  <a:gd name="connsiteY39" fmla="*/ 2028265 h 2279276"/>
                  <a:gd name="connsiteX40" fmla="*/ 2140324 w 4022912"/>
                  <a:gd name="connsiteY40" fmla="*/ 2117912 h 2279276"/>
                  <a:gd name="connsiteX41" fmla="*/ 2164977 w 4022912"/>
                  <a:gd name="connsiteY41" fmla="*/ 2117912 h 2279276"/>
                  <a:gd name="connsiteX42" fmla="*/ 2164977 w 4022912"/>
                  <a:gd name="connsiteY42" fmla="*/ 2187388 h 2279276"/>
                  <a:gd name="connsiteX43" fmla="*/ 2933700 w 4022912"/>
                  <a:gd name="connsiteY43" fmla="*/ 2187388 h 2279276"/>
                  <a:gd name="connsiteX44" fmla="*/ 2933700 w 4022912"/>
                  <a:gd name="connsiteY44" fmla="*/ 2279276 h 2279276"/>
                  <a:gd name="connsiteX45" fmla="*/ 4022912 w 4022912"/>
                  <a:gd name="connsiteY45" fmla="*/ 2279276 h 227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22912" h="2279276">
                    <a:moveTo>
                      <a:pt x="0" y="0"/>
                    </a:moveTo>
                    <a:lnTo>
                      <a:pt x="26894" y="0"/>
                    </a:lnTo>
                    <a:lnTo>
                      <a:pt x="26894" y="394447"/>
                    </a:lnTo>
                    <a:lnTo>
                      <a:pt x="35859" y="394447"/>
                    </a:lnTo>
                    <a:lnTo>
                      <a:pt x="35859" y="555812"/>
                    </a:lnTo>
                    <a:lnTo>
                      <a:pt x="60512" y="555812"/>
                    </a:lnTo>
                    <a:lnTo>
                      <a:pt x="60512" y="753035"/>
                    </a:lnTo>
                    <a:lnTo>
                      <a:pt x="87406" y="753035"/>
                    </a:lnTo>
                    <a:lnTo>
                      <a:pt x="87406" y="826994"/>
                    </a:lnTo>
                    <a:lnTo>
                      <a:pt x="100853" y="826994"/>
                    </a:lnTo>
                    <a:lnTo>
                      <a:pt x="100853" y="885265"/>
                    </a:lnTo>
                    <a:lnTo>
                      <a:pt x="154642" y="885265"/>
                    </a:lnTo>
                    <a:lnTo>
                      <a:pt x="154642" y="959223"/>
                    </a:lnTo>
                    <a:lnTo>
                      <a:pt x="311524" y="959223"/>
                    </a:lnTo>
                    <a:lnTo>
                      <a:pt x="311524" y="1021976"/>
                    </a:lnTo>
                    <a:lnTo>
                      <a:pt x="381000" y="1021976"/>
                    </a:lnTo>
                    <a:lnTo>
                      <a:pt x="381000" y="1093694"/>
                    </a:lnTo>
                    <a:lnTo>
                      <a:pt x="587189" y="1093694"/>
                    </a:lnTo>
                    <a:lnTo>
                      <a:pt x="587189" y="1174376"/>
                    </a:lnTo>
                    <a:lnTo>
                      <a:pt x="605118" y="1174376"/>
                    </a:lnTo>
                    <a:lnTo>
                      <a:pt x="605118" y="1385047"/>
                    </a:lnTo>
                    <a:lnTo>
                      <a:pt x="670112" y="1385047"/>
                    </a:lnTo>
                    <a:lnTo>
                      <a:pt x="670112" y="1445559"/>
                    </a:lnTo>
                    <a:lnTo>
                      <a:pt x="748553" y="1445559"/>
                    </a:lnTo>
                    <a:lnTo>
                      <a:pt x="748553" y="1519518"/>
                    </a:lnTo>
                    <a:lnTo>
                      <a:pt x="797859" y="1519518"/>
                    </a:lnTo>
                    <a:lnTo>
                      <a:pt x="797859" y="1593476"/>
                    </a:lnTo>
                    <a:lnTo>
                      <a:pt x="831477" y="1593476"/>
                    </a:lnTo>
                    <a:lnTo>
                      <a:pt x="831477" y="1660712"/>
                    </a:lnTo>
                    <a:lnTo>
                      <a:pt x="961465" y="1660712"/>
                    </a:lnTo>
                    <a:lnTo>
                      <a:pt x="961465" y="1734671"/>
                    </a:lnTo>
                    <a:lnTo>
                      <a:pt x="1172136" y="1734671"/>
                    </a:lnTo>
                    <a:lnTo>
                      <a:pt x="1172136" y="1804147"/>
                    </a:lnTo>
                    <a:lnTo>
                      <a:pt x="1255059" y="1804147"/>
                    </a:lnTo>
                    <a:lnTo>
                      <a:pt x="1255059" y="1882588"/>
                    </a:lnTo>
                    <a:lnTo>
                      <a:pt x="1604683" y="1882588"/>
                    </a:lnTo>
                    <a:lnTo>
                      <a:pt x="1604683" y="1952065"/>
                    </a:lnTo>
                    <a:lnTo>
                      <a:pt x="1775012" y="1952065"/>
                    </a:lnTo>
                    <a:lnTo>
                      <a:pt x="1775012" y="2028265"/>
                    </a:lnTo>
                    <a:lnTo>
                      <a:pt x="2140324" y="2028265"/>
                    </a:lnTo>
                    <a:lnTo>
                      <a:pt x="2140324" y="2117912"/>
                    </a:lnTo>
                    <a:lnTo>
                      <a:pt x="2164977" y="2117912"/>
                    </a:lnTo>
                    <a:lnTo>
                      <a:pt x="2164977" y="2187388"/>
                    </a:lnTo>
                    <a:lnTo>
                      <a:pt x="2933700" y="2187388"/>
                    </a:lnTo>
                    <a:lnTo>
                      <a:pt x="2933700" y="2279276"/>
                    </a:lnTo>
                    <a:lnTo>
                      <a:pt x="4022912" y="2279276"/>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FB8546BC-2854-4E0A-82BD-79B213A4D137}"/>
                  </a:ext>
                </a:extLst>
              </p:cNvPr>
              <p:cNvSpPr/>
              <p:nvPr/>
            </p:nvSpPr>
            <p:spPr>
              <a:xfrm>
                <a:off x="1147482" y="1925171"/>
                <a:ext cx="4038600" cy="2185146"/>
              </a:xfrm>
              <a:custGeom>
                <a:avLst/>
                <a:gdLst>
                  <a:gd name="connsiteX0" fmla="*/ 0 w 4038600"/>
                  <a:gd name="connsiteY0" fmla="*/ 0 h 2196939"/>
                  <a:gd name="connsiteX1" fmla="*/ 147918 w 4038600"/>
                  <a:gd name="connsiteY1" fmla="*/ 620805 h 2196939"/>
                  <a:gd name="connsiteX2" fmla="*/ 652183 w 4038600"/>
                  <a:gd name="connsiteY2" fmla="*/ 1192305 h 2196939"/>
                  <a:gd name="connsiteX3" fmla="*/ 1842247 w 4038600"/>
                  <a:gd name="connsiteY3" fmla="*/ 1822076 h 2196939"/>
                  <a:gd name="connsiteX4" fmla="*/ 3316942 w 4038600"/>
                  <a:gd name="connsiteY4" fmla="*/ 2153770 h 2196939"/>
                  <a:gd name="connsiteX5" fmla="*/ 4038600 w 4038600"/>
                  <a:gd name="connsiteY5" fmla="*/ 2182905 h 2196939"/>
                  <a:gd name="connsiteX0" fmla="*/ 0 w 4038600"/>
                  <a:gd name="connsiteY0" fmla="*/ 0 h 2193371"/>
                  <a:gd name="connsiteX1" fmla="*/ 147918 w 4038600"/>
                  <a:gd name="connsiteY1" fmla="*/ 620805 h 2193371"/>
                  <a:gd name="connsiteX2" fmla="*/ 652183 w 4038600"/>
                  <a:gd name="connsiteY2" fmla="*/ 1192305 h 2193371"/>
                  <a:gd name="connsiteX3" fmla="*/ 1842247 w 4038600"/>
                  <a:gd name="connsiteY3" fmla="*/ 1822076 h 2193371"/>
                  <a:gd name="connsiteX4" fmla="*/ 3316942 w 4038600"/>
                  <a:gd name="connsiteY4" fmla="*/ 2153770 h 2193371"/>
                  <a:gd name="connsiteX5" fmla="*/ 4038600 w 4038600"/>
                  <a:gd name="connsiteY5" fmla="*/ 2182905 h 2193371"/>
                  <a:gd name="connsiteX0" fmla="*/ 0 w 4038600"/>
                  <a:gd name="connsiteY0" fmla="*/ 0 h 2186646"/>
                  <a:gd name="connsiteX1" fmla="*/ 147918 w 4038600"/>
                  <a:gd name="connsiteY1" fmla="*/ 620805 h 2186646"/>
                  <a:gd name="connsiteX2" fmla="*/ 652183 w 4038600"/>
                  <a:gd name="connsiteY2" fmla="*/ 1192305 h 2186646"/>
                  <a:gd name="connsiteX3" fmla="*/ 1842247 w 4038600"/>
                  <a:gd name="connsiteY3" fmla="*/ 1822076 h 2186646"/>
                  <a:gd name="connsiteX4" fmla="*/ 3316942 w 4038600"/>
                  <a:gd name="connsiteY4" fmla="*/ 2153770 h 2186646"/>
                  <a:gd name="connsiteX5" fmla="*/ 4038600 w 4038600"/>
                  <a:gd name="connsiteY5" fmla="*/ 2182905 h 2186646"/>
                  <a:gd name="connsiteX0" fmla="*/ 0 w 4038600"/>
                  <a:gd name="connsiteY0" fmla="*/ 0 h 2194712"/>
                  <a:gd name="connsiteX1" fmla="*/ 147918 w 4038600"/>
                  <a:gd name="connsiteY1" fmla="*/ 620805 h 2194712"/>
                  <a:gd name="connsiteX2" fmla="*/ 652183 w 4038600"/>
                  <a:gd name="connsiteY2" fmla="*/ 1192305 h 2194712"/>
                  <a:gd name="connsiteX3" fmla="*/ 1842247 w 4038600"/>
                  <a:gd name="connsiteY3" fmla="*/ 1822076 h 2194712"/>
                  <a:gd name="connsiteX4" fmla="*/ 3316942 w 4038600"/>
                  <a:gd name="connsiteY4" fmla="*/ 2153770 h 2194712"/>
                  <a:gd name="connsiteX5" fmla="*/ 4038600 w 4038600"/>
                  <a:gd name="connsiteY5" fmla="*/ 2185146 h 2194712"/>
                  <a:gd name="connsiteX0" fmla="*/ 0 w 4038600"/>
                  <a:gd name="connsiteY0" fmla="*/ 0 h 2192086"/>
                  <a:gd name="connsiteX1" fmla="*/ 147918 w 4038600"/>
                  <a:gd name="connsiteY1" fmla="*/ 620805 h 2192086"/>
                  <a:gd name="connsiteX2" fmla="*/ 652183 w 4038600"/>
                  <a:gd name="connsiteY2" fmla="*/ 1192305 h 2192086"/>
                  <a:gd name="connsiteX3" fmla="*/ 1842247 w 4038600"/>
                  <a:gd name="connsiteY3" fmla="*/ 1822076 h 2192086"/>
                  <a:gd name="connsiteX4" fmla="*/ 3316942 w 4038600"/>
                  <a:gd name="connsiteY4" fmla="*/ 2153770 h 2192086"/>
                  <a:gd name="connsiteX5" fmla="*/ 4038600 w 4038600"/>
                  <a:gd name="connsiteY5" fmla="*/ 2185146 h 2192086"/>
                  <a:gd name="connsiteX0" fmla="*/ 0 w 4038600"/>
                  <a:gd name="connsiteY0" fmla="*/ 0 h 2185146"/>
                  <a:gd name="connsiteX1" fmla="*/ 147918 w 4038600"/>
                  <a:gd name="connsiteY1" fmla="*/ 620805 h 2185146"/>
                  <a:gd name="connsiteX2" fmla="*/ 652183 w 4038600"/>
                  <a:gd name="connsiteY2" fmla="*/ 1192305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 name="connsiteX0" fmla="*/ 0 w 4038600"/>
                  <a:gd name="connsiteY0" fmla="*/ 0 h 2185146"/>
                  <a:gd name="connsiteX1" fmla="*/ 147918 w 4038600"/>
                  <a:gd name="connsiteY1" fmla="*/ 620805 h 2185146"/>
                  <a:gd name="connsiteX2" fmla="*/ 710453 w 4038600"/>
                  <a:gd name="connsiteY2" fmla="*/ 1237129 h 2185146"/>
                  <a:gd name="connsiteX3" fmla="*/ 1842247 w 4038600"/>
                  <a:gd name="connsiteY3" fmla="*/ 1822076 h 2185146"/>
                  <a:gd name="connsiteX4" fmla="*/ 3072654 w 4038600"/>
                  <a:gd name="connsiteY4" fmla="*/ 2117911 h 2185146"/>
                  <a:gd name="connsiteX5" fmla="*/ 4038600 w 4038600"/>
                  <a:gd name="connsiteY5" fmla="*/ 2185146 h 218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8600" h="2185146">
                    <a:moveTo>
                      <a:pt x="0" y="0"/>
                    </a:moveTo>
                    <a:cubicBezTo>
                      <a:pt x="19610" y="211044"/>
                      <a:pt x="29509" y="414617"/>
                      <a:pt x="147918" y="620805"/>
                    </a:cubicBezTo>
                    <a:cubicBezTo>
                      <a:pt x="266327" y="826993"/>
                      <a:pt x="421341" y="983128"/>
                      <a:pt x="710453" y="1237129"/>
                    </a:cubicBezTo>
                    <a:cubicBezTo>
                      <a:pt x="999565" y="1491130"/>
                      <a:pt x="1448547" y="1675279"/>
                      <a:pt x="1842247" y="1822076"/>
                    </a:cubicBezTo>
                    <a:cubicBezTo>
                      <a:pt x="2235947" y="1968873"/>
                      <a:pt x="2706595" y="2057399"/>
                      <a:pt x="3072654" y="2117911"/>
                    </a:cubicBezTo>
                    <a:cubicBezTo>
                      <a:pt x="3438713" y="2178423"/>
                      <a:pt x="3856317" y="2184958"/>
                      <a:pt x="4038600" y="2185146"/>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Data B">
              <a:extLst>
                <a:ext uri="{FF2B5EF4-FFF2-40B4-BE49-F238E27FC236}">
                  <a16:creationId xmlns:a16="http://schemas.microsoft.com/office/drawing/2014/main" id="{3BC9DAB2-8114-47A6-9AF1-5AE7F5E974CE}"/>
                </a:ext>
              </a:extLst>
            </p:cNvPr>
            <p:cNvGrpSpPr/>
            <p:nvPr/>
          </p:nvGrpSpPr>
          <p:grpSpPr>
            <a:xfrm>
              <a:off x="3560085" y="4348715"/>
              <a:ext cx="1774564" cy="667982"/>
              <a:chOff x="1373505" y="2110740"/>
              <a:chExt cx="4023360" cy="1514475"/>
            </a:xfrm>
          </p:grpSpPr>
          <p:sp>
            <p:nvSpPr>
              <p:cNvPr id="27" name="Freeform: Shape 26">
                <a:extLst>
                  <a:ext uri="{FF2B5EF4-FFF2-40B4-BE49-F238E27FC236}">
                    <a16:creationId xmlns:a16="http://schemas.microsoft.com/office/drawing/2014/main" id="{6E928D74-0EFE-4D16-A4FA-E485A0B16542}"/>
                  </a:ext>
                </a:extLst>
              </p:cNvPr>
              <p:cNvSpPr/>
              <p:nvPr/>
            </p:nvSpPr>
            <p:spPr>
              <a:xfrm>
                <a:off x="1373505" y="2110740"/>
                <a:ext cx="4000500" cy="1102995"/>
              </a:xfrm>
              <a:custGeom>
                <a:avLst/>
                <a:gdLst>
                  <a:gd name="connsiteX0" fmla="*/ 0 w 4000500"/>
                  <a:gd name="connsiteY0" fmla="*/ 0 h 1102995"/>
                  <a:gd name="connsiteX1" fmla="*/ 0 w 4000500"/>
                  <a:gd name="connsiteY1" fmla="*/ 121920 h 1102995"/>
                  <a:gd name="connsiteX2" fmla="*/ 34290 w 4000500"/>
                  <a:gd name="connsiteY2" fmla="*/ 121920 h 1102995"/>
                  <a:gd name="connsiteX3" fmla="*/ 34290 w 4000500"/>
                  <a:gd name="connsiteY3" fmla="*/ 152400 h 1102995"/>
                  <a:gd name="connsiteX4" fmla="*/ 55245 w 4000500"/>
                  <a:gd name="connsiteY4" fmla="*/ 152400 h 1102995"/>
                  <a:gd name="connsiteX5" fmla="*/ 55245 w 4000500"/>
                  <a:gd name="connsiteY5" fmla="*/ 291465 h 1102995"/>
                  <a:gd name="connsiteX6" fmla="*/ 68580 w 4000500"/>
                  <a:gd name="connsiteY6" fmla="*/ 291465 h 1102995"/>
                  <a:gd name="connsiteX7" fmla="*/ 68580 w 4000500"/>
                  <a:gd name="connsiteY7" fmla="*/ 339090 h 1102995"/>
                  <a:gd name="connsiteX8" fmla="*/ 87630 w 4000500"/>
                  <a:gd name="connsiteY8" fmla="*/ 339090 h 1102995"/>
                  <a:gd name="connsiteX9" fmla="*/ 87630 w 4000500"/>
                  <a:gd name="connsiteY9" fmla="*/ 438150 h 1102995"/>
                  <a:gd name="connsiteX10" fmla="*/ 100965 w 4000500"/>
                  <a:gd name="connsiteY10" fmla="*/ 438150 h 1102995"/>
                  <a:gd name="connsiteX11" fmla="*/ 100965 w 4000500"/>
                  <a:gd name="connsiteY11" fmla="*/ 480060 h 1102995"/>
                  <a:gd name="connsiteX12" fmla="*/ 154305 w 4000500"/>
                  <a:gd name="connsiteY12" fmla="*/ 480060 h 1102995"/>
                  <a:gd name="connsiteX13" fmla="*/ 154305 w 4000500"/>
                  <a:gd name="connsiteY13" fmla="*/ 529590 h 1102995"/>
                  <a:gd name="connsiteX14" fmla="*/ 177165 w 4000500"/>
                  <a:gd name="connsiteY14" fmla="*/ 529590 h 1102995"/>
                  <a:gd name="connsiteX15" fmla="*/ 177165 w 4000500"/>
                  <a:gd name="connsiteY15" fmla="*/ 577215 h 1102995"/>
                  <a:gd name="connsiteX16" fmla="*/ 548640 w 4000500"/>
                  <a:gd name="connsiteY16" fmla="*/ 577215 h 1102995"/>
                  <a:gd name="connsiteX17" fmla="*/ 548640 w 4000500"/>
                  <a:gd name="connsiteY17" fmla="*/ 617220 h 1102995"/>
                  <a:gd name="connsiteX18" fmla="*/ 609600 w 4000500"/>
                  <a:gd name="connsiteY18" fmla="*/ 617220 h 1102995"/>
                  <a:gd name="connsiteX19" fmla="*/ 609600 w 4000500"/>
                  <a:gd name="connsiteY19" fmla="*/ 661035 h 1102995"/>
                  <a:gd name="connsiteX20" fmla="*/ 699135 w 4000500"/>
                  <a:gd name="connsiteY20" fmla="*/ 661035 h 1102995"/>
                  <a:gd name="connsiteX21" fmla="*/ 699135 w 4000500"/>
                  <a:gd name="connsiteY21" fmla="*/ 710565 h 1102995"/>
                  <a:gd name="connsiteX22" fmla="*/ 1070610 w 4000500"/>
                  <a:gd name="connsiteY22" fmla="*/ 710565 h 1102995"/>
                  <a:gd name="connsiteX23" fmla="*/ 1070610 w 4000500"/>
                  <a:gd name="connsiteY23" fmla="*/ 750570 h 1102995"/>
                  <a:gd name="connsiteX24" fmla="*/ 1308735 w 4000500"/>
                  <a:gd name="connsiteY24" fmla="*/ 750570 h 1102995"/>
                  <a:gd name="connsiteX25" fmla="*/ 1308735 w 4000500"/>
                  <a:gd name="connsiteY25" fmla="*/ 794385 h 1102995"/>
                  <a:gd name="connsiteX26" fmla="*/ 2834640 w 4000500"/>
                  <a:gd name="connsiteY26" fmla="*/ 794385 h 1102995"/>
                  <a:gd name="connsiteX27" fmla="*/ 2834640 w 4000500"/>
                  <a:gd name="connsiteY27" fmla="*/ 843915 h 1102995"/>
                  <a:gd name="connsiteX28" fmla="*/ 3377565 w 4000500"/>
                  <a:gd name="connsiteY28" fmla="*/ 843915 h 1102995"/>
                  <a:gd name="connsiteX29" fmla="*/ 3377565 w 4000500"/>
                  <a:gd name="connsiteY29" fmla="*/ 904875 h 1102995"/>
                  <a:gd name="connsiteX30" fmla="*/ 3406140 w 4000500"/>
                  <a:gd name="connsiteY30" fmla="*/ 904875 h 1102995"/>
                  <a:gd name="connsiteX31" fmla="*/ 3406140 w 4000500"/>
                  <a:gd name="connsiteY31" fmla="*/ 962025 h 1102995"/>
                  <a:gd name="connsiteX32" fmla="*/ 3811905 w 4000500"/>
                  <a:gd name="connsiteY32" fmla="*/ 962025 h 1102995"/>
                  <a:gd name="connsiteX33" fmla="*/ 3811905 w 4000500"/>
                  <a:gd name="connsiteY33" fmla="*/ 1028700 h 1102995"/>
                  <a:gd name="connsiteX34" fmla="*/ 3943350 w 4000500"/>
                  <a:gd name="connsiteY34" fmla="*/ 1028700 h 1102995"/>
                  <a:gd name="connsiteX35" fmla="*/ 3943350 w 4000500"/>
                  <a:gd name="connsiteY35" fmla="*/ 1102995 h 1102995"/>
                  <a:gd name="connsiteX36" fmla="*/ 4000500 w 4000500"/>
                  <a:gd name="connsiteY36" fmla="*/ 1102995 h 110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000500" h="1102995">
                    <a:moveTo>
                      <a:pt x="0" y="0"/>
                    </a:moveTo>
                    <a:lnTo>
                      <a:pt x="0" y="121920"/>
                    </a:lnTo>
                    <a:lnTo>
                      <a:pt x="34290" y="121920"/>
                    </a:lnTo>
                    <a:lnTo>
                      <a:pt x="34290" y="152400"/>
                    </a:lnTo>
                    <a:lnTo>
                      <a:pt x="55245" y="152400"/>
                    </a:lnTo>
                    <a:lnTo>
                      <a:pt x="55245" y="291465"/>
                    </a:lnTo>
                    <a:lnTo>
                      <a:pt x="68580" y="291465"/>
                    </a:lnTo>
                    <a:lnTo>
                      <a:pt x="68580" y="339090"/>
                    </a:lnTo>
                    <a:lnTo>
                      <a:pt x="87630" y="339090"/>
                    </a:lnTo>
                    <a:lnTo>
                      <a:pt x="87630" y="438150"/>
                    </a:lnTo>
                    <a:lnTo>
                      <a:pt x="100965" y="438150"/>
                    </a:lnTo>
                    <a:lnTo>
                      <a:pt x="100965" y="480060"/>
                    </a:lnTo>
                    <a:lnTo>
                      <a:pt x="154305" y="480060"/>
                    </a:lnTo>
                    <a:lnTo>
                      <a:pt x="154305" y="529590"/>
                    </a:lnTo>
                    <a:lnTo>
                      <a:pt x="177165" y="529590"/>
                    </a:lnTo>
                    <a:lnTo>
                      <a:pt x="177165" y="577215"/>
                    </a:lnTo>
                    <a:lnTo>
                      <a:pt x="548640" y="577215"/>
                    </a:lnTo>
                    <a:lnTo>
                      <a:pt x="548640" y="617220"/>
                    </a:lnTo>
                    <a:lnTo>
                      <a:pt x="609600" y="617220"/>
                    </a:lnTo>
                    <a:lnTo>
                      <a:pt x="609600" y="661035"/>
                    </a:lnTo>
                    <a:lnTo>
                      <a:pt x="699135" y="661035"/>
                    </a:lnTo>
                    <a:lnTo>
                      <a:pt x="699135" y="710565"/>
                    </a:lnTo>
                    <a:lnTo>
                      <a:pt x="1070610" y="710565"/>
                    </a:lnTo>
                    <a:lnTo>
                      <a:pt x="1070610" y="750570"/>
                    </a:lnTo>
                    <a:lnTo>
                      <a:pt x="1308735" y="750570"/>
                    </a:lnTo>
                    <a:lnTo>
                      <a:pt x="1308735" y="794385"/>
                    </a:lnTo>
                    <a:lnTo>
                      <a:pt x="2834640" y="794385"/>
                    </a:lnTo>
                    <a:lnTo>
                      <a:pt x="2834640" y="843915"/>
                    </a:lnTo>
                    <a:lnTo>
                      <a:pt x="3377565" y="843915"/>
                    </a:lnTo>
                    <a:lnTo>
                      <a:pt x="3377565" y="904875"/>
                    </a:lnTo>
                    <a:lnTo>
                      <a:pt x="3406140" y="904875"/>
                    </a:lnTo>
                    <a:lnTo>
                      <a:pt x="3406140" y="962025"/>
                    </a:lnTo>
                    <a:lnTo>
                      <a:pt x="3811905" y="962025"/>
                    </a:lnTo>
                    <a:lnTo>
                      <a:pt x="3811905" y="1028700"/>
                    </a:lnTo>
                    <a:lnTo>
                      <a:pt x="3943350" y="1028700"/>
                    </a:lnTo>
                    <a:lnTo>
                      <a:pt x="3943350" y="1102995"/>
                    </a:lnTo>
                    <a:lnTo>
                      <a:pt x="4000500" y="110299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8F5252E-177A-468C-B9CD-A12653E83C22}"/>
                  </a:ext>
                </a:extLst>
              </p:cNvPr>
              <p:cNvSpPr/>
              <p:nvPr/>
            </p:nvSpPr>
            <p:spPr>
              <a:xfrm>
                <a:off x="1375410" y="2116455"/>
                <a:ext cx="3990975" cy="1508760"/>
              </a:xfrm>
              <a:custGeom>
                <a:avLst/>
                <a:gdLst>
                  <a:gd name="connsiteX0" fmla="*/ 0 w 3990975"/>
                  <a:gd name="connsiteY0" fmla="*/ 0 h 1508760"/>
                  <a:gd name="connsiteX1" fmla="*/ 85725 w 3990975"/>
                  <a:gd name="connsiteY1" fmla="*/ 0 h 1508760"/>
                  <a:gd name="connsiteX2" fmla="*/ 85725 w 3990975"/>
                  <a:gd name="connsiteY2" fmla="*/ 49530 h 1508760"/>
                  <a:gd name="connsiteX3" fmla="*/ 135255 w 3990975"/>
                  <a:gd name="connsiteY3" fmla="*/ 49530 h 1508760"/>
                  <a:gd name="connsiteX4" fmla="*/ 135255 w 3990975"/>
                  <a:gd name="connsiteY4" fmla="*/ 87630 h 1508760"/>
                  <a:gd name="connsiteX5" fmla="*/ 160020 w 3990975"/>
                  <a:gd name="connsiteY5" fmla="*/ 87630 h 1508760"/>
                  <a:gd name="connsiteX6" fmla="*/ 160020 w 3990975"/>
                  <a:gd name="connsiteY6" fmla="*/ 198120 h 1508760"/>
                  <a:gd name="connsiteX7" fmla="*/ 306705 w 3990975"/>
                  <a:gd name="connsiteY7" fmla="*/ 198120 h 1508760"/>
                  <a:gd name="connsiteX8" fmla="*/ 306705 w 3990975"/>
                  <a:gd name="connsiteY8" fmla="*/ 299085 h 1508760"/>
                  <a:gd name="connsiteX9" fmla="*/ 337185 w 3990975"/>
                  <a:gd name="connsiteY9" fmla="*/ 299085 h 1508760"/>
                  <a:gd name="connsiteX10" fmla="*/ 337185 w 3990975"/>
                  <a:gd name="connsiteY10" fmla="*/ 356235 h 1508760"/>
                  <a:gd name="connsiteX11" fmla="*/ 363855 w 3990975"/>
                  <a:gd name="connsiteY11" fmla="*/ 356235 h 1508760"/>
                  <a:gd name="connsiteX12" fmla="*/ 363855 w 3990975"/>
                  <a:gd name="connsiteY12" fmla="*/ 413385 h 1508760"/>
                  <a:gd name="connsiteX13" fmla="*/ 417195 w 3990975"/>
                  <a:gd name="connsiteY13" fmla="*/ 413385 h 1508760"/>
                  <a:gd name="connsiteX14" fmla="*/ 417195 w 3990975"/>
                  <a:gd name="connsiteY14" fmla="*/ 499110 h 1508760"/>
                  <a:gd name="connsiteX15" fmla="*/ 504825 w 3990975"/>
                  <a:gd name="connsiteY15" fmla="*/ 499110 h 1508760"/>
                  <a:gd name="connsiteX16" fmla="*/ 504825 w 3990975"/>
                  <a:gd name="connsiteY16" fmla="*/ 563880 h 1508760"/>
                  <a:gd name="connsiteX17" fmla="*/ 554355 w 3990975"/>
                  <a:gd name="connsiteY17" fmla="*/ 563880 h 1508760"/>
                  <a:gd name="connsiteX18" fmla="*/ 554355 w 3990975"/>
                  <a:gd name="connsiteY18" fmla="*/ 609600 h 1508760"/>
                  <a:gd name="connsiteX19" fmla="*/ 619125 w 3990975"/>
                  <a:gd name="connsiteY19" fmla="*/ 609600 h 1508760"/>
                  <a:gd name="connsiteX20" fmla="*/ 619125 w 3990975"/>
                  <a:gd name="connsiteY20" fmla="*/ 651510 h 1508760"/>
                  <a:gd name="connsiteX21" fmla="*/ 712470 w 3990975"/>
                  <a:gd name="connsiteY21" fmla="*/ 651510 h 1508760"/>
                  <a:gd name="connsiteX22" fmla="*/ 712470 w 3990975"/>
                  <a:gd name="connsiteY22" fmla="*/ 697230 h 1508760"/>
                  <a:gd name="connsiteX23" fmla="*/ 784860 w 3990975"/>
                  <a:gd name="connsiteY23" fmla="*/ 697230 h 1508760"/>
                  <a:gd name="connsiteX24" fmla="*/ 784860 w 3990975"/>
                  <a:gd name="connsiteY24" fmla="*/ 762000 h 1508760"/>
                  <a:gd name="connsiteX25" fmla="*/ 832485 w 3990975"/>
                  <a:gd name="connsiteY25" fmla="*/ 762000 h 1508760"/>
                  <a:gd name="connsiteX26" fmla="*/ 832485 w 3990975"/>
                  <a:gd name="connsiteY26" fmla="*/ 826770 h 1508760"/>
                  <a:gd name="connsiteX27" fmla="*/ 1009650 w 3990975"/>
                  <a:gd name="connsiteY27" fmla="*/ 826770 h 1508760"/>
                  <a:gd name="connsiteX28" fmla="*/ 1009650 w 3990975"/>
                  <a:gd name="connsiteY28" fmla="*/ 880110 h 1508760"/>
                  <a:gd name="connsiteX29" fmla="*/ 1384935 w 3990975"/>
                  <a:gd name="connsiteY29" fmla="*/ 880110 h 1508760"/>
                  <a:gd name="connsiteX30" fmla="*/ 1384935 w 3990975"/>
                  <a:gd name="connsiteY30" fmla="*/ 935355 h 1508760"/>
                  <a:gd name="connsiteX31" fmla="*/ 1421130 w 3990975"/>
                  <a:gd name="connsiteY31" fmla="*/ 935355 h 1508760"/>
                  <a:gd name="connsiteX32" fmla="*/ 1421130 w 3990975"/>
                  <a:gd name="connsiteY32" fmla="*/ 986790 h 1508760"/>
                  <a:gd name="connsiteX33" fmla="*/ 1905000 w 3990975"/>
                  <a:gd name="connsiteY33" fmla="*/ 986790 h 1508760"/>
                  <a:gd name="connsiteX34" fmla="*/ 1905000 w 3990975"/>
                  <a:gd name="connsiteY34" fmla="*/ 1055370 h 1508760"/>
                  <a:gd name="connsiteX35" fmla="*/ 2726055 w 3990975"/>
                  <a:gd name="connsiteY35" fmla="*/ 1055370 h 1508760"/>
                  <a:gd name="connsiteX36" fmla="*/ 2726055 w 3990975"/>
                  <a:gd name="connsiteY36" fmla="*/ 1131570 h 1508760"/>
                  <a:gd name="connsiteX37" fmla="*/ 2745105 w 3990975"/>
                  <a:gd name="connsiteY37" fmla="*/ 1131570 h 1508760"/>
                  <a:gd name="connsiteX38" fmla="*/ 2745105 w 3990975"/>
                  <a:gd name="connsiteY38" fmla="*/ 1209675 h 1508760"/>
                  <a:gd name="connsiteX39" fmla="*/ 2758440 w 3990975"/>
                  <a:gd name="connsiteY39" fmla="*/ 1209675 h 1508760"/>
                  <a:gd name="connsiteX40" fmla="*/ 2758440 w 3990975"/>
                  <a:gd name="connsiteY40" fmla="*/ 1276350 h 1508760"/>
                  <a:gd name="connsiteX41" fmla="*/ 2956560 w 3990975"/>
                  <a:gd name="connsiteY41" fmla="*/ 1276350 h 1508760"/>
                  <a:gd name="connsiteX42" fmla="*/ 2956560 w 3990975"/>
                  <a:gd name="connsiteY42" fmla="*/ 1337310 h 1508760"/>
                  <a:gd name="connsiteX43" fmla="*/ 3651885 w 3990975"/>
                  <a:gd name="connsiteY43" fmla="*/ 1337310 h 1508760"/>
                  <a:gd name="connsiteX44" fmla="*/ 3651885 w 3990975"/>
                  <a:gd name="connsiteY44" fmla="*/ 1432560 h 1508760"/>
                  <a:gd name="connsiteX45" fmla="*/ 3781425 w 3990975"/>
                  <a:gd name="connsiteY45" fmla="*/ 1432560 h 1508760"/>
                  <a:gd name="connsiteX46" fmla="*/ 3781425 w 3990975"/>
                  <a:gd name="connsiteY46" fmla="*/ 1508760 h 1508760"/>
                  <a:gd name="connsiteX47" fmla="*/ 3990975 w 3990975"/>
                  <a:gd name="connsiteY47" fmla="*/ 150876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990975" h="1508760">
                    <a:moveTo>
                      <a:pt x="0" y="0"/>
                    </a:moveTo>
                    <a:lnTo>
                      <a:pt x="85725" y="0"/>
                    </a:lnTo>
                    <a:lnTo>
                      <a:pt x="85725" y="49530"/>
                    </a:lnTo>
                    <a:lnTo>
                      <a:pt x="135255" y="49530"/>
                    </a:lnTo>
                    <a:lnTo>
                      <a:pt x="135255" y="87630"/>
                    </a:lnTo>
                    <a:lnTo>
                      <a:pt x="160020" y="87630"/>
                    </a:lnTo>
                    <a:lnTo>
                      <a:pt x="160020" y="198120"/>
                    </a:lnTo>
                    <a:lnTo>
                      <a:pt x="306705" y="198120"/>
                    </a:lnTo>
                    <a:lnTo>
                      <a:pt x="306705" y="299085"/>
                    </a:lnTo>
                    <a:lnTo>
                      <a:pt x="337185" y="299085"/>
                    </a:lnTo>
                    <a:lnTo>
                      <a:pt x="337185" y="356235"/>
                    </a:lnTo>
                    <a:lnTo>
                      <a:pt x="363855" y="356235"/>
                    </a:lnTo>
                    <a:lnTo>
                      <a:pt x="363855" y="413385"/>
                    </a:lnTo>
                    <a:lnTo>
                      <a:pt x="417195" y="413385"/>
                    </a:lnTo>
                    <a:lnTo>
                      <a:pt x="417195" y="499110"/>
                    </a:lnTo>
                    <a:lnTo>
                      <a:pt x="504825" y="499110"/>
                    </a:lnTo>
                    <a:lnTo>
                      <a:pt x="504825" y="563880"/>
                    </a:lnTo>
                    <a:lnTo>
                      <a:pt x="554355" y="563880"/>
                    </a:lnTo>
                    <a:lnTo>
                      <a:pt x="554355" y="609600"/>
                    </a:lnTo>
                    <a:lnTo>
                      <a:pt x="619125" y="609600"/>
                    </a:lnTo>
                    <a:lnTo>
                      <a:pt x="619125" y="651510"/>
                    </a:lnTo>
                    <a:lnTo>
                      <a:pt x="712470" y="651510"/>
                    </a:lnTo>
                    <a:lnTo>
                      <a:pt x="712470" y="697230"/>
                    </a:lnTo>
                    <a:lnTo>
                      <a:pt x="784860" y="697230"/>
                    </a:lnTo>
                    <a:lnTo>
                      <a:pt x="784860" y="762000"/>
                    </a:lnTo>
                    <a:lnTo>
                      <a:pt x="832485" y="762000"/>
                    </a:lnTo>
                    <a:lnTo>
                      <a:pt x="832485" y="826770"/>
                    </a:lnTo>
                    <a:lnTo>
                      <a:pt x="1009650" y="826770"/>
                    </a:lnTo>
                    <a:lnTo>
                      <a:pt x="1009650" y="880110"/>
                    </a:lnTo>
                    <a:lnTo>
                      <a:pt x="1384935" y="880110"/>
                    </a:lnTo>
                    <a:lnTo>
                      <a:pt x="1384935" y="935355"/>
                    </a:lnTo>
                    <a:lnTo>
                      <a:pt x="1421130" y="935355"/>
                    </a:lnTo>
                    <a:lnTo>
                      <a:pt x="1421130" y="986790"/>
                    </a:lnTo>
                    <a:lnTo>
                      <a:pt x="1905000" y="986790"/>
                    </a:lnTo>
                    <a:lnTo>
                      <a:pt x="1905000" y="1055370"/>
                    </a:lnTo>
                    <a:lnTo>
                      <a:pt x="2726055" y="1055370"/>
                    </a:lnTo>
                    <a:lnTo>
                      <a:pt x="2726055" y="1131570"/>
                    </a:lnTo>
                    <a:lnTo>
                      <a:pt x="2745105" y="1131570"/>
                    </a:lnTo>
                    <a:lnTo>
                      <a:pt x="2745105" y="1209675"/>
                    </a:lnTo>
                    <a:lnTo>
                      <a:pt x="2758440" y="1209675"/>
                    </a:lnTo>
                    <a:lnTo>
                      <a:pt x="2758440" y="1276350"/>
                    </a:lnTo>
                    <a:lnTo>
                      <a:pt x="2956560" y="1276350"/>
                    </a:lnTo>
                    <a:lnTo>
                      <a:pt x="2956560" y="1337310"/>
                    </a:lnTo>
                    <a:lnTo>
                      <a:pt x="3651885" y="1337310"/>
                    </a:lnTo>
                    <a:lnTo>
                      <a:pt x="3651885" y="1432560"/>
                    </a:lnTo>
                    <a:lnTo>
                      <a:pt x="3781425" y="1432560"/>
                    </a:lnTo>
                    <a:lnTo>
                      <a:pt x="3781425" y="1508760"/>
                    </a:lnTo>
                    <a:lnTo>
                      <a:pt x="3990975" y="150876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D889E1B6-8D39-4868-9C73-1B6DD3BBADA7}"/>
                  </a:ext>
                </a:extLst>
              </p:cNvPr>
              <p:cNvSpPr/>
              <p:nvPr/>
            </p:nvSpPr>
            <p:spPr>
              <a:xfrm>
                <a:off x="1375410" y="2114550"/>
                <a:ext cx="4021455" cy="1419225"/>
              </a:xfrm>
              <a:custGeom>
                <a:avLst/>
                <a:gdLst>
                  <a:gd name="connsiteX0" fmla="*/ 0 w 4021455"/>
                  <a:gd name="connsiteY0" fmla="*/ 0 h 1422618"/>
                  <a:gd name="connsiteX1" fmla="*/ 306705 w 4021455"/>
                  <a:gd name="connsiteY1" fmla="*/ 48006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8290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2618"/>
                  <a:gd name="connsiteX1" fmla="*/ 375285 w 4021455"/>
                  <a:gd name="connsiteY1" fmla="*/ 537210 h 1422618"/>
                  <a:gd name="connsiteX2" fmla="*/ 960120 w 4021455"/>
                  <a:gd name="connsiteY2" fmla="*/ 876300 h 1422618"/>
                  <a:gd name="connsiteX3" fmla="*/ 2185035 w 4021455"/>
                  <a:gd name="connsiteY3" fmla="*/ 1251585 h 1422618"/>
                  <a:gd name="connsiteX4" fmla="*/ 3392805 w 4021455"/>
                  <a:gd name="connsiteY4" fmla="*/ 1402080 h 1422618"/>
                  <a:gd name="connsiteX5" fmla="*/ 4021455 w 4021455"/>
                  <a:gd name="connsiteY5" fmla="*/ 1417320 h 1422618"/>
                  <a:gd name="connsiteX0" fmla="*/ 0 w 4021455"/>
                  <a:gd name="connsiteY0" fmla="*/ 0 h 1420178"/>
                  <a:gd name="connsiteX1" fmla="*/ 375285 w 4021455"/>
                  <a:gd name="connsiteY1" fmla="*/ 537210 h 1420178"/>
                  <a:gd name="connsiteX2" fmla="*/ 960120 w 4021455"/>
                  <a:gd name="connsiteY2" fmla="*/ 876300 h 1420178"/>
                  <a:gd name="connsiteX3" fmla="*/ 2185035 w 4021455"/>
                  <a:gd name="connsiteY3" fmla="*/ 1251585 h 1420178"/>
                  <a:gd name="connsiteX4" fmla="*/ 3392805 w 4021455"/>
                  <a:gd name="connsiteY4" fmla="*/ 1402080 h 1420178"/>
                  <a:gd name="connsiteX5" fmla="*/ 4021455 w 4021455"/>
                  <a:gd name="connsiteY5" fmla="*/ 1417320 h 1420178"/>
                  <a:gd name="connsiteX0" fmla="*/ 0 w 4021455"/>
                  <a:gd name="connsiteY0" fmla="*/ 0 h 1423911"/>
                  <a:gd name="connsiteX1" fmla="*/ 375285 w 4021455"/>
                  <a:gd name="connsiteY1" fmla="*/ 537210 h 1423911"/>
                  <a:gd name="connsiteX2" fmla="*/ 960120 w 4021455"/>
                  <a:gd name="connsiteY2" fmla="*/ 876300 h 1423911"/>
                  <a:gd name="connsiteX3" fmla="*/ 2185035 w 4021455"/>
                  <a:gd name="connsiteY3" fmla="*/ 1251585 h 1423911"/>
                  <a:gd name="connsiteX4" fmla="*/ 3392805 w 4021455"/>
                  <a:gd name="connsiteY4" fmla="*/ 1402080 h 1423911"/>
                  <a:gd name="connsiteX5" fmla="*/ 4021455 w 4021455"/>
                  <a:gd name="connsiteY5" fmla="*/ 1419225 h 1423911"/>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24940"/>
                  <a:gd name="connsiteX1" fmla="*/ 375285 w 4021455"/>
                  <a:gd name="connsiteY1" fmla="*/ 537210 h 1424940"/>
                  <a:gd name="connsiteX2" fmla="*/ 960120 w 4021455"/>
                  <a:gd name="connsiteY2" fmla="*/ 876300 h 1424940"/>
                  <a:gd name="connsiteX3" fmla="*/ 2185035 w 4021455"/>
                  <a:gd name="connsiteY3" fmla="*/ 1251585 h 1424940"/>
                  <a:gd name="connsiteX4" fmla="*/ 3392805 w 4021455"/>
                  <a:gd name="connsiteY4" fmla="*/ 1402080 h 1424940"/>
                  <a:gd name="connsiteX5" fmla="*/ 4021455 w 4021455"/>
                  <a:gd name="connsiteY5" fmla="*/ 1424940 h 1424940"/>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 name="connsiteX0" fmla="*/ 0 w 4021455"/>
                  <a:gd name="connsiteY0" fmla="*/ 0 h 1419225"/>
                  <a:gd name="connsiteX1" fmla="*/ 375285 w 4021455"/>
                  <a:gd name="connsiteY1" fmla="*/ 537210 h 1419225"/>
                  <a:gd name="connsiteX2" fmla="*/ 960120 w 4021455"/>
                  <a:gd name="connsiteY2" fmla="*/ 876300 h 1419225"/>
                  <a:gd name="connsiteX3" fmla="*/ 2185035 w 4021455"/>
                  <a:gd name="connsiteY3" fmla="*/ 1251585 h 1419225"/>
                  <a:gd name="connsiteX4" fmla="*/ 3392805 w 4021455"/>
                  <a:gd name="connsiteY4" fmla="*/ 1402080 h 1419225"/>
                  <a:gd name="connsiteX5" fmla="*/ 4021455 w 4021455"/>
                  <a:gd name="connsiteY5" fmla="*/ 1419225 h 141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1455" h="1419225">
                    <a:moveTo>
                      <a:pt x="0" y="0"/>
                    </a:moveTo>
                    <a:cubicBezTo>
                      <a:pt x="75247" y="235585"/>
                      <a:pt x="217170" y="408305"/>
                      <a:pt x="375285" y="537210"/>
                    </a:cubicBezTo>
                    <a:cubicBezTo>
                      <a:pt x="533400" y="666115"/>
                      <a:pt x="658495" y="757238"/>
                      <a:pt x="960120" y="876300"/>
                    </a:cubicBezTo>
                    <a:cubicBezTo>
                      <a:pt x="1261745" y="995362"/>
                      <a:pt x="1779588" y="1163955"/>
                      <a:pt x="2185035" y="1251585"/>
                    </a:cubicBezTo>
                    <a:cubicBezTo>
                      <a:pt x="2590483" y="1339215"/>
                      <a:pt x="3128645" y="1383665"/>
                      <a:pt x="3392805" y="1402080"/>
                    </a:cubicBezTo>
                    <a:cubicBezTo>
                      <a:pt x="3656965" y="1420495"/>
                      <a:pt x="3862070" y="1413986"/>
                      <a:pt x="4021455" y="1419225"/>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Data A">
              <a:extLst>
                <a:ext uri="{FF2B5EF4-FFF2-40B4-BE49-F238E27FC236}">
                  <a16:creationId xmlns:a16="http://schemas.microsoft.com/office/drawing/2014/main" id="{2D64D53C-BD14-4286-8905-F45A068180CC}"/>
                </a:ext>
              </a:extLst>
            </p:cNvPr>
            <p:cNvGrpSpPr/>
            <p:nvPr/>
          </p:nvGrpSpPr>
          <p:grpSpPr>
            <a:xfrm>
              <a:off x="785440" y="4343399"/>
              <a:ext cx="1771204" cy="441961"/>
              <a:chOff x="680086" y="2409825"/>
              <a:chExt cx="4015739" cy="1002030"/>
            </a:xfrm>
          </p:grpSpPr>
          <p:sp>
            <p:nvSpPr>
              <p:cNvPr id="31" name="Freeform: Shape 30">
                <a:extLst>
                  <a:ext uri="{FF2B5EF4-FFF2-40B4-BE49-F238E27FC236}">
                    <a16:creationId xmlns:a16="http://schemas.microsoft.com/office/drawing/2014/main" id="{87D840E4-4115-44D4-B052-04388D297D43}"/>
                  </a:ext>
                </a:extLst>
              </p:cNvPr>
              <p:cNvSpPr/>
              <p:nvPr/>
            </p:nvSpPr>
            <p:spPr>
              <a:xfrm>
                <a:off x="680086" y="2409825"/>
                <a:ext cx="3992880" cy="946785"/>
              </a:xfrm>
              <a:custGeom>
                <a:avLst/>
                <a:gdLst>
                  <a:gd name="connsiteX0" fmla="*/ 0 w 4101465"/>
                  <a:gd name="connsiteY0" fmla="*/ 0 h 946785"/>
                  <a:gd name="connsiteX1" fmla="*/ 108585 w 4101465"/>
                  <a:gd name="connsiteY1" fmla="*/ 0 h 946785"/>
                  <a:gd name="connsiteX2" fmla="*/ 108585 w 4101465"/>
                  <a:gd name="connsiteY2" fmla="*/ 49530 h 946785"/>
                  <a:gd name="connsiteX3" fmla="*/ 131445 w 4101465"/>
                  <a:gd name="connsiteY3" fmla="*/ 49530 h 946785"/>
                  <a:gd name="connsiteX4" fmla="*/ 131445 w 4101465"/>
                  <a:gd name="connsiteY4" fmla="*/ 70485 h 946785"/>
                  <a:gd name="connsiteX5" fmla="*/ 148590 w 4101465"/>
                  <a:gd name="connsiteY5" fmla="*/ 70485 h 946785"/>
                  <a:gd name="connsiteX6" fmla="*/ 148590 w 4101465"/>
                  <a:gd name="connsiteY6" fmla="*/ 120015 h 946785"/>
                  <a:gd name="connsiteX7" fmla="*/ 175260 w 4101465"/>
                  <a:gd name="connsiteY7" fmla="*/ 120015 h 946785"/>
                  <a:gd name="connsiteX8" fmla="*/ 175260 w 4101465"/>
                  <a:gd name="connsiteY8" fmla="*/ 194310 h 946785"/>
                  <a:gd name="connsiteX9" fmla="*/ 219075 w 4101465"/>
                  <a:gd name="connsiteY9" fmla="*/ 194310 h 946785"/>
                  <a:gd name="connsiteX10" fmla="*/ 219075 w 4101465"/>
                  <a:gd name="connsiteY10" fmla="*/ 266700 h 946785"/>
                  <a:gd name="connsiteX11" fmla="*/ 241935 w 4101465"/>
                  <a:gd name="connsiteY11" fmla="*/ 266700 h 946785"/>
                  <a:gd name="connsiteX12" fmla="*/ 241935 w 4101465"/>
                  <a:gd name="connsiteY12" fmla="*/ 325755 h 946785"/>
                  <a:gd name="connsiteX13" fmla="*/ 280035 w 4101465"/>
                  <a:gd name="connsiteY13" fmla="*/ 325755 h 946785"/>
                  <a:gd name="connsiteX14" fmla="*/ 280035 w 4101465"/>
                  <a:gd name="connsiteY14" fmla="*/ 386715 h 946785"/>
                  <a:gd name="connsiteX15" fmla="*/ 653415 w 4101465"/>
                  <a:gd name="connsiteY15" fmla="*/ 386715 h 946785"/>
                  <a:gd name="connsiteX16" fmla="*/ 653415 w 4101465"/>
                  <a:gd name="connsiteY16" fmla="*/ 449580 h 946785"/>
                  <a:gd name="connsiteX17" fmla="*/ 720090 w 4101465"/>
                  <a:gd name="connsiteY17" fmla="*/ 449580 h 946785"/>
                  <a:gd name="connsiteX18" fmla="*/ 720090 w 4101465"/>
                  <a:gd name="connsiteY18" fmla="*/ 518160 h 946785"/>
                  <a:gd name="connsiteX19" fmla="*/ 851535 w 4101465"/>
                  <a:gd name="connsiteY19" fmla="*/ 518160 h 946785"/>
                  <a:gd name="connsiteX20" fmla="*/ 851535 w 4101465"/>
                  <a:gd name="connsiteY20" fmla="*/ 582930 h 946785"/>
                  <a:gd name="connsiteX21" fmla="*/ 1167765 w 4101465"/>
                  <a:gd name="connsiteY21" fmla="*/ 582930 h 946785"/>
                  <a:gd name="connsiteX22" fmla="*/ 1167765 w 4101465"/>
                  <a:gd name="connsiteY22" fmla="*/ 653415 h 946785"/>
                  <a:gd name="connsiteX23" fmla="*/ 2188845 w 4101465"/>
                  <a:gd name="connsiteY23" fmla="*/ 653415 h 946785"/>
                  <a:gd name="connsiteX24" fmla="*/ 2188845 w 4101465"/>
                  <a:gd name="connsiteY24" fmla="*/ 720090 h 946785"/>
                  <a:gd name="connsiteX25" fmla="*/ 2219325 w 4101465"/>
                  <a:gd name="connsiteY25" fmla="*/ 720090 h 946785"/>
                  <a:gd name="connsiteX26" fmla="*/ 2219325 w 4101465"/>
                  <a:gd name="connsiteY26" fmla="*/ 790575 h 946785"/>
                  <a:gd name="connsiteX27" fmla="*/ 2798445 w 4101465"/>
                  <a:gd name="connsiteY27" fmla="*/ 790575 h 946785"/>
                  <a:gd name="connsiteX28" fmla="*/ 2798445 w 4101465"/>
                  <a:gd name="connsiteY28" fmla="*/ 851535 h 946785"/>
                  <a:gd name="connsiteX29" fmla="*/ 3867150 w 4101465"/>
                  <a:gd name="connsiteY29" fmla="*/ 851535 h 946785"/>
                  <a:gd name="connsiteX30" fmla="*/ 3867150 w 4101465"/>
                  <a:gd name="connsiteY30" fmla="*/ 946785 h 946785"/>
                  <a:gd name="connsiteX31" fmla="*/ 4101465 w 4101465"/>
                  <a:gd name="connsiteY31" fmla="*/ 946785 h 946785"/>
                  <a:gd name="connsiteX0" fmla="*/ 0 w 3992880"/>
                  <a:gd name="connsiteY0" fmla="*/ 0 h 946785"/>
                  <a:gd name="connsiteX1" fmla="*/ 0 w 3992880"/>
                  <a:gd name="connsiteY1" fmla="*/ 49530 h 946785"/>
                  <a:gd name="connsiteX2" fmla="*/ 22860 w 3992880"/>
                  <a:gd name="connsiteY2" fmla="*/ 49530 h 946785"/>
                  <a:gd name="connsiteX3" fmla="*/ 22860 w 3992880"/>
                  <a:gd name="connsiteY3" fmla="*/ 70485 h 946785"/>
                  <a:gd name="connsiteX4" fmla="*/ 40005 w 3992880"/>
                  <a:gd name="connsiteY4" fmla="*/ 70485 h 946785"/>
                  <a:gd name="connsiteX5" fmla="*/ 40005 w 3992880"/>
                  <a:gd name="connsiteY5" fmla="*/ 120015 h 946785"/>
                  <a:gd name="connsiteX6" fmla="*/ 66675 w 3992880"/>
                  <a:gd name="connsiteY6" fmla="*/ 120015 h 946785"/>
                  <a:gd name="connsiteX7" fmla="*/ 66675 w 3992880"/>
                  <a:gd name="connsiteY7" fmla="*/ 194310 h 946785"/>
                  <a:gd name="connsiteX8" fmla="*/ 110490 w 3992880"/>
                  <a:gd name="connsiteY8" fmla="*/ 194310 h 946785"/>
                  <a:gd name="connsiteX9" fmla="*/ 110490 w 3992880"/>
                  <a:gd name="connsiteY9" fmla="*/ 266700 h 946785"/>
                  <a:gd name="connsiteX10" fmla="*/ 133350 w 3992880"/>
                  <a:gd name="connsiteY10" fmla="*/ 266700 h 946785"/>
                  <a:gd name="connsiteX11" fmla="*/ 133350 w 3992880"/>
                  <a:gd name="connsiteY11" fmla="*/ 325755 h 946785"/>
                  <a:gd name="connsiteX12" fmla="*/ 171450 w 3992880"/>
                  <a:gd name="connsiteY12" fmla="*/ 325755 h 946785"/>
                  <a:gd name="connsiteX13" fmla="*/ 171450 w 3992880"/>
                  <a:gd name="connsiteY13" fmla="*/ 386715 h 946785"/>
                  <a:gd name="connsiteX14" fmla="*/ 544830 w 3992880"/>
                  <a:gd name="connsiteY14" fmla="*/ 386715 h 946785"/>
                  <a:gd name="connsiteX15" fmla="*/ 544830 w 3992880"/>
                  <a:gd name="connsiteY15" fmla="*/ 449580 h 946785"/>
                  <a:gd name="connsiteX16" fmla="*/ 611505 w 3992880"/>
                  <a:gd name="connsiteY16" fmla="*/ 449580 h 946785"/>
                  <a:gd name="connsiteX17" fmla="*/ 611505 w 3992880"/>
                  <a:gd name="connsiteY17" fmla="*/ 518160 h 946785"/>
                  <a:gd name="connsiteX18" fmla="*/ 742950 w 3992880"/>
                  <a:gd name="connsiteY18" fmla="*/ 518160 h 946785"/>
                  <a:gd name="connsiteX19" fmla="*/ 742950 w 3992880"/>
                  <a:gd name="connsiteY19" fmla="*/ 582930 h 946785"/>
                  <a:gd name="connsiteX20" fmla="*/ 1059180 w 3992880"/>
                  <a:gd name="connsiteY20" fmla="*/ 582930 h 946785"/>
                  <a:gd name="connsiteX21" fmla="*/ 1059180 w 3992880"/>
                  <a:gd name="connsiteY21" fmla="*/ 653415 h 946785"/>
                  <a:gd name="connsiteX22" fmla="*/ 2080260 w 3992880"/>
                  <a:gd name="connsiteY22" fmla="*/ 653415 h 946785"/>
                  <a:gd name="connsiteX23" fmla="*/ 2080260 w 3992880"/>
                  <a:gd name="connsiteY23" fmla="*/ 720090 h 946785"/>
                  <a:gd name="connsiteX24" fmla="*/ 2110740 w 3992880"/>
                  <a:gd name="connsiteY24" fmla="*/ 720090 h 946785"/>
                  <a:gd name="connsiteX25" fmla="*/ 2110740 w 3992880"/>
                  <a:gd name="connsiteY25" fmla="*/ 790575 h 946785"/>
                  <a:gd name="connsiteX26" fmla="*/ 2689860 w 3992880"/>
                  <a:gd name="connsiteY26" fmla="*/ 790575 h 946785"/>
                  <a:gd name="connsiteX27" fmla="*/ 2689860 w 3992880"/>
                  <a:gd name="connsiteY27" fmla="*/ 851535 h 946785"/>
                  <a:gd name="connsiteX28" fmla="*/ 3758565 w 3992880"/>
                  <a:gd name="connsiteY28" fmla="*/ 851535 h 946785"/>
                  <a:gd name="connsiteX29" fmla="*/ 3758565 w 3992880"/>
                  <a:gd name="connsiteY29" fmla="*/ 946785 h 946785"/>
                  <a:gd name="connsiteX30" fmla="*/ 3992880 w 3992880"/>
                  <a:gd name="connsiteY30" fmla="*/ 946785 h 94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92880" h="946785">
                    <a:moveTo>
                      <a:pt x="0" y="0"/>
                    </a:moveTo>
                    <a:lnTo>
                      <a:pt x="0" y="49530"/>
                    </a:lnTo>
                    <a:lnTo>
                      <a:pt x="22860" y="49530"/>
                    </a:lnTo>
                    <a:lnTo>
                      <a:pt x="22860" y="70485"/>
                    </a:lnTo>
                    <a:lnTo>
                      <a:pt x="40005" y="70485"/>
                    </a:lnTo>
                    <a:lnTo>
                      <a:pt x="40005" y="120015"/>
                    </a:lnTo>
                    <a:lnTo>
                      <a:pt x="66675" y="120015"/>
                    </a:lnTo>
                    <a:lnTo>
                      <a:pt x="66675" y="194310"/>
                    </a:lnTo>
                    <a:lnTo>
                      <a:pt x="110490" y="194310"/>
                    </a:lnTo>
                    <a:lnTo>
                      <a:pt x="110490" y="266700"/>
                    </a:lnTo>
                    <a:lnTo>
                      <a:pt x="133350" y="266700"/>
                    </a:lnTo>
                    <a:lnTo>
                      <a:pt x="133350" y="325755"/>
                    </a:lnTo>
                    <a:lnTo>
                      <a:pt x="171450" y="325755"/>
                    </a:lnTo>
                    <a:lnTo>
                      <a:pt x="171450" y="386715"/>
                    </a:lnTo>
                    <a:lnTo>
                      <a:pt x="544830" y="386715"/>
                    </a:lnTo>
                    <a:lnTo>
                      <a:pt x="544830" y="449580"/>
                    </a:lnTo>
                    <a:lnTo>
                      <a:pt x="611505" y="449580"/>
                    </a:lnTo>
                    <a:lnTo>
                      <a:pt x="611505" y="518160"/>
                    </a:lnTo>
                    <a:lnTo>
                      <a:pt x="742950" y="518160"/>
                    </a:lnTo>
                    <a:lnTo>
                      <a:pt x="742950" y="582930"/>
                    </a:lnTo>
                    <a:lnTo>
                      <a:pt x="1059180" y="582930"/>
                    </a:lnTo>
                    <a:lnTo>
                      <a:pt x="1059180" y="653415"/>
                    </a:lnTo>
                    <a:lnTo>
                      <a:pt x="2080260" y="653415"/>
                    </a:lnTo>
                    <a:lnTo>
                      <a:pt x="2080260" y="720090"/>
                    </a:lnTo>
                    <a:lnTo>
                      <a:pt x="2110740" y="720090"/>
                    </a:lnTo>
                    <a:lnTo>
                      <a:pt x="2110740" y="790575"/>
                    </a:lnTo>
                    <a:lnTo>
                      <a:pt x="2689860" y="790575"/>
                    </a:lnTo>
                    <a:lnTo>
                      <a:pt x="2689860" y="851535"/>
                    </a:lnTo>
                    <a:lnTo>
                      <a:pt x="3758565" y="851535"/>
                    </a:lnTo>
                    <a:lnTo>
                      <a:pt x="3758565" y="946785"/>
                    </a:lnTo>
                    <a:lnTo>
                      <a:pt x="3992880" y="94678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51444B2D-C02F-4B67-B06A-E58F887E661E}"/>
                  </a:ext>
                </a:extLst>
              </p:cNvPr>
              <p:cNvSpPr/>
              <p:nvPr/>
            </p:nvSpPr>
            <p:spPr>
              <a:xfrm>
                <a:off x="681990" y="2411730"/>
                <a:ext cx="3990975" cy="958215"/>
              </a:xfrm>
              <a:custGeom>
                <a:avLst/>
                <a:gdLst>
                  <a:gd name="connsiteX0" fmla="*/ 0 w 3990975"/>
                  <a:gd name="connsiteY0" fmla="*/ 0 h 958215"/>
                  <a:gd name="connsiteX1" fmla="*/ 184785 w 3990975"/>
                  <a:gd name="connsiteY1" fmla="*/ 0 h 958215"/>
                  <a:gd name="connsiteX2" fmla="*/ 184785 w 3990975"/>
                  <a:gd name="connsiteY2" fmla="*/ 64770 h 958215"/>
                  <a:gd name="connsiteX3" fmla="*/ 266700 w 3990975"/>
                  <a:gd name="connsiteY3" fmla="*/ 64770 h 958215"/>
                  <a:gd name="connsiteX4" fmla="*/ 266700 w 3990975"/>
                  <a:gd name="connsiteY4" fmla="*/ 127635 h 958215"/>
                  <a:gd name="connsiteX5" fmla="*/ 327660 w 3990975"/>
                  <a:gd name="connsiteY5" fmla="*/ 127635 h 958215"/>
                  <a:gd name="connsiteX6" fmla="*/ 327660 w 3990975"/>
                  <a:gd name="connsiteY6" fmla="*/ 200025 h 958215"/>
                  <a:gd name="connsiteX7" fmla="*/ 350520 w 3990975"/>
                  <a:gd name="connsiteY7" fmla="*/ 200025 h 958215"/>
                  <a:gd name="connsiteX8" fmla="*/ 350520 w 3990975"/>
                  <a:gd name="connsiteY8" fmla="*/ 257175 h 958215"/>
                  <a:gd name="connsiteX9" fmla="*/ 918210 w 3990975"/>
                  <a:gd name="connsiteY9" fmla="*/ 257175 h 958215"/>
                  <a:gd name="connsiteX10" fmla="*/ 918210 w 3990975"/>
                  <a:gd name="connsiteY10" fmla="*/ 323850 h 958215"/>
                  <a:gd name="connsiteX11" fmla="*/ 1042035 w 3990975"/>
                  <a:gd name="connsiteY11" fmla="*/ 323850 h 958215"/>
                  <a:gd name="connsiteX12" fmla="*/ 1042035 w 3990975"/>
                  <a:gd name="connsiteY12" fmla="*/ 401955 h 958215"/>
                  <a:gd name="connsiteX13" fmla="*/ 1249680 w 3990975"/>
                  <a:gd name="connsiteY13" fmla="*/ 401955 h 958215"/>
                  <a:gd name="connsiteX14" fmla="*/ 1249680 w 3990975"/>
                  <a:gd name="connsiteY14" fmla="*/ 459105 h 958215"/>
                  <a:gd name="connsiteX15" fmla="*/ 1624965 w 3990975"/>
                  <a:gd name="connsiteY15" fmla="*/ 459105 h 958215"/>
                  <a:gd name="connsiteX16" fmla="*/ 1624965 w 3990975"/>
                  <a:gd name="connsiteY16" fmla="*/ 539115 h 958215"/>
                  <a:gd name="connsiteX17" fmla="*/ 1783080 w 3990975"/>
                  <a:gd name="connsiteY17" fmla="*/ 539115 h 958215"/>
                  <a:gd name="connsiteX18" fmla="*/ 1783080 w 3990975"/>
                  <a:gd name="connsiteY18" fmla="*/ 621030 h 958215"/>
                  <a:gd name="connsiteX19" fmla="*/ 2127885 w 3990975"/>
                  <a:gd name="connsiteY19" fmla="*/ 621030 h 958215"/>
                  <a:gd name="connsiteX20" fmla="*/ 2127885 w 3990975"/>
                  <a:gd name="connsiteY20" fmla="*/ 699135 h 958215"/>
                  <a:gd name="connsiteX21" fmla="*/ 2436495 w 3990975"/>
                  <a:gd name="connsiteY21" fmla="*/ 699135 h 958215"/>
                  <a:gd name="connsiteX22" fmla="*/ 2436495 w 3990975"/>
                  <a:gd name="connsiteY22" fmla="*/ 792480 h 958215"/>
                  <a:gd name="connsiteX23" fmla="*/ 2451735 w 3990975"/>
                  <a:gd name="connsiteY23" fmla="*/ 792480 h 958215"/>
                  <a:gd name="connsiteX24" fmla="*/ 2451735 w 3990975"/>
                  <a:gd name="connsiteY24" fmla="*/ 870585 h 958215"/>
                  <a:gd name="connsiteX25" fmla="*/ 3526155 w 3990975"/>
                  <a:gd name="connsiteY25" fmla="*/ 870585 h 958215"/>
                  <a:gd name="connsiteX26" fmla="*/ 3526155 w 3990975"/>
                  <a:gd name="connsiteY26" fmla="*/ 958215 h 958215"/>
                  <a:gd name="connsiteX27" fmla="*/ 3990975 w 3990975"/>
                  <a:gd name="connsiteY27" fmla="*/ 958215 h 95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0975" h="958215">
                    <a:moveTo>
                      <a:pt x="0" y="0"/>
                    </a:moveTo>
                    <a:lnTo>
                      <a:pt x="184785" y="0"/>
                    </a:lnTo>
                    <a:lnTo>
                      <a:pt x="184785" y="64770"/>
                    </a:lnTo>
                    <a:lnTo>
                      <a:pt x="266700" y="64770"/>
                    </a:lnTo>
                    <a:lnTo>
                      <a:pt x="266700" y="127635"/>
                    </a:lnTo>
                    <a:lnTo>
                      <a:pt x="327660" y="127635"/>
                    </a:lnTo>
                    <a:lnTo>
                      <a:pt x="327660" y="200025"/>
                    </a:lnTo>
                    <a:lnTo>
                      <a:pt x="350520" y="200025"/>
                    </a:lnTo>
                    <a:lnTo>
                      <a:pt x="350520" y="257175"/>
                    </a:lnTo>
                    <a:lnTo>
                      <a:pt x="918210" y="257175"/>
                    </a:lnTo>
                    <a:lnTo>
                      <a:pt x="918210" y="323850"/>
                    </a:lnTo>
                    <a:lnTo>
                      <a:pt x="1042035" y="323850"/>
                    </a:lnTo>
                    <a:lnTo>
                      <a:pt x="1042035" y="401955"/>
                    </a:lnTo>
                    <a:lnTo>
                      <a:pt x="1249680" y="401955"/>
                    </a:lnTo>
                    <a:lnTo>
                      <a:pt x="1249680" y="459105"/>
                    </a:lnTo>
                    <a:lnTo>
                      <a:pt x="1624965" y="459105"/>
                    </a:lnTo>
                    <a:lnTo>
                      <a:pt x="1624965" y="539115"/>
                    </a:lnTo>
                    <a:lnTo>
                      <a:pt x="1783080" y="539115"/>
                    </a:lnTo>
                    <a:lnTo>
                      <a:pt x="1783080" y="621030"/>
                    </a:lnTo>
                    <a:lnTo>
                      <a:pt x="2127885" y="621030"/>
                    </a:lnTo>
                    <a:lnTo>
                      <a:pt x="2127885" y="699135"/>
                    </a:lnTo>
                    <a:lnTo>
                      <a:pt x="2436495" y="699135"/>
                    </a:lnTo>
                    <a:lnTo>
                      <a:pt x="2436495" y="792480"/>
                    </a:lnTo>
                    <a:lnTo>
                      <a:pt x="2451735" y="792480"/>
                    </a:lnTo>
                    <a:lnTo>
                      <a:pt x="2451735" y="870585"/>
                    </a:lnTo>
                    <a:lnTo>
                      <a:pt x="3526155" y="870585"/>
                    </a:lnTo>
                    <a:lnTo>
                      <a:pt x="3526155" y="958215"/>
                    </a:lnTo>
                    <a:lnTo>
                      <a:pt x="3990975" y="958215"/>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D13D5EDD-46B9-4972-956B-DEA99C8FE6D3}"/>
                  </a:ext>
                </a:extLst>
              </p:cNvPr>
              <p:cNvSpPr/>
              <p:nvPr/>
            </p:nvSpPr>
            <p:spPr>
              <a:xfrm>
                <a:off x="681990" y="2409825"/>
                <a:ext cx="4013835" cy="1002030"/>
              </a:xfrm>
              <a:custGeom>
                <a:avLst/>
                <a:gdLst>
                  <a:gd name="connsiteX0" fmla="*/ 0 w 4013835"/>
                  <a:gd name="connsiteY0" fmla="*/ 0 h 1002030"/>
                  <a:gd name="connsiteX1" fmla="*/ 257175 w 4013835"/>
                  <a:gd name="connsiteY1" fmla="*/ 337185 h 1002030"/>
                  <a:gd name="connsiteX2" fmla="*/ 1066800 w 4013835"/>
                  <a:gd name="connsiteY2" fmla="*/ 668655 h 1002030"/>
                  <a:gd name="connsiteX3" fmla="*/ 2687955 w 4013835"/>
                  <a:gd name="connsiteY3" fmla="*/ 937260 h 1002030"/>
                  <a:gd name="connsiteX4" fmla="*/ 4013835 w 4013835"/>
                  <a:gd name="connsiteY4" fmla="*/ 1002030 h 1002030"/>
                  <a:gd name="connsiteX0" fmla="*/ 0 w 4013835"/>
                  <a:gd name="connsiteY0" fmla="*/ 0 h 1002030"/>
                  <a:gd name="connsiteX1" fmla="*/ 257175 w 4013835"/>
                  <a:gd name="connsiteY1" fmla="*/ 33718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73380 w 4013835"/>
                  <a:gd name="connsiteY1" fmla="*/ 400050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 name="connsiteX0" fmla="*/ 0 w 4013835"/>
                  <a:gd name="connsiteY0" fmla="*/ 0 h 1002030"/>
                  <a:gd name="connsiteX1" fmla="*/ 360045 w 4013835"/>
                  <a:gd name="connsiteY1" fmla="*/ 398145 h 1002030"/>
                  <a:gd name="connsiteX2" fmla="*/ 1468755 w 4013835"/>
                  <a:gd name="connsiteY2" fmla="*/ 762000 h 1002030"/>
                  <a:gd name="connsiteX3" fmla="*/ 2687955 w 4013835"/>
                  <a:gd name="connsiteY3" fmla="*/ 937260 h 1002030"/>
                  <a:gd name="connsiteX4" fmla="*/ 4013835 w 4013835"/>
                  <a:gd name="connsiteY4" fmla="*/ 1002030 h 1002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835" h="1002030">
                    <a:moveTo>
                      <a:pt x="0" y="0"/>
                    </a:moveTo>
                    <a:cubicBezTo>
                      <a:pt x="39687" y="112871"/>
                      <a:pt x="60008" y="213995"/>
                      <a:pt x="360045" y="398145"/>
                    </a:cubicBezTo>
                    <a:cubicBezTo>
                      <a:pt x="660082" y="582295"/>
                      <a:pt x="1080770" y="672147"/>
                      <a:pt x="1468755" y="762000"/>
                    </a:cubicBezTo>
                    <a:cubicBezTo>
                      <a:pt x="1856740" y="851853"/>
                      <a:pt x="2263775" y="897255"/>
                      <a:pt x="2687955" y="937260"/>
                    </a:cubicBezTo>
                    <a:cubicBezTo>
                      <a:pt x="3112135" y="977265"/>
                      <a:pt x="3596481" y="997426"/>
                      <a:pt x="4013835" y="1002030"/>
                    </a:cubicBez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Axes">
              <a:extLst>
                <a:ext uri="{FF2B5EF4-FFF2-40B4-BE49-F238E27FC236}">
                  <a16:creationId xmlns:a16="http://schemas.microsoft.com/office/drawing/2014/main" id="{9D9CD9A8-E579-4754-BDE5-3634009BAAFC}"/>
                </a:ext>
              </a:extLst>
            </p:cNvPr>
            <p:cNvGrpSpPr/>
            <p:nvPr/>
          </p:nvGrpSpPr>
          <p:grpSpPr>
            <a:xfrm>
              <a:off x="5902550" y="4242699"/>
              <a:ext cx="2634124" cy="1972913"/>
              <a:chOff x="-3227118" y="4051681"/>
              <a:chExt cx="2634124" cy="1972913"/>
            </a:xfrm>
          </p:grpSpPr>
          <p:cxnSp>
            <p:nvCxnSpPr>
              <p:cNvPr id="35" name="Straight Connector 34">
                <a:extLst>
                  <a:ext uri="{FF2B5EF4-FFF2-40B4-BE49-F238E27FC236}">
                    <a16:creationId xmlns:a16="http://schemas.microsoft.com/office/drawing/2014/main" id="{8A3E10E7-A619-4937-B9DF-016C11101800}"/>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0FB0460-3646-4A0D-90C4-324DB2CE17D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C966D58A-79EE-4715-BE4E-ED74133AD9CE}"/>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38" name="TextBox 37">
                <a:extLst>
                  <a:ext uri="{FF2B5EF4-FFF2-40B4-BE49-F238E27FC236}">
                    <a16:creationId xmlns:a16="http://schemas.microsoft.com/office/drawing/2014/main" id="{A35BC2F9-A27F-4F5D-ABD4-6B83F3A5B83C}"/>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39" name="Straight Connector 38">
                <a:extLst>
                  <a:ext uri="{FF2B5EF4-FFF2-40B4-BE49-F238E27FC236}">
                    <a16:creationId xmlns:a16="http://schemas.microsoft.com/office/drawing/2014/main" id="{8F91F3FC-D3BD-47E3-8F87-A3E1DD383D7A}"/>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17A73584-EEB7-4D14-9736-05132862A800}"/>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41" name="Straight Connector 40">
                <a:extLst>
                  <a:ext uri="{FF2B5EF4-FFF2-40B4-BE49-F238E27FC236}">
                    <a16:creationId xmlns:a16="http://schemas.microsoft.com/office/drawing/2014/main" id="{E89A7C24-9B14-4D02-AD2A-F0350E2E3AF5}"/>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26EBFF8-8669-4DE5-88CB-FCEF8E9DEC69}"/>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43" name="Straight Connector 42">
                <a:extLst>
                  <a:ext uri="{FF2B5EF4-FFF2-40B4-BE49-F238E27FC236}">
                    <a16:creationId xmlns:a16="http://schemas.microsoft.com/office/drawing/2014/main" id="{52D26E5A-B54E-479A-A11F-B0B092738E06}"/>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FB974E6-CA83-4803-8800-6604C6FA30F8}"/>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45" name="Straight Connector 44">
                <a:extLst>
                  <a:ext uri="{FF2B5EF4-FFF2-40B4-BE49-F238E27FC236}">
                    <a16:creationId xmlns:a16="http://schemas.microsoft.com/office/drawing/2014/main" id="{61F58D48-0313-4058-9F47-2429D48188C2}"/>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68818FCA-910D-4BF2-BC0B-085FBC24EF03}"/>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47" name="Straight Connector 46">
                <a:extLst>
                  <a:ext uri="{FF2B5EF4-FFF2-40B4-BE49-F238E27FC236}">
                    <a16:creationId xmlns:a16="http://schemas.microsoft.com/office/drawing/2014/main" id="{0AFF15D8-130A-4FCC-875D-3BBDDED6C804}"/>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63C54CA0-903E-4963-9F09-5D49FE6280E1}"/>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49" name="Straight Connector 48">
                <a:extLst>
                  <a:ext uri="{FF2B5EF4-FFF2-40B4-BE49-F238E27FC236}">
                    <a16:creationId xmlns:a16="http://schemas.microsoft.com/office/drawing/2014/main" id="{01930631-A4B6-428E-BE6C-27DB3F82BE41}"/>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F0846A22-5EF1-48AF-935E-594DC433A317}"/>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51" name="Straight Connector 50">
                <a:extLst>
                  <a:ext uri="{FF2B5EF4-FFF2-40B4-BE49-F238E27FC236}">
                    <a16:creationId xmlns:a16="http://schemas.microsoft.com/office/drawing/2014/main" id="{7B4C9C26-6954-4B79-9C60-588A4FC6598D}"/>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F3C50365-6FAB-4A30-BCF0-C67894ACE8A7}"/>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53" name="Straight Connector 52">
                <a:extLst>
                  <a:ext uri="{FF2B5EF4-FFF2-40B4-BE49-F238E27FC236}">
                    <a16:creationId xmlns:a16="http://schemas.microsoft.com/office/drawing/2014/main" id="{1849AF54-3A1E-4AE1-B64E-0BB358E9EE93}"/>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E116C96B-CD54-4201-A64B-13C6A0860A14}"/>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55" name="TextBox 54">
                <a:extLst>
                  <a:ext uri="{FF2B5EF4-FFF2-40B4-BE49-F238E27FC236}">
                    <a16:creationId xmlns:a16="http://schemas.microsoft.com/office/drawing/2014/main" id="{DF8A6F05-C4E4-4120-A439-DEF37C9C951F}"/>
                  </a:ext>
                </a:extLst>
              </p:cNvPr>
              <p:cNvSpPr txBox="1"/>
              <p:nvPr/>
            </p:nvSpPr>
            <p:spPr>
              <a:xfrm>
                <a:off x="-2213095" y="5839928"/>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57" name="TextBox 56">
                <a:extLst>
                  <a:ext uri="{FF2B5EF4-FFF2-40B4-BE49-F238E27FC236}">
                    <a16:creationId xmlns:a16="http://schemas.microsoft.com/office/drawing/2014/main" id="{B72F8D89-DAC7-4218-B2FF-598BD41ECA81}"/>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58% (44–72%)</a:t>
                </a:r>
              </a:p>
              <a:p>
                <a:pPr marL="266700">
                  <a:lnSpc>
                    <a:spcPts val="1000"/>
                  </a:lnSpc>
                </a:pPr>
                <a:r>
                  <a:rPr lang="en-US" sz="1050" dirty="0"/>
                  <a:t>Matched: 31% (17–45%)</a:t>
                </a:r>
                <a:br>
                  <a:rPr lang="en-GB" sz="1050" dirty="0"/>
                </a:br>
                <a:r>
                  <a:rPr lang="en-GB" sz="1050" dirty="0"/>
                  <a:t>Simulated: 35% (30–40%)</a:t>
                </a:r>
                <a:endParaRPr lang="en-US" sz="1050" dirty="0"/>
              </a:p>
            </p:txBody>
          </p:sp>
          <p:cxnSp>
            <p:nvCxnSpPr>
              <p:cNvPr id="58" name="Straight Connector 57">
                <a:extLst>
                  <a:ext uri="{FF2B5EF4-FFF2-40B4-BE49-F238E27FC236}">
                    <a16:creationId xmlns:a16="http://schemas.microsoft.com/office/drawing/2014/main" id="{9A910C9E-A881-43D2-A492-9B1D893BB081}"/>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9E36646-9E9B-407E-BF8B-99444D0D72D3}"/>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695C57CA-5A97-4F76-95A7-22864C2FA7A2}"/>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AC7F0B42-D669-4716-B6AD-EC54E78150BB}"/>
                  </a:ext>
                </a:extLst>
              </p:cNvPr>
              <p:cNvSpPr txBox="1"/>
              <p:nvPr/>
            </p:nvSpPr>
            <p:spPr>
              <a:xfrm>
                <a:off x="-2547253" y="4119274"/>
                <a:ext cx="1473728" cy="128240"/>
              </a:xfrm>
              <a:prstGeom prst="rect">
                <a:avLst/>
              </a:prstGeom>
              <a:noFill/>
            </p:spPr>
            <p:txBody>
              <a:bodyPr wrap="none" lIns="36000" tIns="0" rIns="36000" bIns="0" rtlCol="0">
                <a:spAutoFit/>
              </a:bodyPr>
              <a:lstStyle/>
              <a:p>
                <a:pPr algn="ctr">
                  <a:lnSpc>
                    <a:spcPts val="1000"/>
                  </a:lnSpc>
                </a:pPr>
                <a:r>
                  <a:rPr lang="en-US" sz="1050" dirty="0"/>
                  <a:t>Child–Pugh C; </a:t>
                </a:r>
                <a:r>
                  <a:rPr lang="en-US" sz="1050" b="1" dirty="0">
                    <a:solidFill>
                      <a:schemeClr val="accent1"/>
                    </a:solidFill>
                  </a:rPr>
                  <a:t>p=0.008</a:t>
                </a:r>
              </a:p>
            </p:txBody>
          </p:sp>
        </p:grpSp>
        <p:grpSp>
          <p:nvGrpSpPr>
            <p:cNvPr id="62" name="Axes">
              <a:extLst>
                <a:ext uri="{FF2B5EF4-FFF2-40B4-BE49-F238E27FC236}">
                  <a16:creationId xmlns:a16="http://schemas.microsoft.com/office/drawing/2014/main" id="{CE65F7FA-95D0-4677-8317-8DB563FDF003}"/>
                </a:ext>
              </a:extLst>
            </p:cNvPr>
            <p:cNvGrpSpPr/>
            <p:nvPr/>
          </p:nvGrpSpPr>
          <p:grpSpPr>
            <a:xfrm>
              <a:off x="3124274" y="4242699"/>
              <a:ext cx="2634124" cy="1993385"/>
              <a:chOff x="-3227118" y="4051681"/>
              <a:chExt cx="2634124" cy="1993385"/>
            </a:xfrm>
          </p:grpSpPr>
          <p:cxnSp>
            <p:nvCxnSpPr>
              <p:cNvPr id="63" name="Straight Connector 62">
                <a:extLst>
                  <a:ext uri="{FF2B5EF4-FFF2-40B4-BE49-F238E27FC236}">
                    <a16:creationId xmlns:a16="http://schemas.microsoft.com/office/drawing/2014/main" id="{57A43305-ADE6-4C9C-94B1-AA60A44B21A4}"/>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9F6C4D50-5096-4715-A73C-3057E5606FA1}"/>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8156845C-3811-49A3-BCE2-C1B1CEAB481A}"/>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66" name="TextBox 65">
                <a:extLst>
                  <a:ext uri="{FF2B5EF4-FFF2-40B4-BE49-F238E27FC236}">
                    <a16:creationId xmlns:a16="http://schemas.microsoft.com/office/drawing/2014/main" id="{AD714272-E950-4665-92D6-7987D3CE7977}"/>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67" name="Straight Connector 66">
                <a:extLst>
                  <a:ext uri="{FF2B5EF4-FFF2-40B4-BE49-F238E27FC236}">
                    <a16:creationId xmlns:a16="http://schemas.microsoft.com/office/drawing/2014/main" id="{314CD486-061F-460B-A412-16BF99A025A3}"/>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533E1430-FD9F-4FF7-B28F-C8D4F91BC7D6}"/>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69" name="Straight Connector 68">
                <a:extLst>
                  <a:ext uri="{FF2B5EF4-FFF2-40B4-BE49-F238E27FC236}">
                    <a16:creationId xmlns:a16="http://schemas.microsoft.com/office/drawing/2014/main" id="{8EA44958-E783-4387-8BEA-44D22954069A}"/>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6A5984BB-DE31-4213-BC27-6984AFAB357C}"/>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71" name="Straight Connector 70">
                <a:extLst>
                  <a:ext uri="{FF2B5EF4-FFF2-40B4-BE49-F238E27FC236}">
                    <a16:creationId xmlns:a16="http://schemas.microsoft.com/office/drawing/2014/main" id="{61155B61-C9AA-4B48-B866-A9E04DC52B7A}"/>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6E082847-BA8C-4531-A29E-39742D8B4C17}"/>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73" name="Straight Connector 72">
                <a:extLst>
                  <a:ext uri="{FF2B5EF4-FFF2-40B4-BE49-F238E27FC236}">
                    <a16:creationId xmlns:a16="http://schemas.microsoft.com/office/drawing/2014/main" id="{BDA93C5C-FFD3-4D55-9A4D-B1C6EA0D4584}"/>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ACB7D22C-8E53-4D9A-BA27-8800C424E6D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75" name="Straight Connector 74">
                <a:extLst>
                  <a:ext uri="{FF2B5EF4-FFF2-40B4-BE49-F238E27FC236}">
                    <a16:creationId xmlns:a16="http://schemas.microsoft.com/office/drawing/2014/main" id="{D9339ACC-BBE2-40DC-9896-D8E2F12009EC}"/>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BB30B73D-BF14-4447-BD6A-7BA31BE77FC0}"/>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77" name="Straight Connector 76">
                <a:extLst>
                  <a:ext uri="{FF2B5EF4-FFF2-40B4-BE49-F238E27FC236}">
                    <a16:creationId xmlns:a16="http://schemas.microsoft.com/office/drawing/2014/main" id="{2B1FB65C-095E-4C88-8503-FF6E9FB677DB}"/>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C315DFC-411D-471C-871D-DA17F1815D4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79" name="Straight Connector 78">
                <a:extLst>
                  <a:ext uri="{FF2B5EF4-FFF2-40B4-BE49-F238E27FC236}">
                    <a16:creationId xmlns:a16="http://schemas.microsoft.com/office/drawing/2014/main" id="{B4E85874-294B-4E39-ADAF-EBDF7F6172CE}"/>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056442F3-D62C-475B-859E-3B99C92263C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81" name="Straight Connector 80">
                <a:extLst>
                  <a:ext uri="{FF2B5EF4-FFF2-40B4-BE49-F238E27FC236}">
                    <a16:creationId xmlns:a16="http://schemas.microsoft.com/office/drawing/2014/main" id="{A4337374-6357-483A-95B9-14D98F735718}"/>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F9942986-AC1B-4625-A7F4-C605012DF02A}"/>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83" name="TextBox 82">
                <a:extLst>
                  <a:ext uri="{FF2B5EF4-FFF2-40B4-BE49-F238E27FC236}">
                    <a16:creationId xmlns:a16="http://schemas.microsoft.com/office/drawing/2014/main" id="{F895B128-7B30-4239-B83F-2B6A20654FAC}"/>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85" name="TextBox 84">
                <a:extLst>
                  <a:ext uri="{FF2B5EF4-FFF2-40B4-BE49-F238E27FC236}">
                    <a16:creationId xmlns:a16="http://schemas.microsoft.com/office/drawing/2014/main" id="{E445B68D-B816-43F3-8021-BC964E129F52}"/>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66% (54–78%)</a:t>
                </a:r>
              </a:p>
              <a:p>
                <a:pPr marL="266700">
                  <a:lnSpc>
                    <a:spcPts val="1000"/>
                  </a:lnSpc>
                </a:pPr>
                <a:r>
                  <a:rPr lang="en-US" sz="1050" dirty="0"/>
                  <a:t>Matched: 54% (40–68%)</a:t>
                </a:r>
                <a:br>
                  <a:rPr lang="en-GB" sz="1050" dirty="0"/>
                </a:br>
                <a:r>
                  <a:rPr lang="en-GB" sz="1050" dirty="0"/>
                  <a:t>Simulated: 56% (52–60%)</a:t>
                </a:r>
                <a:endParaRPr lang="en-US" sz="1050" dirty="0"/>
              </a:p>
            </p:txBody>
          </p:sp>
          <p:cxnSp>
            <p:nvCxnSpPr>
              <p:cNvPr id="86" name="Straight Connector 85">
                <a:extLst>
                  <a:ext uri="{FF2B5EF4-FFF2-40B4-BE49-F238E27FC236}">
                    <a16:creationId xmlns:a16="http://schemas.microsoft.com/office/drawing/2014/main" id="{E10DAB7D-8173-40CA-A1AF-385E37D85839}"/>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0FFCA6E-2834-4D5A-B840-B5D9D16D7229}"/>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E4D255E-8FB7-4257-B07F-9546EC0C04A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C723D81D-301A-4C8D-B959-E554466E948B}"/>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B; p=NS</a:t>
                </a:r>
              </a:p>
            </p:txBody>
          </p:sp>
        </p:grpSp>
        <p:grpSp>
          <p:nvGrpSpPr>
            <p:cNvPr id="90" name="Axes">
              <a:extLst>
                <a:ext uri="{FF2B5EF4-FFF2-40B4-BE49-F238E27FC236}">
                  <a16:creationId xmlns:a16="http://schemas.microsoft.com/office/drawing/2014/main" id="{6F7D9A17-AC9F-4789-ACB1-01C03F916638}"/>
                </a:ext>
              </a:extLst>
            </p:cNvPr>
            <p:cNvGrpSpPr/>
            <p:nvPr/>
          </p:nvGrpSpPr>
          <p:grpSpPr>
            <a:xfrm>
              <a:off x="179512" y="4242699"/>
              <a:ext cx="2800610" cy="1993385"/>
              <a:chOff x="-3393604" y="4051681"/>
              <a:chExt cx="2800610" cy="1993385"/>
            </a:xfrm>
          </p:grpSpPr>
          <p:cxnSp>
            <p:nvCxnSpPr>
              <p:cNvPr id="91" name="Straight Connector 90">
                <a:extLst>
                  <a:ext uri="{FF2B5EF4-FFF2-40B4-BE49-F238E27FC236}">
                    <a16:creationId xmlns:a16="http://schemas.microsoft.com/office/drawing/2014/main" id="{2E783BA7-1EF8-481B-A4BF-2576D4AC64C6}"/>
                  </a:ext>
                </a:extLst>
              </p:cNvPr>
              <p:cNvCxnSpPr>
                <a:cxnSpLocks/>
              </p:cNvCxnSpPr>
              <p:nvPr/>
            </p:nvCxnSpPr>
            <p:spPr>
              <a:xfrm>
                <a:off x="-2854324" y="5611365"/>
                <a:ext cx="20385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F48C560F-E060-46D7-ADC2-70C3D10247B6}"/>
                  </a:ext>
                </a:extLst>
              </p:cNvPr>
              <p:cNvCxnSpPr>
                <a:cxnSpLocks/>
              </p:cNvCxnSpPr>
              <p:nvPr/>
            </p:nvCxnSpPr>
            <p:spPr>
              <a:xfrm>
                <a:off x="-2798528" y="4139986"/>
                <a:ext cx="0" cy="15264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2F48CEC3-2050-4CCB-A096-4ECFEBFCA012}"/>
                  </a:ext>
                </a:extLst>
              </p:cNvPr>
              <p:cNvSpPr txBox="1"/>
              <p:nvPr/>
            </p:nvSpPr>
            <p:spPr>
              <a:xfrm>
                <a:off x="-2876014" y="5665882"/>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94" name="TextBox 93">
                <a:extLst>
                  <a:ext uri="{FF2B5EF4-FFF2-40B4-BE49-F238E27FC236}">
                    <a16:creationId xmlns:a16="http://schemas.microsoft.com/office/drawing/2014/main" id="{A2E06E43-9AC9-449B-AB05-6B667A2EF7AA}"/>
                  </a:ext>
                </a:extLst>
              </p:cNvPr>
              <p:cNvSpPr txBox="1"/>
              <p:nvPr/>
            </p:nvSpPr>
            <p:spPr>
              <a:xfrm>
                <a:off x="-3227118" y="5517734"/>
                <a:ext cx="370862" cy="184666"/>
              </a:xfrm>
              <a:prstGeom prst="rect">
                <a:avLst/>
              </a:prstGeom>
              <a:noFill/>
            </p:spPr>
            <p:txBody>
              <a:bodyPr wrap="none" lIns="36000" tIns="0" rIns="36000" bIns="0" rtlCol="0" anchor="ctr">
                <a:spAutoFit/>
              </a:bodyPr>
              <a:lstStyle/>
              <a:p>
                <a:pPr algn="r"/>
                <a:r>
                  <a:rPr lang="en-GB" sz="1200" dirty="0"/>
                  <a:t>0.00</a:t>
                </a:r>
                <a:endParaRPr lang="en-US" sz="1200" dirty="0"/>
              </a:p>
            </p:txBody>
          </p:sp>
          <p:cxnSp>
            <p:nvCxnSpPr>
              <p:cNvPr id="95" name="Straight Connector 94">
                <a:extLst>
                  <a:ext uri="{FF2B5EF4-FFF2-40B4-BE49-F238E27FC236}">
                    <a16:creationId xmlns:a16="http://schemas.microsoft.com/office/drawing/2014/main" id="{9612F752-B999-4988-BC6E-D42E5DE8ABFF}"/>
                  </a:ext>
                </a:extLst>
              </p:cNvPr>
              <p:cNvCxnSpPr/>
              <p:nvPr/>
            </p:nvCxnSpPr>
            <p:spPr>
              <a:xfrm>
                <a:off x="-2853392" y="52198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E271C6AD-8F21-4F0D-A40B-89241FFB62B8}"/>
                  </a:ext>
                </a:extLst>
              </p:cNvPr>
              <p:cNvSpPr txBox="1"/>
              <p:nvPr/>
            </p:nvSpPr>
            <p:spPr>
              <a:xfrm>
                <a:off x="-3227118" y="5128637"/>
                <a:ext cx="370862" cy="184666"/>
              </a:xfrm>
              <a:prstGeom prst="rect">
                <a:avLst/>
              </a:prstGeom>
              <a:noFill/>
            </p:spPr>
            <p:txBody>
              <a:bodyPr wrap="none" lIns="36000" tIns="0" rIns="36000" bIns="0" rtlCol="0" anchor="ctr">
                <a:spAutoFit/>
              </a:bodyPr>
              <a:lstStyle/>
              <a:p>
                <a:pPr algn="r"/>
                <a:r>
                  <a:rPr lang="en-GB" sz="1200" dirty="0"/>
                  <a:t>0.25</a:t>
                </a:r>
                <a:endParaRPr lang="en-US" sz="1200" dirty="0"/>
              </a:p>
            </p:txBody>
          </p:sp>
          <p:cxnSp>
            <p:nvCxnSpPr>
              <p:cNvPr id="97" name="Straight Connector 96">
                <a:extLst>
                  <a:ext uri="{FF2B5EF4-FFF2-40B4-BE49-F238E27FC236}">
                    <a16:creationId xmlns:a16="http://schemas.microsoft.com/office/drawing/2014/main" id="{DD338682-EEA7-479D-9B06-A6BF4C063730}"/>
                  </a:ext>
                </a:extLst>
              </p:cNvPr>
              <p:cNvCxnSpPr/>
              <p:nvPr/>
            </p:nvCxnSpPr>
            <p:spPr>
              <a:xfrm>
                <a:off x="-2306721"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16C00E5D-A25B-4F18-BBB4-984004A6A1A6}"/>
                  </a:ext>
                </a:extLst>
              </p:cNvPr>
              <p:cNvSpPr txBox="1"/>
              <p:nvPr/>
            </p:nvSpPr>
            <p:spPr>
              <a:xfrm>
                <a:off x="-2469167" y="5665882"/>
                <a:ext cx="327581" cy="184666"/>
              </a:xfrm>
              <a:prstGeom prst="rect">
                <a:avLst/>
              </a:prstGeom>
              <a:noFill/>
            </p:spPr>
            <p:txBody>
              <a:bodyPr wrap="none" lIns="36000" tIns="0" rIns="36000" bIns="0" rtlCol="0">
                <a:spAutoFit/>
              </a:bodyPr>
              <a:lstStyle/>
              <a:p>
                <a:pPr algn="ctr"/>
                <a:r>
                  <a:rPr lang="en-GB" sz="1200" dirty="0"/>
                  <a:t>500</a:t>
                </a:r>
                <a:endParaRPr lang="en-US" sz="1200" dirty="0"/>
              </a:p>
            </p:txBody>
          </p:sp>
          <p:cxnSp>
            <p:nvCxnSpPr>
              <p:cNvPr id="99" name="Straight Connector 98">
                <a:extLst>
                  <a:ext uri="{FF2B5EF4-FFF2-40B4-BE49-F238E27FC236}">
                    <a16:creationId xmlns:a16="http://schemas.microsoft.com/office/drawing/2014/main" id="{2FE6D4D1-E601-488E-B54C-BD75F3300571}"/>
                  </a:ext>
                </a:extLst>
              </p:cNvPr>
              <p:cNvCxnSpPr/>
              <p:nvPr/>
            </p:nvCxnSpPr>
            <p:spPr>
              <a:xfrm>
                <a:off x="-2853392" y="485015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5EA99748-5124-4060-B51B-6967096FAC61}"/>
                  </a:ext>
                </a:extLst>
              </p:cNvPr>
              <p:cNvSpPr txBox="1"/>
              <p:nvPr/>
            </p:nvSpPr>
            <p:spPr>
              <a:xfrm>
                <a:off x="-3227118" y="4758911"/>
                <a:ext cx="370862" cy="184666"/>
              </a:xfrm>
              <a:prstGeom prst="rect">
                <a:avLst/>
              </a:prstGeom>
              <a:noFill/>
            </p:spPr>
            <p:txBody>
              <a:bodyPr wrap="none" lIns="36000" tIns="0" rIns="36000" bIns="0" rtlCol="0" anchor="ctr">
                <a:spAutoFit/>
              </a:bodyPr>
              <a:lstStyle/>
              <a:p>
                <a:pPr algn="r"/>
                <a:r>
                  <a:rPr lang="en-US" sz="1200" dirty="0"/>
                  <a:t>0</a:t>
                </a:r>
                <a:r>
                  <a:rPr lang="en-GB" sz="1200" dirty="0"/>
                  <a:t>.50</a:t>
                </a:r>
                <a:endParaRPr lang="en-US" sz="1200" dirty="0"/>
              </a:p>
            </p:txBody>
          </p:sp>
          <p:cxnSp>
            <p:nvCxnSpPr>
              <p:cNvPr id="101" name="Straight Connector 100">
                <a:extLst>
                  <a:ext uri="{FF2B5EF4-FFF2-40B4-BE49-F238E27FC236}">
                    <a16:creationId xmlns:a16="http://schemas.microsoft.com/office/drawing/2014/main" id="{7E3AC8CC-51F4-4312-B3F1-523734EFD689}"/>
                  </a:ext>
                </a:extLst>
              </p:cNvPr>
              <p:cNvCxnSpPr/>
              <p:nvPr/>
            </p:nvCxnSpPr>
            <p:spPr>
              <a:xfrm>
                <a:off x="-2853392" y="448392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7CE0BF75-E23A-4F51-804B-DDBF6C4B189D}"/>
                  </a:ext>
                </a:extLst>
              </p:cNvPr>
              <p:cNvSpPr txBox="1"/>
              <p:nvPr/>
            </p:nvSpPr>
            <p:spPr>
              <a:xfrm>
                <a:off x="-3227118" y="4390294"/>
                <a:ext cx="370862" cy="184666"/>
              </a:xfrm>
              <a:prstGeom prst="rect">
                <a:avLst/>
              </a:prstGeom>
              <a:noFill/>
            </p:spPr>
            <p:txBody>
              <a:bodyPr wrap="none" lIns="36000" tIns="0" rIns="36000" bIns="0" rtlCol="0" anchor="ctr">
                <a:spAutoFit/>
              </a:bodyPr>
              <a:lstStyle/>
              <a:p>
                <a:pPr algn="r"/>
                <a:r>
                  <a:rPr lang="en-GB" sz="1200" dirty="0"/>
                  <a:t>0.75</a:t>
                </a:r>
                <a:endParaRPr lang="en-US" sz="1200" dirty="0"/>
              </a:p>
            </p:txBody>
          </p:sp>
          <p:cxnSp>
            <p:nvCxnSpPr>
              <p:cNvPr id="103" name="Straight Connector 102">
                <a:extLst>
                  <a:ext uri="{FF2B5EF4-FFF2-40B4-BE49-F238E27FC236}">
                    <a16:creationId xmlns:a16="http://schemas.microsoft.com/office/drawing/2014/main" id="{59F038A9-EDDC-4519-913C-7C79C79187E3}"/>
                  </a:ext>
                </a:extLst>
              </p:cNvPr>
              <p:cNvCxnSpPr/>
              <p:nvPr/>
            </p:nvCxnSpPr>
            <p:spPr>
              <a:xfrm>
                <a:off x="-2853392" y="4145309"/>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83E69FB0-F007-4F97-9553-BB78754D4B18}"/>
                  </a:ext>
                </a:extLst>
              </p:cNvPr>
              <p:cNvSpPr txBox="1"/>
              <p:nvPr/>
            </p:nvSpPr>
            <p:spPr>
              <a:xfrm>
                <a:off x="-3227118" y="4051681"/>
                <a:ext cx="370862"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105" name="Straight Connector 104">
                <a:extLst>
                  <a:ext uri="{FF2B5EF4-FFF2-40B4-BE49-F238E27FC236}">
                    <a16:creationId xmlns:a16="http://schemas.microsoft.com/office/drawing/2014/main" id="{9B985F01-3345-4D5A-BF8D-EE2F84ED1736}"/>
                  </a:ext>
                </a:extLst>
              </p:cNvPr>
              <p:cNvCxnSpPr/>
              <p:nvPr/>
            </p:nvCxnSpPr>
            <p:spPr>
              <a:xfrm>
                <a:off x="-1808563"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7F9D6123-6D04-4173-8B96-90BF9A8E12F5}"/>
                  </a:ext>
                </a:extLst>
              </p:cNvPr>
              <p:cNvSpPr txBox="1"/>
              <p:nvPr/>
            </p:nvSpPr>
            <p:spPr>
              <a:xfrm>
                <a:off x="-2035128" y="5665882"/>
                <a:ext cx="455821" cy="184666"/>
              </a:xfrm>
              <a:prstGeom prst="rect">
                <a:avLst/>
              </a:prstGeom>
              <a:noFill/>
            </p:spPr>
            <p:txBody>
              <a:bodyPr wrap="none" lIns="36000" tIns="0" rIns="36000" bIns="0" rtlCol="0">
                <a:spAutoFit/>
              </a:bodyPr>
              <a:lstStyle/>
              <a:p>
                <a:pPr algn="ctr"/>
                <a:r>
                  <a:rPr lang="en-GB" sz="1200" dirty="0"/>
                  <a:t>1,000</a:t>
                </a:r>
                <a:endParaRPr lang="en-US" sz="1200" dirty="0"/>
              </a:p>
            </p:txBody>
          </p:sp>
          <p:cxnSp>
            <p:nvCxnSpPr>
              <p:cNvPr id="107" name="Straight Connector 106">
                <a:extLst>
                  <a:ext uri="{FF2B5EF4-FFF2-40B4-BE49-F238E27FC236}">
                    <a16:creationId xmlns:a16="http://schemas.microsoft.com/office/drawing/2014/main" id="{51C475D7-51FB-4296-B1F2-CB3393B4BA38}"/>
                  </a:ext>
                </a:extLst>
              </p:cNvPr>
              <p:cNvCxnSpPr/>
              <p:nvPr/>
            </p:nvCxnSpPr>
            <p:spPr>
              <a:xfrm>
                <a:off x="-1316597"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8" name="TextBox 107">
                <a:extLst>
                  <a:ext uri="{FF2B5EF4-FFF2-40B4-BE49-F238E27FC236}">
                    <a16:creationId xmlns:a16="http://schemas.microsoft.com/office/drawing/2014/main" id="{800C7FC1-D3E5-4260-8942-99A68C9B116A}"/>
                  </a:ext>
                </a:extLst>
              </p:cNvPr>
              <p:cNvSpPr txBox="1"/>
              <p:nvPr/>
            </p:nvSpPr>
            <p:spPr>
              <a:xfrm>
                <a:off x="-1543162" y="5665882"/>
                <a:ext cx="455821" cy="184666"/>
              </a:xfrm>
              <a:prstGeom prst="rect">
                <a:avLst/>
              </a:prstGeom>
              <a:noFill/>
            </p:spPr>
            <p:txBody>
              <a:bodyPr wrap="none" lIns="36000" tIns="0" rIns="36000" bIns="0" rtlCol="0">
                <a:spAutoFit/>
              </a:bodyPr>
              <a:lstStyle/>
              <a:p>
                <a:pPr algn="ctr"/>
                <a:r>
                  <a:rPr lang="en-GB" sz="1200" dirty="0"/>
                  <a:t>1,500</a:t>
                </a:r>
                <a:endParaRPr lang="en-US" sz="1200" dirty="0"/>
              </a:p>
            </p:txBody>
          </p:sp>
          <p:cxnSp>
            <p:nvCxnSpPr>
              <p:cNvPr id="109" name="Straight Connector 108">
                <a:extLst>
                  <a:ext uri="{FF2B5EF4-FFF2-40B4-BE49-F238E27FC236}">
                    <a16:creationId xmlns:a16="http://schemas.microsoft.com/office/drawing/2014/main" id="{2DE88E09-9178-4F41-A9B8-A6A51861012E}"/>
                  </a:ext>
                </a:extLst>
              </p:cNvPr>
              <p:cNvCxnSpPr/>
              <p:nvPr/>
            </p:nvCxnSpPr>
            <p:spPr>
              <a:xfrm>
                <a:off x="-822250" y="561136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4041A70A-D784-4519-BF09-FAED49FC41D5}"/>
                  </a:ext>
                </a:extLst>
              </p:cNvPr>
              <p:cNvSpPr txBox="1"/>
              <p:nvPr/>
            </p:nvSpPr>
            <p:spPr>
              <a:xfrm>
                <a:off x="-1048815" y="5665882"/>
                <a:ext cx="455821" cy="184666"/>
              </a:xfrm>
              <a:prstGeom prst="rect">
                <a:avLst/>
              </a:prstGeom>
              <a:noFill/>
            </p:spPr>
            <p:txBody>
              <a:bodyPr wrap="none" lIns="36000" tIns="0" rIns="36000" bIns="0" rtlCol="0">
                <a:spAutoFit/>
              </a:bodyPr>
              <a:lstStyle/>
              <a:p>
                <a:pPr algn="ctr"/>
                <a:r>
                  <a:rPr lang="en-GB" sz="1200" dirty="0"/>
                  <a:t>2,000</a:t>
                </a:r>
                <a:endParaRPr lang="en-US" sz="1200" dirty="0"/>
              </a:p>
            </p:txBody>
          </p:sp>
          <p:sp>
            <p:nvSpPr>
              <p:cNvPr id="111" name="TextBox 110">
                <a:extLst>
                  <a:ext uri="{FF2B5EF4-FFF2-40B4-BE49-F238E27FC236}">
                    <a16:creationId xmlns:a16="http://schemas.microsoft.com/office/drawing/2014/main" id="{9F5911D4-5337-4E34-A75A-75DA1D0108A1}"/>
                  </a:ext>
                </a:extLst>
              </p:cNvPr>
              <p:cNvSpPr txBox="1"/>
              <p:nvPr/>
            </p:nvSpPr>
            <p:spPr>
              <a:xfrm>
                <a:off x="-2213095" y="5860400"/>
                <a:ext cx="805412" cy="184666"/>
              </a:xfrm>
              <a:prstGeom prst="rect">
                <a:avLst/>
              </a:prstGeom>
              <a:noFill/>
            </p:spPr>
            <p:txBody>
              <a:bodyPr wrap="none" lIns="0" tIns="0" rIns="0" bIns="0" rtlCol="0">
                <a:spAutoFit/>
              </a:bodyPr>
              <a:lstStyle/>
              <a:p>
                <a:pPr algn="ctr"/>
                <a:r>
                  <a:rPr lang="en-GB" sz="1200" dirty="0"/>
                  <a:t>Time (days)</a:t>
                </a:r>
                <a:endParaRPr lang="en-US" sz="1200" dirty="0"/>
              </a:p>
            </p:txBody>
          </p:sp>
          <p:sp>
            <p:nvSpPr>
              <p:cNvPr id="112" name="TextBox 111">
                <a:extLst>
                  <a:ext uri="{FF2B5EF4-FFF2-40B4-BE49-F238E27FC236}">
                    <a16:creationId xmlns:a16="http://schemas.microsoft.com/office/drawing/2014/main" id="{7123BBE5-F4DD-4D93-A44D-08C018EDF69C}"/>
                  </a:ext>
                </a:extLst>
              </p:cNvPr>
              <p:cNvSpPr txBox="1"/>
              <p:nvPr/>
            </p:nvSpPr>
            <p:spPr>
              <a:xfrm rot="16200000">
                <a:off x="-3944075" y="4786004"/>
                <a:ext cx="1285608" cy="184666"/>
              </a:xfrm>
              <a:prstGeom prst="rect">
                <a:avLst/>
              </a:prstGeom>
              <a:noFill/>
            </p:spPr>
            <p:txBody>
              <a:bodyPr wrap="none" lIns="0" tIns="0" rIns="0" bIns="0" rtlCol="0">
                <a:spAutoFit/>
              </a:bodyPr>
              <a:lstStyle/>
              <a:p>
                <a:pPr algn="ctr"/>
                <a:r>
                  <a:rPr lang="en-US" sz="1200" dirty="0"/>
                  <a:t>Survival probability</a:t>
                </a:r>
              </a:p>
            </p:txBody>
          </p:sp>
          <p:sp>
            <p:nvSpPr>
              <p:cNvPr id="113" name="TextBox 112">
                <a:extLst>
                  <a:ext uri="{FF2B5EF4-FFF2-40B4-BE49-F238E27FC236}">
                    <a16:creationId xmlns:a16="http://schemas.microsoft.com/office/drawing/2014/main" id="{87C5D353-F788-4105-B8F2-7E852DAA6D4C}"/>
                  </a:ext>
                </a:extLst>
              </p:cNvPr>
              <p:cNvSpPr txBox="1"/>
              <p:nvPr/>
            </p:nvSpPr>
            <p:spPr>
              <a:xfrm>
                <a:off x="-2878316" y="5220112"/>
                <a:ext cx="2100822" cy="384721"/>
              </a:xfrm>
              <a:prstGeom prst="rect">
                <a:avLst/>
              </a:prstGeom>
              <a:noFill/>
            </p:spPr>
            <p:txBody>
              <a:bodyPr wrap="none" lIns="36000" tIns="0" rIns="36000" bIns="0" rtlCol="0">
                <a:spAutoFit/>
              </a:bodyPr>
              <a:lstStyle/>
              <a:p>
                <a:pPr marL="268288">
                  <a:lnSpc>
                    <a:spcPts val="1000"/>
                  </a:lnSpc>
                </a:pPr>
                <a:r>
                  <a:rPr lang="en-GB" sz="1050" dirty="0"/>
                  <a:t>Transplanted: 71% (58–84%)</a:t>
                </a:r>
              </a:p>
              <a:p>
                <a:pPr marL="266700">
                  <a:lnSpc>
                    <a:spcPts val="1000"/>
                  </a:lnSpc>
                </a:pPr>
                <a:r>
                  <a:rPr lang="en-US" sz="1050" dirty="0"/>
                  <a:t>Matched: 70% (54–84%)</a:t>
                </a:r>
                <a:br>
                  <a:rPr lang="en-GB" sz="1050" dirty="0"/>
                </a:br>
                <a:r>
                  <a:rPr lang="en-GB" sz="1050" dirty="0"/>
                  <a:t>Simulated: 70% (65–75%)</a:t>
                </a:r>
                <a:endParaRPr lang="en-US" sz="1050" dirty="0"/>
              </a:p>
            </p:txBody>
          </p:sp>
          <p:cxnSp>
            <p:nvCxnSpPr>
              <p:cNvPr id="114" name="Straight Connector 113">
                <a:extLst>
                  <a:ext uri="{FF2B5EF4-FFF2-40B4-BE49-F238E27FC236}">
                    <a16:creationId xmlns:a16="http://schemas.microsoft.com/office/drawing/2014/main" id="{85235F37-6F3B-4190-8EF5-90A9A1D37E97}"/>
                  </a:ext>
                </a:extLst>
              </p:cNvPr>
              <p:cNvCxnSpPr>
                <a:cxnSpLocks/>
              </p:cNvCxnSpPr>
              <p:nvPr/>
            </p:nvCxnSpPr>
            <p:spPr>
              <a:xfrm>
                <a:off x="-2748776" y="5404084"/>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8576FB9F-8BA5-42EA-AE23-377874ACEFEB}"/>
                  </a:ext>
                </a:extLst>
              </p:cNvPr>
              <p:cNvCxnSpPr>
                <a:cxnSpLocks/>
              </p:cNvCxnSpPr>
              <p:nvPr/>
            </p:nvCxnSpPr>
            <p:spPr>
              <a:xfrm>
                <a:off x="-2748776" y="5530766"/>
                <a:ext cx="133367"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FF0FF8A2-66C2-431A-8ABA-B149B1202633}"/>
                  </a:ext>
                </a:extLst>
              </p:cNvPr>
              <p:cNvCxnSpPr>
                <a:cxnSpLocks/>
              </p:cNvCxnSpPr>
              <p:nvPr/>
            </p:nvCxnSpPr>
            <p:spPr>
              <a:xfrm>
                <a:off x="-2748776" y="5277401"/>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81CC9E72-DEFC-4F6A-861D-19DF772DBDF4}"/>
                  </a:ext>
                </a:extLst>
              </p:cNvPr>
              <p:cNvSpPr txBox="1"/>
              <p:nvPr/>
            </p:nvSpPr>
            <p:spPr>
              <a:xfrm>
                <a:off x="-2467904" y="4119274"/>
                <a:ext cx="1315031" cy="128240"/>
              </a:xfrm>
              <a:prstGeom prst="rect">
                <a:avLst/>
              </a:prstGeom>
              <a:noFill/>
            </p:spPr>
            <p:txBody>
              <a:bodyPr wrap="none" lIns="36000" tIns="0" rIns="36000" bIns="0" rtlCol="0">
                <a:spAutoFit/>
              </a:bodyPr>
              <a:lstStyle/>
              <a:p>
                <a:pPr algn="ctr">
                  <a:lnSpc>
                    <a:spcPts val="1000"/>
                  </a:lnSpc>
                </a:pPr>
                <a:r>
                  <a:rPr lang="en-US" sz="1050" dirty="0"/>
                  <a:t>Child–Pugh A; p=NS</a:t>
                </a:r>
              </a:p>
            </p:txBody>
          </p:sp>
        </p:grpSp>
      </p:grpSp>
      <p:pic>
        <p:nvPicPr>
          <p:cNvPr id="118" name="Picture 117">
            <a:hlinkClick r:id="rId3" action="ppaction://hlinksldjump"/>
            <a:extLst>
              <a:ext uri="{FF2B5EF4-FFF2-40B4-BE49-F238E27FC236}">
                <a16:creationId xmlns:a16="http://schemas.microsoft.com/office/drawing/2014/main" id="{0C80FA8D-C560-4409-B074-A92E5E3CEAE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19" name="Content Placeholder 6">
            <a:extLst>
              <a:ext uri="{FF2B5EF4-FFF2-40B4-BE49-F238E27FC236}">
                <a16:creationId xmlns:a16="http://schemas.microsoft.com/office/drawing/2014/main" id="{821040AD-80F5-4E1C-B585-01EA88D6A5E7}"/>
              </a:ext>
            </a:extLst>
          </p:cNvPr>
          <p:cNvSpPr txBox="1">
            <a:spLocks/>
          </p:cNvSpPr>
          <p:nvPr/>
        </p:nvSpPr>
        <p:spPr>
          <a:xfrm>
            <a:off x="319314" y="4242016"/>
            <a:ext cx="8506800" cy="23830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600" dirty="0"/>
              <a:t>MELD accurately estimates the survival benefit following LT</a:t>
            </a:r>
          </a:p>
          <a:p>
            <a:pPr lvl="1"/>
            <a:r>
              <a:rPr lang="en-GB" sz="1400" dirty="0"/>
              <a:t>Generally recommended to prioritize organ allocation</a:t>
            </a:r>
          </a:p>
          <a:p>
            <a:r>
              <a:rPr lang="en-GB" sz="1600" dirty="0"/>
              <a:t>Clinical manifestations of liver decompensation are not independent predictors of survival over and above MELD</a:t>
            </a:r>
          </a:p>
          <a:p>
            <a:pPr lvl="1"/>
            <a:r>
              <a:rPr lang="en-GB" sz="1400" dirty="0"/>
              <a:t>Onset in an abstinent patient should prompt consideration of referral to a transplant centre</a:t>
            </a:r>
          </a:p>
          <a:p>
            <a:r>
              <a:rPr lang="en-GB" sz="1600" dirty="0"/>
              <a:t>Increasing evidence of the benefit of early LT in for patients with severe AH not responding to medical therapy</a:t>
            </a:r>
          </a:p>
          <a:p>
            <a:pPr lvl="1"/>
            <a:r>
              <a:rPr lang="en-GB" sz="1400" dirty="0"/>
              <a:t>Selection criteria for such patients need to be more clearly defined</a:t>
            </a:r>
          </a:p>
        </p:txBody>
      </p:sp>
      <p:sp>
        <p:nvSpPr>
          <p:cNvPr id="120" name="Rectangle 119">
            <a:extLst>
              <a:ext uri="{FF2B5EF4-FFF2-40B4-BE49-F238E27FC236}">
                <a16:creationId xmlns:a16="http://schemas.microsoft.com/office/drawing/2014/main" id="{2674F2C9-F0BF-49A3-B295-9331DF8D5463}"/>
              </a:ext>
            </a:extLst>
          </p:cNvPr>
          <p:cNvSpPr/>
          <p:nvPr/>
        </p:nvSpPr>
        <p:spPr>
          <a:xfrm>
            <a:off x="5898200" y="2036976"/>
            <a:ext cx="3102925" cy="213745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35276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AFD333-E6EF-4406-B1B5-677579E19927}"/>
              </a:ext>
            </a:extLst>
          </p:cNvPr>
          <p:cNvSpPr>
            <a:spLocks noGrp="1"/>
          </p:cNvSpPr>
          <p:nvPr>
            <p:ph type="title"/>
          </p:nvPr>
        </p:nvSpPr>
        <p:spPr/>
        <p:txBody>
          <a:bodyPr>
            <a:normAutofit fontScale="90000"/>
          </a:bodyPr>
          <a:lstStyle/>
          <a:p>
            <a:r>
              <a:rPr lang="en-US" dirty="0"/>
              <a:t>Liver transplantation:</a:t>
            </a:r>
            <a:br>
              <a:rPr lang="en-US" dirty="0"/>
            </a:br>
            <a:r>
              <a:rPr lang="en-GB" dirty="0"/>
              <a:t>Selection of patients for LT </a:t>
            </a:r>
            <a:endParaRPr lang="en-US" dirty="0"/>
          </a:p>
        </p:txBody>
      </p:sp>
      <p:sp>
        <p:nvSpPr>
          <p:cNvPr id="10" name="Text Placeholder 9">
            <a:extLst>
              <a:ext uri="{FF2B5EF4-FFF2-40B4-BE49-F238E27FC236}">
                <a16:creationId xmlns:a16="http://schemas.microsoft.com/office/drawing/2014/main" id="{875AFD1B-0564-4440-A62E-97A79FFB36C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14" name="Content Placeholder 13">
            <a:extLst>
              <a:ext uri="{FF2B5EF4-FFF2-40B4-BE49-F238E27FC236}">
                <a16:creationId xmlns:a16="http://schemas.microsoft.com/office/drawing/2014/main" id="{55807794-C3F2-448D-B700-8A3905859CC8}"/>
              </a:ext>
            </a:extLst>
          </p:cNvPr>
          <p:cNvSpPr>
            <a:spLocks noGrp="1"/>
          </p:cNvSpPr>
          <p:nvPr>
            <p:ph sz="half" idx="1"/>
          </p:nvPr>
        </p:nvSpPr>
        <p:spPr/>
        <p:txBody>
          <a:bodyPr>
            <a:normAutofit/>
          </a:bodyPr>
          <a:lstStyle/>
          <a:p>
            <a:r>
              <a:rPr lang="en-GB" sz="1800" dirty="0"/>
              <a:t>Selection of patients with ALD for LT</a:t>
            </a:r>
          </a:p>
          <a:p>
            <a:pPr lvl="1"/>
            <a:r>
              <a:rPr lang="en-GB" sz="1600" dirty="0"/>
              <a:t>Based on presence of decompensated cirrhosis </a:t>
            </a:r>
            <a:r>
              <a:rPr lang="en-GB" sz="1600" b="1" u="sng" dirty="0">
                <a:solidFill>
                  <a:schemeClr val="accent1"/>
                </a:solidFill>
              </a:rPr>
              <a:t>AND</a:t>
            </a:r>
            <a:r>
              <a:rPr lang="en-GB" sz="1600" dirty="0"/>
              <a:t> </a:t>
            </a:r>
          </a:p>
          <a:p>
            <a:pPr lvl="1"/>
            <a:r>
              <a:rPr lang="en-GB" sz="1600" dirty="0"/>
              <a:t>Comprehensive psychosocial and medical assessment</a:t>
            </a:r>
          </a:p>
          <a:p>
            <a:endParaRPr lang="en-US" sz="1800" dirty="0"/>
          </a:p>
        </p:txBody>
      </p:sp>
      <p:graphicFrame>
        <p:nvGraphicFramePr>
          <p:cNvPr id="6" name="Table 5">
            <a:extLst>
              <a:ext uri="{FF2B5EF4-FFF2-40B4-BE49-F238E27FC236}">
                <a16:creationId xmlns:a16="http://schemas.microsoft.com/office/drawing/2014/main" id="{703C5EF5-B006-46ED-8010-0397297EBA62}"/>
              </a:ext>
            </a:extLst>
          </p:cNvPr>
          <p:cNvGraphicFramePr>
            <a:graphicFrameLocks noGrp="1"/>
          </p:cNvGraphicFramePr>
          <p:nvPr>
            <p:extLst>
              <p:ext uri="{D42A27DB-BD31-4B8C-83A1-F6EECF244321}">
                <p14:modId xmlns:p14="http://schemas.microsoft.com/office/powerpoint/2010/main" val="1415742431"/>
              </p:ext>
            </p:extLst>
          </p:nvPr>
        </p:nvGraphicFramePr>
        <p:xfrm>
          <a:off x="755650" y="2357727"/>
          <a:ext cx="7380931" cy="3543948"/>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05159">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LT should be considered in patients with ALD (classified as </a:t>
                      </a:r>
                      <a:b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b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Child–Pugh C and/or MELD ≥15), as it confers a survival benefit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10001"/>
                  </a:ext>
                </a:extLst>
              </a:tr>
              <a:tr h="35855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Selection of patients with AUD should not be based on the </a:t>
                      </a:r>
                      <a:b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b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6-month criterion alone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2</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2128423765"/>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Duration of abstinence before listing should depend on the degree of liver insufficiency in selected patients with a favourable addiction and psychological profile and supportive relatives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98944678"/>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Abstinence in patients with AUD on the LT waiting list should be confirmed with regular clinical interviews and laboratory tests</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198754105"/>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A multidisciplinary approach evaluating medical and psychological suitability for transplantation is mandatory before and after LT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666386341"/>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Early LT should be proposed to a minority of patients with severe AH not responding to medical therapy after a careful selection process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a:latin typeface="+mj-lt"/>
                        </a:rPr>
                        <a:t>1</a:t>
                      </a:r>
                      <a:endParaRPr lang="en-GB" sz="1400" dirty="0">
                        <a:latin typeface="+mj-lt"/>
                      </a:endParaRP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064537502"/>
                  </a:ext>
                </a:extLst>
              </a:tr>
            </a:tbl>
          </a:graphicData>
        </a:graphic>
      </p:graphicFrame>
      <p:grpSp>
        <p:nvGrpSpPr>
          <p:cNvPr id="15" name="Group 14">
            <a:extLst>
              <a:ext uri="{FF2B5EF4-FFF2-40B4-BE49-F238E27FC236}">
                <a16:creationId xmlns:a16="http://schemas.microsoft.com/office/drawing/2014/main" id="{56639A5F-7514-461C-9895-697EF1C8BE11}"/>
              </a:ext>
            </a:extLst>
          </p:cNvPr>
          <p:cNvGrpSpPr/>
          <p:nvPr/>
        </p:nvGrpSpPr>
        <p:grpSpPr>
          <a:xfrm>
            <a:off x="4487535" y="2357727"/>
            <a:ext cx="3649046" cy="276999"/>
            <a:chOff x="3717425" y="3212976"/>
            <a:chExt cx="3649046" cy="276999"/>
          </a:xfrm>
        </p:grpSpPr>
        <p:sp>
          <p:nvSpPr>
            <p:cNvPr id="16" name="Rectangle 15">
              <a:extLst>
                <a:ext uri="{FF2B5EF4-FFF2-40B4-BE49-F238E27FC236}">
                  <a16:creationId xmlns:a16="http://schemas.microsoft.com/office/drawing/2014/main" id="{94FC5527-B07E-467A-B3F1-16532A9A8DF9}"/>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560D730A-F24A-442C-A8E9-8CF72BC4081D}"/>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895690DC-8231-4B05-80B8-7E95E29A5B1B}"/>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9" name="TextBox 18">
              <a:extLst>
                <a:ext uri="{FF2B5EF4-FFF2-40B4-BE49-F238E27FC236}">
                  <a16:creationId xmlns:a16="http://schemas.microsoft.com/office/drawing/2014/main" id="{B00CE9E4-311E-49A9-9D51-92B8BEBE61DE}"/>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1" name="Picture 10">
            <a:hlinkClick r:id="rId3" action="ppaction://hlinksldjump"/>
            <a:extLst>
              <a:ext uri="{FF2B5EF4-FFF2-40B4-BE49-F238E27FC236}">
                <a16:creationId xmlns:a16="http://schemas.microsoft.com/office/drawing/2014/main" id="{854967C4-1C97-4FB7-88D8-8700F667D1B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3253208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E2C-87A4-449A-B4E8-4F12C0B97EB5}"/>
              </a:ext>
            </a:extLst>
          </p:cNvPr>
          <p:cNvSpPr>
            <a:spLocks noGrp="1"/>
          </p:cNvSpPr>
          <p:nvPr>
            <p:ph type="title"/>
          </p:nvPr>
        </p:nvSpPr>
        <p:spPr/>
        <p:txBody>
          <a:bodyPr>
            <a:normAutofit fontScale="90000"/>
          </a:bodyPr>
          <a:lstStyle/>
          <a:p>
            <a:r>
              <a:rPr lang="en-GB" dirty="0"/>
              <a:t>Liver transplantation:</a:t>
            </a:r>
            <a:br>
              <a:rPr lang="en-GB" dirty="0"/>
            </a:br>
            <a:r>
              <a:rPr lang="en-GB" dirty="0"/>
              <a:t>Post-LT follow-up and management: Relapse</a:t>
            </a:r>
          </a:p>
        </p:txBody>
      </p:sp>
      <p:sp>
        <p:nvSpPr>
          <p:cNvPr id="3" name="Text Placeholder 2">
            <a:extLst>
              <a:ext uri="{FF2B5EF4-FFF2-40B4-BE49-F238E27FC236}">
                <a16:creationId xmlns:a16="http://schemas.microsoft.com/office/drawing/2014/main" id="{46E75919-F4F6-4DD8-9638-F9BFA7672F36}"/>
              </a:ext>
            </a:extLst>
          </p:cNvPr>
          <p:cNvSpPr>
            <a:spLocks noGrp="1"/>
          </p:cNvSpPr>
          <p:nvPr>
            <p:ph type="body" sz="quarter" idx="10"/>
          </p:nvPr>
        </p:nvSpPr>
        <p:spPr/>
        <p:txBody>
          <a:bodyPr/>
          <a:lstStyle/>
          <a:p>
            <a:r>
              <a:rPr lang="en-GB" dirty="0"/>
              <a:t>1. Faure S, et al. J </a:t>
            </a:r>
            <a:r>
              <a:rPr lang="en-GB" dirty="0" err="1"/>
              <a:t>Hepatol</a:t>
            </a:r>
            <a:r>
              <a:rPr lang="en-GB" dirty="0"/>
              <a:t> 2012;57:306</a:t>
            </a:r>
            <a:r>
              <a:rPr lang="en-GB" dirty="0">
                <a:sym typeface="Symbol" panose="05050102010706020507" pitchFamily="18" charset="2"/>
              </a:rPr>
              <a:t></a:t>
            </a:r>
            <a:r>
              <a:rPr lang="en-GB" dirty="0"/>
              <a:t>12; 2. </a:t>
            </a:r>
            <a:r>
              <a:rPr lang="en-GB" dirty="0" err="1"/>
              <a:t>Pfitzmann</a:t>
            </a:r>
            <a:r>
              <a:rPr lang="en-GB" dirty="0"/>
              <a:t> R, et al. Liver </a:t>
            </a:r>
            <a:r>
              <a:rPr lang="en-GB" dirty="0" err="1"/>
              <a:t>Transpl</a:t>
            </a:r>
            <a:r>
              <a:rPr lang="en-GB" dirty="0"/>
              <a:t> 2007;13:197</a:t>
            </a:r>
            <a:r>
              <a:rPr lang="en-GB" dirty="0">
                <a:sym typeface="Symbol" panose="05050102010706020507" pitchFamily="18" charset="2"/>
              </a:rPr>
              <a:t></a:t>
            </a:r>
            <a:r>
              <a:rPr lang="en-GB" dirty="0"/>
              <a:t>205;</a:t>
            </a:r>
          </a:p>
          <a:p>
            <a:r>
              <a:rPr lang="en-GB" dirty="0"/>
              <a:t>3. </a:t>
            </a:r>
            <a:r>
              <a:rPr lang="en-GB" dirty="0" err="1"/>
              <a:t>Bravata</a:t>
            </a:r>
            <a:r>
              <a:rPr lang="en-GB" dirty="0"/>
              <a:t> DM, et al. Liver </a:t>
            </a:r>
            <a:r>
              <a:rPr lang="en-GB" dirty="0" err="1"/>
              <a:t>Transpl</a:t>
            </a:r>
            <a:r>
              <a:rPr lang="en-GB" dirty="0"/>
              <a:t> 2001;7:191</a:t>
            </a:r>
            <a:r>
              <a:rPr lang="en-GB" dirty="0">
                <a:sym typeface="Symbol" panose="05050102010706020507" pitchFamily="18" charset="2"/>
              </a:rPr>
              <a:t></a:t>
            </a:r>
            <a:r>
              <a:rPr lang="en-GB" dirty="0"/>
              <a:t>203; 4. Addolorato G, et al. Alcohol </a:t>
            </a:r>
            <a:r>
              <a:rPr lang="en-GB" dirty="0" err="1"/>
              <a:t>Clin</a:t>
            </a:r>
            <a:r>
              <a:rPr lang="en-GB" dirty="0"/>
              <a:t> </a:t>
            </a:r>
            <a:r>
              <a:rPr lang="en-GB" dirty="0" err="1"/>
              <a:t>Exp</a:t>
            </a:r>
            <a:r>
              <a:rPr lang="en-GB" dirty="0"/>
              <a:t> Res 2013;37:1601</a:t>
            </a:r>
            <a:r>
              <a:rPr lang="en-GB" dirty="0">
                <a:sym typeface="Symbol" panose="05050102010706020507" pitchFamily="18" charset="2"/>
              </a:rPr>
              <a:t></a:t>
            </a:r>
            <a:r>
              <a:rPr lang="en-GB" dirty="0"/>
              <a:t>8;</a:t>
            </a:r>
          </a:p>
          <a:p>
            <a:r>
              <a:rPr lang="en-GB" dirty="0"/>
              <a:t>EASL CPG ALD. J </a:t>
            </a:r>
            <a:r>
              <a:rPr lang="en-GB" dirty="0" err="1"/>
              <a:t>Hepatol</a:t>
            </a:r>
            <a:r>
              <a:rPr lang="en-GB" dirty="0"/>
              <a:t> 2018;69:154–81</a:t>
            </a:r>
          </a:p>
        </p:txBody>
      </p:sp>
      <p:sp>
        <p:nvSpPr>
          <p:cNvPr id="4" name="Content Placeholder 3">
            <a:extLst>
              <a:ext uri="{FF2B5EF4-FFF2-40B4-BE49-F238E27FC236}">
                <a16:creationId xmlns:a16="http://schemas.microsoft.com/office/drawing/2014/main" id="{F246E69E-598B-404E-85B3-32B482C46BD5}"/>
              </a:ext>
            </a:extLst>
          </p:cNvPr>
          <p:cNvSpPr>
            <a:spLocks noGrp="1"/>
          </p:cNvSpPr>
          <p:nvPr>
            <p:ph sz="half" idx="11"/>
          </p:nvPr>
        </p:nvSpPr>
        <p:spPr>
          <a:xfrm>
            <a:off x="319314" y="1340768"/>
            <a:ext cx="3329569" cy="4622400"/>
          </a:xfrm>
        </p:spPr>
        <p:txBody>
          <a:bodyPr/>
          <a:lstStyle/>
          <a:p>
            <a:r>
              <a:rPr lang="en-GB" dirty="0"/>
              <a:t>Excessive alcohol consumption has a negative impact on </a:t>
            </a:r>
            <a:br>
              <a:rPr lang="en-GB" dirty="0"/>
            </a:br>
            <a:r>
              <a:rPr lang="en-GB" dirty="0"/>
              <a:t>long-term post-LT survival</a:t>
            </a:r>
            <a:r>
              <a:rPr lang="en-GB" baseline="30000" dirty="0"/>
              <a:t>1,2</a:t>
            </a:r>
          </a:p>
          <a:p>
            <a:endParaRPr lang="en-GB" dirty="0"/>
          </a:p>
          <a:p>
            <a:r>
              <a:rPr lang="en-GB" dirty="0"/>
              <a:t>Recipients with ALD are more likely to drink excessively</a:t>
            </a:r>
            <a:r>
              <a:rPr lang="en-GB" baseline="30000" dirty="0"/>
              <a:t>3</a:t>
            </a:r>
          </a:p>
          <a:p>
            <a:endParaRPr lang="en-GB" dirty="0"/>
          </a:p>
          <a:p>
            <a:r>
              <a:rPr lang="en-GB" dirty="0"/>
              <a:t>Multidisciplinary support pre- and post-LT has been shown to help prevent recidivism</a:t>
            </a:r>
            <a:r>
              <a:rPr lang="en-GB" baseline="30000" dirty="0"/>
              <a:t>4</a:t>
            </a:r>
          </a:p>
        </p:txBody>
      </p:sp>
      <p:sp>
        <p:nvSpPr>
          <p:cNvPr id="10" name="TextBox 9">
            <a:extLst>
              <a:ext uri="{FF2B5EF4-FFF2-40B4-BE49-F238E27FC236}">
                <a16:creationId xmlns:a16="http://schemas.microsoft.com/office/drawing/2014/main" id="{531E88C7-A1F8-43A4-881B-3D0E98BA8E83}"/>
              </a:ext>
            </a:extLst>
          </p:cNvPr>
          <p:cNvSpPr txBox="1"/>
          <p:nvPr/>
        </p:nvSpPr>
        <p:spPr>
          <a:xfrm>
            <a:off x="4615457" y="1630695"/>
            <a:ext cx="4013199" cy="738664"/>
          </a:xfrm>
          <a:prstGeom prst="rect">
            <a:avLst/>
          </a:prstGeom>
          <a:noFill/>
        </p:spPr>
        <p:txBody>
          <a:bodyPr wrap="square" rtlCol="0">
            <a:spAutoFit/>
          </a:bodyPr>
          <a:lstStyle/>
          <a:p>
            <a:pPr algn="ctr"/>
            <a:r>
              <a:rPr lang="en-GB" sz="1400" b="1" dirty="0"/>
              <a:t>Comparison of Kaplan–Meier survival curves between excessive alcohol relapsers and other patients</a:t>
            </a:r>
            <a:r>
              <a:rPr lang="en-GB" sz="1400" b="1" baseline="30000" dirty="0"/>
              <a:t>1</a:t>
            </a:r>
          </a:p>
        </p:txBody>
      </p:sp>
      <p:grpSp>
        <p:nvGrpSpPr>
          <p:cNvPr id="11" name="Data">
            <a:extLst>
              <a:ext uri="{FF2B5EF4-FFF2-40B4-BE49-F238E27FC236}">
                <a16:creationId xmlns:a16="http://schemas.microsoft.com/office/drawing/2014/main" id="{9747B9DA-AEC3-4BFB-A4EB-31336437130E}"/>
              </a:ext>
            </a:extLst>
          </p:cNvPr>
          <p:cNvGrpSpPr/>
          <p:nvPr/>
        </p:nvGrpSpPr>
        <p:grpSpPr>
          <a:xfrm>
            <a:off x="4998350" y="2504036"/>
            <a:ext cx="3364031" cy="1034349"/>
            <a:chOff x="-15240" y="261620"/>
            <a:chExt cx="9797415" cy="3012440"/>
          </a:xfrm>
        </p:grpSpPr>
        <p:grpSp>
          <p:nvGrpSpPr>
            <p:cNvPr id="12" name="Group 11">
              <a:extLst>
                <a:ext uri="{FF2B5EF4-FFF2-40B4-BE49-F238E27FC236}">
                  <a16:creationId xmlns:a16="http://schemas.microsoft.com/office/drawing/2014/main" id="{05C6E783-0509-4EF5-BA5F-007C3E9CEC41}"/>
                </a:ext>
              </a:extLst>
            </p:cNvPr>
            <p:cNvGrpSpPr/>
            <p:nvPr/>
          </p:nvGrpSpPr>
          <p:grpSpPr>
            <a:xfrm>
              <a:off x="-15240" y="264795"/>
              <a:ext cx="9797415" cy="1442085"/>
              <a:chOff x="-15240" y="264795"/>
              <a:chExt cx="9797415" cy="1442085"/>
            </a:xfrm>
          </p:grpSpPr>
          <p:sp>
            <p:nvSpPr>
              <p:cNvPr id="16" name="Freeform: Shape 15">
                <a:extLst>
                  <a:ext uri="{FF2B5EF4-FFF2-40B4-BE49-F238E27FC236}">
                    <a16:creationId xmlns:a16="http://schemas.microsoft.com/office/drawing/2014/main" id="{EDC45DDC-1565-4FDC-8812-0AB968121506}"/>
                  </a:ext>
                </a:extLst>
              </p:cNvPr>
              <p:cNvSpPr/>
              <p:nvPr/>
            </p:nvSpPr>
            <p:spPr>
              <a:xfrm>
                <a:off x="-15240" y="264795"/>
                <a:ext cx="4078605" cy="714375"/>
              </a:xfrm>
              <a:custGeom>
                <a:avLst/>
                <a:gdLst>
                  <a:gd name="connsiteX0" fmla="*/ 0 w 4078605"/>
                  <a:gd name="connsiteY0" fmla="*/ 0 h 714375"/>
                  <a:gd name="connsiteX1" fmla="*/ 563880 w 4078605"/>
                  <a:gd name="connsiteY1" fmla="*/ 0 h 714375"/>
                  <a:gd name="connsiteX2" fmla="*/ 563880 w 4078605"/>
                  <a:gd name="connsiteY2" fmla="*/ 24765 h 714375"/>
                  <a:gd name="connsiteX3" fmla="*/ 781050 w 4078605"/>
                  <a:gd name="connsiteY3" fmla="*/ 24765 h 714375"/>
                  <a:gd name="connsiteX4" fmla="*/ 781050 w 4078605"/>
                  <a:gd name="connsiteY4" fmla="*/ 51435 h 714375"/>
                  <a:gd name="connsiteX5" fmla="*/ 958215 w 4078605"/>
                  <a:gd name="connsiteY5" fmla="*/ 51435 h 714375"/>
                  <a:gd name="connsiteX6" fmla="*/ 958215 w 4078605"/>
                  <a:gd name="connsiteY6" fmla="*/ 64770 h 714375"/>
                  <a:gd name="connsiteX7" fmla="*/ 1005840 w 4078605"/>
                  <a:gd name="connsiteY7" fmla="*/ 64770 h 714375"/>
                  <a:gd name="connsiteX8" fmla="*/ 1005840 w 4078605"/>
                  <a:gd name="connsiteY8" fmla="*/ 91440 h 714375"/>
                  <a:gd name="connsiteX9" fmla="*/ 1049655 w 4078605"/>
                  <a:gd name="connsiteY9" fmla="*/ 91440 h 714375"/>
                  <a:gd name="connsiteX10" fmla="*/ 1049655 w 4078605"/>
                  <a:gd name="connsiteY10" fmla="*/ 120015 h 714375"/>
                  <a:gd name="connsiteX11" fmla="*/ 1070610 w 4078605"/>
                  <a:gd name="connsiteY11" fmla="*/ 120015 h 714375"/>
                  <a:gd name="connsiteX12" fmla="*/ 1070610 w 4078605"/>
                  <a:gd name="connsiteY12" fmla="*/ 137160 h 714375"/>
                  <a:gd name="connsiteX13" fmla="*/ 1251585 w 4078605"/>
                  <a:gd name="connsiteY13" fmla="*/ 137160 h 714375"/>
                  <a:gd name="connsiteX14" fmla="*/ 1251585 w 4078605"/>
                  <a:gd name="connsiteY14" fmla="*/ 158115 h 714375"/>
                  <a:gd name="connsiteX15" fmla="*/ 1282065 w 4078605"/>
                  <a:gd name="connsiteY15" fmla="*/ 158115 h 714375"/>
                  <a:gd name="connsiteX16" fmla="*/ 1282065 w 4078605"/>
                  <a:gd name="connsiteY16" fmla="*/ 184785 h 714375"/>
                  <a:gd name="connsiteX17" fmla="*/ 1323975 w 4078605"/>
                  <a:gd name="connsiteY17" fmla="*/ 184785 h 714375"/>
                  <a:gd name="connsiteX18" fmla="*/ 1323975 w 4078605"/>
                  <a:gd name="connsiteY18" fmla="*/ 209550 h 714375"/>
                  <a:gd name="connsiteX19" fmla="*/ 1415415 w 4078605"/>
                  <a:gd name="connsiteY19" fmla="*/ 209550 h 714375"/>
                  <a:gd name="connsiteX20" fmla="*/ 1415415 w 4078605"/>
                  <a:gd name="connsiteY20" fmla="*/ 228600 h 714375"/>
                  <a:gd name="connsiteX21" fmla="*/ 1485900 w 4078605"/>
                  <a:gd name="connsiteY21" fmla="*/ 228600 h 714375"/>
                  <a:gd name="connsiteX22" fmla="*/ 1485900 w 4078605"/>
                  <a:gd name="connsiteY22" fmla="*/ 255270 h 714375"/>
                  <a:gd name="connsiteX23" fmla="*/ 1552575 w 4078605"/>
                  <a:gd name="connsiteY23" fmla="*/ 255270 h 714375"/>
                  <a:gd name="connsiteX24" fmla="*/ 1552575 w 4078605"/>
                  <a:gd name="connsiteY24" fmla="*/ 274320 h 714375"/>
                  <a:gd name="connsiteX25" fmla="*/ 1851660 w 4078605"/>
                  <a:gd name="connsiteY25" fmla="*/ 274320 h 714375"/>
                  <a:gd name="connsiteX26" fmla="*/ 1851660 w 4078605"/>
                  <a:gd name="connsiteY26" fmla="*/ 300990 h 714375"/>
                  <a:gd name="connsiteX27" fmla="*/ 1878330 w 4078605"/>
                  <a:gd name="connsiteY27" fmla="*/ 300990 h 714375"/>
                  <a:gd name="connsiteX28" fmla="*/ 1878330 w 4078605"/>
                  <a:gd name="connsiteY28" fmla="*/ 321945 h 714375"/>
                  <a:gd name="connsiteX29" fmla="*/ 2137410 w 4078605"/>
                  <a:gd name="connsiteY29" fmla="*/ 321945 h 714375"/>
                  <a:gd name="connsiteX30" fmla="*/ 2137410 w 4078605"/>
                  <a:gd name="connsiteY30" fmla="*/ 348615 h 714375"/>
                  <a:gd name="connsiteX31" fmla="*/ 2322195 w 4078605"/>
                  <a:gd name="connsiteY31" fmla="*/ 348615 h 714375"/>
                  <a:gd name="connsiteX32" fmla="*/ 2322195 w 4078605"/>
                  <a:gd name="connsiteY32" fmla="*/ 369570 h 714375"/>
                  <a:gd name="connsiteX33" fmla="*/ 2343150 w 4078605"/>
                  <a:gd name="connsiteY33" fmla="*/ 369570 h 714375"/>
                  <a:gd name="connsiteX34" fmla="*/ 2343150 w 4078605"/>
                  <a:gd name="connsiteY34" fmla="*/ 390525 h 714375"/>
                  <a:gd name="connsiteX35" fmla="*/ 2503170 w 4078605"/>
                  <a:gd name="connsiteY35" fmla="*/ 390525 h 714375"/>
                  <a:gd name="connsiteX36" fmla="*/ 2503170 w 4078605"/>
                  <a:gd name="connsiteY36" fmla="*/ 415290 h 714375"/>
                  <a:gd name="connsiteX37" fmla="*/ 2596515 w 4078605"/>
                  <a:gd name="connsiteY37" fmla="*/ 415290 h 714375"/>
                  <a:gd name="connsiteX38" fmla="*/ 2596515 w 4078605"/>
                  <a:gd name="connsiteY38" fmla="*/ 436245 h 714375"/>
                  <a:gd name="connsiteX39" fmla="*/ 2617470 w 4078605"/>
                  <a:gd name="connsiteY39" fmla="*/ 436245 h 714375"/>
                  <a:gd name="connsiteX40" fmla="*/ 2617470 w 4078605"/>
                  <a:gd name="connsiteY40" fmla="*/ 462915 h 714375"/>
                  <a:gd name="connsiteX41" fmla="*/ 2872740 w 4078605"/>
                  <a:gd name="connsiteY41" fmla="*/ 462915 h 714375"/>
                  <a:gd name="connsiteX42" fmla="*/ 2872740 w 4078605"/>
                  <a:gd name="connsiteY42" fmla="*/ 485775 h 714375"/>
                  <a:gd name="connsiteX43" fmla="*/ 2920365 w 4078605"/>
                  <a:gd name="connsiteY43" fmla="*/ 485775 h 714375"/>
                  <a:gd name="connsiteX44" fmla="*/ 2920365 w 4078605"/>
                  <a:gd name="connsiteY44" fmla="*/ 506730 h 714375"/>
                  <a:gd name="connsiteX45" fmla="*/ 2947035 w 4078605"/>
                  <a:gd name="connsiteY45" fmla="*/ 506730 h 714375"/>
                  <a:gd name="connsiteX46" fmla="*/ 2947035 w 4078605"/>
                  <a:gd name="connsiteY46" fmla="*/ 554355 h 714375"/>
                  <a:gd name="connsiteX47" fmla="*/ 3175635 w 4078605"/>
                  <a:gd name="connsiteY47" fmla="*/ 554355 h 714375"/>
                  <a:gd name="connsiteX48" fmla="*/ 3175635 w 4078605"/>
                  <a:gd name="connsiteY48" fmla="*/ 577215 h 714375"/>
                  <a:gd name="connsiteX49" fmla="*/ 3270885 w 4078605"/>
                  <a:gd name="connsiteY49" fmla="*/ 577215 h 714375"/>
                  <a:gd name="connsiteX50" fmla="*/ 3270885 w 4078605"/>
                  <a:gd name="connsiteY50" fmla="*/ 598170 h 714375"/>
                  <a:gd name="connsiteX51" fmla="*/ 3358515 w 4078605"/>
                  <a:gd name="connsiteY51" fmla="*/ 598170 h 714375"/>
                  <a:gd name="connsiteX52" fmla="*/ 3358515 w 4078605"/>
                  <a:gd name="connsiteY52" fmla="*/ 619125 h 714375"/>
                  <a:gd name="connsiteX53" fmla="*/ 3383280 w 4078605"/>
                  <a:gd name="connsiteY53" fmla="*/ 619125 h 714375"/>
                  <a:gd name="connsiteX54" fmla="*/ 3383280 w 4078605"/>
                  <a:gd name="connsiteY54" fmla="*/ 645795 h 714375"/>
                  <a:gd name="connsiteX55" fmla="*/ 3571875 w 4078605"/>
                  <a:gd name="connsiteY55" fmla="*/ 645795 h 714375"/>
                  <a:gd name="connsiteX56" fmla="*/ 3571875 w 4078605"/>
                  <a:gd name="connsiteY56" fmla="*/ 666750 h 714375"/>
                  <a:gd name="connsiteX57" fmla="*/ 3821430 w 4078605"/>
                  <a:gd name="connsiteY57" fmla="*/ 666750 h 714375"/>
                  <a:gd name="connsiteX58" fmla="*/ 3821430 w 4078605"/>
                  <a:gd name="connsiteY58" fmla="*/ 691515 h 714375"/>
                  <a:gd name="connsiteX59" fmla="*/ 3867150 w 4078605"/>
                  <a:gd name="connsiteY59" fmla="*/ 691515 h 714375"/>
                  <a:gd name="connsiteX60" fmla="*/ 3867150 w 4078605"/>
                  <a:gd name="connsiteY60" fmla="*/ 714375 h 714375"/>
                  <a:gd name="connsiteX61" fmla="*/ 4078605 w 4078605"/>
                  <a:gd name="connsiteY61" fmla="*/ 714375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078605" h="714375">
                    <a:moveTo>
                      <a:pt x="0" y="0"/>
                    </a:moveTo>
                    <a:lnTo>
                      <a:pt x="563880" y="0"/>
                    </a:lnTo>
                    <a:lnTo>
                      <a:pt x="563880" y="24765"/>
                    </a:lnTo>
                    <a:lnTo>
                      <a:pt x="781050" y="24765"/>
                    </a:lnTo>
                    <a:lnTo>
                      <a:pt x="781050" y="51435"/>
                    </a:lnTo>
                    <a:lnTo>
                      <a:pt x="958215" y="51435"/>
                    </a:lnTo>
                    <a:lnTo>
                      <a:pt x="958215" y="64770"/>
                    </a:lnTo>
                    <a:lnTo>
                      <a:pt x="1005840" y="64770"/>
                    </a:lnTo>
                    <a:lnTo>
                      <a:pt x="1005840" y="91440"/>
                    </a:lnTo>
                    <a:lnTo>
                      <a:pt x="1049655" y="91440"/>
                    </a:lnTo>
                    <a:lnTo>
                      <a:pt x="1049655" y="120015"/>
                    </a:lnTo>
                    <a:lnTo>
                      <a:pt x="1070610" y="120015"/>
                    </a:lnTo>
                    <a:lnTo>
                      <a:pt x="1070610" y="137160"/>
                    </a:lnTo>
                    <a:lnTo>
                      <a:pt x="1251585" y="137160"/>
                    </a:lnTo>
                    <a:lnTo>
                      <a:pt x="1251585" y="158115"/>
                    </a:lnTo>
                    <a:lnTo>
                      <a:pt x="1282065" y="158115"/>
                    </a:lnTo>
                    <a:lnTo>
                      <a:pt x="1282065" y="184785"/>
                    </a:lnTo>
                    <a:lnTo>
                      <a:pt x="1323975" y="184785"/>
                    </a:lnTo>
                    <a:lnTo>
                      <a:pt x="1323975" y="209550"/>
                    </a:lnTo>
                    <a:lnTo>
                      <a:pt x="1415415" y="209550"/>
                    </a:lnTo>
                    <a:lnTo>
                      <a:pt x="1415415" y="228600"/>
                    </a:lnTo>
                    <a:lnTo>
                      <a:pt x="1485900" y="228600"/>
                    </a:lnTo>
                    <a:lnTo>
                      <a:pt x="1485900" y="255270"/>
                    </a:lnTo>
                    <a:lnTo>
                      <a:pt x="1552575" y="255270"/>
                    </a:lnTo>
                    <a:lnTo>
                      <a:pt x="1552575" y="274320"/>
                    </a:lnTo>
                    <a:lnTo>
                      <a:pt x="1851660" y="274320"/>
                    </a:lnTo>
                    <a:lnTo>
                      <a:pt x="1851660" y="300990"/>
                    </a:lnTo>
                    <a:lnTo>
                      <a:pt x="1878330" y="300990"/>
                    </a:lnTo>
                    <a:lnTo>
                      <a:pt x="1878330" y="321945"/>
                    </a:lnTo>
                    <a:lnTo>
                      <a:pt x="2137410" y="321945"/>
                    </a:lnTo>
                    <a:lnTo>
                      <a:pt x="2137410" y="348615"/>
                    </a:lnTo>
                    <a:lnTo>
                      <a:pt x="2322195" y="348615"/>
                    </a:lnTo>
                    <a:lnTo>
                      <a:pt x="2322195" y="369570"/>
                    </a:lnTo>
                    <a:lnTo>
                      <a:pt x="2343150" y="369570"/>
                    </a:lnTo>
                    <a:lnTo>
                      <a:pt x="2343150" y="390525"/>
                    </a:lnTo>
                    <a:lnTo>
                      <a:pt x="2503170" y="390525"/>
                    </a:lnTo>
                    <a:lnTo>
                      <a:pt x="2503170" y="415290"/>
                    </a:lnTo>
                    <a:lnTo>
                      <a:pt x="2596515" y="415290"/>
                    </a:lnTo>
                    <a:lnTo>
                      <a:pt x="2596515" y="436245"/>
                    </a:lnTo>
                    <a:lnTo>
                      <a:pt x="2617470" y="436245"/>
                    </a:lnTo>
                    <a:lnTo>
                      <a:pt x="2617470" y="462915"/>
                    </a:lnTo>
                    <a:lnTo>
                      <a:pt x="2872740" y="462915"/>
                    </a:lnTo>
                    <a:lnTo>
                      <a:pt x="2872740" y="485775"/>
                    </a:lnTo>
                    <a:lnTo>
                      <a:pt x="2920365" y="485775"/>
                    </a:lnTo>
                    <a:lnTo>
                      <a:pt x="2920365" y="506730"/>
                    </a:lnTo>
                    <a:lnTo>
                      <a:pt x="2947035" y="506730"/>
                    </a:lnTo>
                    <a:lnTo>
                      <a:pt x="2947035" y="554355"/>
                    </a:lnTo>
                    <a:lnTo>
                      <a:pt x="3175635" y="554355"/>
                    </a:lnTo>
                    <a:lnTo>
                      <a:pt x="3175635" y="577215"/>
                    </a:lnTo>
                    <a:lnTo>
                      <a:pt x="3270885" y="577215"/>
                    </a:lnTo>
                    <a:lnTo>
                      <a:pt x="3270885" y="598170"/>
                    </a:lnTo>
                    <a:lnTo>
                      <a:pt x="3358515" y="598170"/>
                    </a:lnTo>
                    <a:lnTo>
                      <a:pt x="3358515" y="619125"/>
                    </a:lnTo>
                    <a:lnTo>
                      <a:pt x="3383280" y="619125"/>
                    </a:lnTo>
                    <a:lnTo>
                      <a:pt x="3383280" y="645795"/>
                    </a:lnTo>
                    <a:lnTo>
                      <a:pt x="3571875" y="645795"/>
                    </a:lnTo>
                    <a:lnTo>
                      <a:pt x="3571875" y="666750"/>
                    </a:lnTo>
                    <a:lnTo>
                      <a:pt x="3821430" y="666750"/>
                    </a:lnTo>
                    <a:lnTo>
                      <a:pt x="3821430" y="691515"/>
                    </a:lnTo>
                    <a:lnTo>
                      <a:pt x="3867150" y="691515"/>
                    </a:lnTo>
                    <a:lnTo>
                      <a:pt x="3867150" y="714375"/>
                    </a:lnTo>
                    <a:lnTo>
                      <a:pt x="4078605" y="71437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08ACEA7-D329-4DEB-A17F-256AC3A8A484}"/>
                  </a:ext>
                </a:extLst>
              </p:cNvPr>
              <p:cNvSpPr/>
              <p:nvPr/>
            </p:nvSpPr>
            <p:spPr>
              <a:xfrm>
                <a:off x="4013835" y="979170"/>
                <a:ext cx="4309110" cy="459105"/>
              </a:xfrm>
              <a:custGeom>
                <a:avLst/>
                <a:gdLst>
                  <a:gd name="connsiteX0" fmla="*/ 0 w 4309110"/>
                  <a:gd name="connsiteY0" fmla="*/ 0 h 459105"/>
                  <a:gd name="connsiteX1" fmla="*/ 97155 w 4309110"/>
                  <a:gd name="connsiteY1" fmla="*/ 0 h 459105"/>
                  <a:gd name="connsiteX2" fmla="*/ 97155 w 4309110"/>
                  <a:gd name="connsiteY2" fmla="*/ 26670 h 459105"/>
                  <a:gd name="connsiteX3" fmla="*/ 234315 w 4309110"/>
                  <a:gd name="connsiteY3" fmla="*/ 26670 h 459105"/>
                  <a:gd name="connsiteX4" fmla="*/ 234315 w 4309110"/>
                  <a:gd name="connsiteY4" fmla="*/ 47625 h 459105"/>
                  <a:gd name="connsiteX5" fmla="*/ 843915 w 4309110"/>
                  <a:gd name="connsiteY5" fmla="*/ 47625 h 459105"/>
                  <a:gd name="connsiteX6" fmla="*/ 843915 w 4309110"/>
                  <a:gd name="connsiteY6" fmla="*/ 70485 h 459105"/>
                  <a:gd name="connsiteX7" fmla="*/ 1274445 w 4309110"/>
                  <a:gd name="connsiteY7" fmla="*/ 70485 h 459105"/>
                  <a:gd name="connsiteX8" fmla="*/ 1274445 w 4309110"/>
                  <a:gd name="connsiteY8" fmla="*/ 91440 h 459105"/>
                  <a:gd name="connsiteX9" fmla="*/ 1415415 w 4309110"/>
                  <a:gd name="connsiteY9" fmla="*/ 91440 h 459105"/>
                  <a:gd name="connsiteX10" fmla="*/ 1415415 w 4309110"/>
                  <a:gd name="connsiteY10" fmla="*/ 118110 h 459105"/>
                  <a:gd name="connsiteX11" fmla="*/ 1712595 w 4309110"/>
                  <a:gd name="connsiteY11" fmla="*/ 118110 h 459105"/>
                  <a:gd name="connsiteX12" fmla="*/ 1712595 w 4309110"/>
                  <a:gd name="connsiteY12" fmla="*/ 142875 h 459105"/>
                  <a:gd name="connsiteX13" fmla="*/ 1813560 w 4309110"/>
                  <a:gd name="connsiteY13" fmla="*/ 142875 h 459105"/>
                  <a:gd name="connsiteX14" fmla="*/ 1813560 w 4309110"/>
                  <a:gd name="connsiteY14" fmla="*/ 161925 h 459105"/>
                  <a:gd name="connsiteX15" fmla="*/ 2179320 w 4309110"/>
                  <a:gd name="connsiteY15" fmla="*/ 161925 h 459105"/>
                  <a:gd name="connsiteX16" fmla="*/ 2179320 w 4309110"/>
                  <a:gd name="connsiteY16" fmla="*/ 209550 h 459105"/>
                  <a:gd name="connsiteX17" fmla="*/ 2432685 w 4309110"/>
                  <a:gd name="connsiteY17" fmla="*/ 209550 h 459105"/>
                  <a:gd name="connsiteX18" fmla="*/ 2432685 w 4309110"/>
                  <a:gd name="connsiteY18" fmla="*/ 255270 h 459105"/>
                  <a:gd name="connsiteX19" fmla="*/ 2682240 w 4309110"/>
                  <a:gd name="connsiteY19" fmla="*/ 255270 h 459105"/>
                  <a:gd name="connsiteX20" fmla="*/ 2682240 w 4309110"/>
                  <a:gd name="connsiteY20" fmla="*/ 278130 h 459105"/>
                  <a:gd name="connsiteX21" fmla="*/ 2874645 w 4309110"/>
                  <a:gd name="connsiteY21" fmla="*/ 278130 h 459105"/>
                  <a:gd name="connsiteX22" fmla="*/ 2874645 w 4309110"/>
                  <a:gd name="connsiteY22" fmla="*/ 302895 h 459105"/>
                  <a:gd name="connsiteX23" fmla="*/ 3910965 w 4309110"/>
                  <a:gd name="connsiteY23" fmla="*/ 302895 h 459105"/>
                  <a:gd name="connsiteX24" fmla="*/ 3910965 w 4309110"/>
                  <a:gd name="connsiteY24" fmla="*/ 329565 h 459105"/>
                  <a:gd name="connsiteX25" fmla="*/ 3958590 w 4309110"/>
                  <a:gd name="connsiteY25" fmla="*/ 329565 h 459105"/>
                  <a:gd name="connsiteX26" fmla="*/ 3958590 w 4309110"/>
                  <a:gd name="connsiteY26" fmla="*/ 371475 h 459105"/>
                  <a:gd name="connsiteX27" fmla="*/ 3983355 w 4309110"/>
                  <a:gd name="connsiteY27" fmla="*/ 371475 h 459105"/>
                  <a:gd name="connsiteX28" fmla="*/ 3983355 w 4309110"/>
                  <a:gd name="connsiteY28" fmla="*/ 392430 h 459105"/>
                  <a:gd name="connsiteX29" fmla="*/ 4141470 w 4309110"/>
                  <a:gd name="connsiteY29" fmla="*/ 392430 h 459105"/>
                  <a:gd name="connsiteX30" fmla="*/ 4141470 w 4309110"/>
                  <a:gd name="connsiteY30" fmla="*/ 440055 h 459105"/>
                  <a:gd name="connsiteX31" fmla="*/ 4213860 w 4309110"/>
                  <a:gd name="connsiteY31" fmla="*/ 440055 h 459105"/>
                  <a:gd name="connsiteX32" fmla="*/ 4213860 w 4309110"/>
                  <a:gd name="connsiteY32" fmla="*/ 459105 h 459105"/>
                  <a:gd name="connsiteX33" fmla="*/ 4309110 w 4309110"/>
                  <a:gd name="connsiteY33" fmla="*/ 459105 h 459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09110" h="459105">
                    <a:moveTo>
                      <a:pt x="0" y="0"/>
                    </a:moveTo>
                    <a:lnTo>
                      <a:pt x="97155" y="0"/>
                    </a:lnTo>
                    <a:lnTo>
                      <a:pt x="97155" y="26670"/>
                    </a:lnTo>
                    <a:lnTo>
                      <a:pt x="234315" y="26670"/>
                    </a:lnTo>
                    <a:lnTo>
                      <a:pt x="234315" y="47625"/>
                    </a:lnTo>
                    <a:lnTo>
                      <a:pt x="843915" y="47625"/>
                    </a:lnTo>
                    <a:lnTo>
                      <a:pt x="843915" y="70485"/>
                    </a:lnTo>
                    <a:lnTo>
                      <a:pt x="1274445" y="70485"/>
                    </a:lnTo>
                    <a:lnTo>
                      <a:pt x="1274445" y="91440"/>
                    </a:lnTo>
                    <a:lnTo>
                      <a:pt x="1415415" y="91440"/>
                    </a:lnTo>
                    <a:lnTo>
                      <a:pt x="1415415" y="118110"/>
                    </a:lnTo>
                    <a:lnTo>
                      <a:pt x="1712595" y="118110"/>
                    </a:lnTo>
                    <a:lnTo>
                      <a:pt x="1712595" y="142875"/>
                    </a:lnTo>
                    <a:lnTo>
                      <a:pt x="1813560" y="142875"/>
                    </a:lnTo>
                    <a:lnTo>
                      <a:pt x="1813560" y="161925"/>
                    </a:lnTo>
                    <a:lnTo>
                      <a:pt x="2179320" y="161925"/>
                    </a:lnTo>
                    <a:lnTo>
                      <a:pt x="2179320" y="209550"/>
                    </a:lnTo>
                    <a:lnTo>
                      <a:pt x="2432685" y="209550"/>
                    </a:lnTo>
                    <a:lnTo>
                      <a:pt x="2432685" y="255270"/>
                    </a:lnTo>
                    <a:lnTo>
                      <a:pt x="2682240" y="255270"/>
                    </a:lnTo>
                    <a:lnTo>
                      <a:pt x="2682240" y="278130"/>
                    </a:lnTo>
                    <a:lnTo>
                      <a:pt x="2874645" y="278130"/>
                    </a:lnTo>
                    <a:lnTo>
                      <a:pt x="2874645" y="302895"/>
                    </a:lnTo>
                    <a:lnTo>
                      <a:pt x="3910965" y="302895"/>
                    </a:lnTo>
                    <a:lnTo>
                      <a:pt x="3910965" y="329565"/>
                    </a:lnTo>
                    <a:lnTo>
                      <a:pt x="3958590" y="329565"/>
                    </a:lnTo>
                    <a:lnTo>
                      <a:pt x="3958590" y="371475"/>
                    </a:lnTo>
                    <a:lnTo>
                      <a:pt x="3983355" y="371475"/>
                    </a:lnTo>
                    <a:lnTo>
                      <a:pt x="3983355" y="392430"/>
                    </a:lnTo>
                    <a:lnTo>
                      <a:pt x="4141470" y="392430"/>
                    </a:lnTo>
                    <a:lnTo>
                      <a:pt x="4141470" y="440055"/>
                    </a:lnTo>
                    <a:lnTo>
                      <a:pt x="4213860" y="440055"/>
                    </a:lnTo>
                    <a:lnTo>
                      <a:pt x="4213860" y="459105"/>
                    </a:lnTo>
                    <a:lnTo>
                      <a:pt x="4309110" y="45910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13E18A3C-EDB3-4FF8-A9D0-CBF5B5BA9219}"/>
                  </a:ext>
                </a:extLst>
              </p:cNvPr>
              <p:cNvSpPr/>
              <p:nvPr/>
            </p:nvSpPr>
            <p:spPr>
              <a:xfrm>
                <a:off x="8290560" y="1438275"/>
                <a:ext cx="1491615" cy="268605"/>
              </a:xfrm>
              <a:custGeom>
                <a:avLst/>
                <a:gdLst>
                  <a:gd name="connsiteX0" fmla="*/ 0 w 1491615"/>
                  <a:gd name="connsiteY0" fmla="*/ 0 h 268605"/>
                  <a:gd name="connsiteX1" fmla="*/ 464820 w 1491615"/>
                  <a:gd name="connsiteY1" fmla="*/ 0 h 268605"/>
                  <a:gd name="connsiteX2" fmla="*/ 464820 w 1491615"/>
                  <a:gd name="connsiteY2" fmla="*/ 47625 h 268605"/>
                  <a:gd name="connsiteX3" fmla="*/ 706755 w 1491615"/>
                  <a:gd name="connsiteY3" fmla="*/ 47625 h 268605"/>
                  <a:gd name="connsiteX4" fmla="*/ 706755 w 1491615"/>
                  <a:gd name="connsiteY4" fmla="*/ 74295 h 268605"/>
                  <a:gd name="connsiteX5" fmla="*/ 908685 w 1491615"/>
                  <a:gd name="connsiteY5" fmla="*/ 74295 h 268605"/>
                  <a:gd name="connsiteX6" fmla="*/ 908685 w 1491615"/>
                  <a:gd name="connsiteY6" fmla="*/ 120015 h 268605"/>
                  <a:gd name="connsiteX7" fmla="*/ 1141095 w 1491615"/>
                  <a:gd name="connsiteY7" fmla="*/ 120015 h 268605"/>
                  <a:gd name="connsiteX8" fmla="*/ 1141095 w 1491615"/>
                  <a:gd name="connsiteY8" fmla="*/ 169545 h 268605"/>
                  <a:gd name="connsiteX9" fmla="*/ 1282065 w 1491615"/>
                  <a:gd name="connsiteY9" fmla="*/ 169545 h 268605"/>
                  <a:gd name="connsiteX10" fmla="*/ 1282065 w 1491615"/>
                  <a:gd name="connsiteY10" fmla="*/ 194310 h 268605"/>
                  <a:gd name="connsiteX11" fmla="*/ 1322070 w 1491615"/>
                  <a:gd name="connsiteY11" fmla="*/ 194310 h 268605"/>
                  <a:gd name="connsiteX12" fmla="*/ 1322070 w 1491615"/>
                  <a:gd name="connsiteY12" fmla="*/ 234315 h 268605"/>
                  <a:gd name="connsiteX13" fmla="*/ 1491615 w 1491615"/>
                  <a:gd name="connsiteY13" fmla="*/ 234315 h 268605"/>
                  <a:gd name="connsiteX14" fmla="*/ 1491615 w 1491615"/>
                  <a:gd name="connsiteY14" fmla="*/ 268605 h 26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1615" h="268605">
                    <a:moveTo>
                      <a:pt x="0" y="0"/>
                    </a:moveTo>
                    <a:lnTo>
                      <a:pt x="464820" y="0"/>
                    </a:lnTo>
                    <a:lnTo>
                      <a:pt x="464820" y="47625"/>
                    </a:lnTo>
                    <a:lnTo>
                      <a:pt x="706755" y="47625"/>
                    </a:lnTo>
                    <a:lnTo>
                      <a:pt x="706755" y="74295"/>
                    </a:lnTo>
                    <a:lnTo>
                      <a:pt x="908685" y="74295"/>
                    </a:lnTo>
                    <a:lnTo>
                      <a:pt x="908685" y="120015"/>
                    </a:lnTo>
                    <a:lnTo>
                      <a:pt x="1141095" y="120015"/>
                    </a:lnTo>
                    <a:lnTo>
                      <a:pt x="1141095" y="169545"/>
                    </a:lnTo>
                    <a:lnTo>
                      <a:pt x="1282065" y="169545"/>
                    </a:lnTo>
                    <a:lnTo>
                      <a:pt x="1282065" y="194310"/>
                    </a:lnTo>
                    <a:lnTo>
                      <a:pt x="1322070" y="194310"/>
                    </a:lnTo>
                    <a:lnTo>
                      <a:pt x="1322070" y="234315"/>
                    </a:lnTo>
                    <a:lnTo>
                      <a:pt x="1491615" y="234315"/>
                    </a:lnTo>
                    <a:lnTo>
                      <a:pt x="1491615" y="268605"/>
                    </a:lnTo>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9569E952-DA6E-464D-9951-D2A42B47F476}"/>
                </a:ext>
              </a:extLst>
            </p:cNvPr>
            <p:cNvGrpSpPr/>
            <p:nvPr/>
          </p:nvGrpSpPr>
          <p:grpSpPr>
            <a:xfrm>
              <a:off x="-7620" y="261620"/>
              <a:ext cx="9372600" cy="3012440"/>
              <a:chOff x="-7620" y="261620"/>
              <a:chExt cx="9372600" cy="3012440"/>
            </a:xfrm>
          </p:grpSpPr>
          <p:sp>
            <p:nvSpPr>
              <p:cNvPr id="14" name="Freeform: Shape 13">
                <a:extLst>
                  <a:ext uri="{FF2B5EF4-FFF2-40B4-BE49-F238E27FC236}">
                    <a16:creationId xmlns:a16="http://schemas.microsoft.com/office/drawing/2014/main" id="{999A1D48-1FCA-4BF8-A8CE-E79C2248AA31}"/>
                  </a:ext>
                </a:extLst>
              </p:cNvPr>
              <p:cNvSpPr/>
              <p:nvPr/>
            </p:nvSpPr>
            <p:spPr>
              <a:xfrm>
                <a:off x="-7620" y="261620"/>
                <a:ext cx="5204460" cy="1343660"/>
              </a:xfrm>
              <a:custGeom>
                <a:avLst/>
                <a:gdLst>
                  <a:gd name="connsiteX0" fmla="*/ 0 w 5204460"/>
                  <a:gd name="connsiteY0" fmla="*/ 0 h 1343660"/>
                  <a:gd name="connsiteX1" fmla="*/ 2382520 w 5204460"/>
                  <a:gd name="connsiteY1" fmla="*/ 0 h 1343660"/>
                  <a:gd name="connsiteX2" fmla="*/ 2382520 w 5204460"/>
                  <a:gd name="connsiteY2" fmla="*/ 119380 h 1343660"/>
                  <a:gd name="connsiteX3" fmla="*/ 2771140 w 5204460"/>
                  <a:gd name="connsiteY3" fmla="*/ 119380 h 1343660"/>
                  <a:gd name="connsiteX4" fmla="*/ 2771140 w 5204460"/>
                  <a:gd name="connsiteY4" fmla="*/ 236220 h 1343660"/>
                  <a:gd name="connsiteX5" fmla="*/ 2821940 w 5204460"/>
                  <a:gd name="connsiteY5" fmla="*/ 236220 h 1343660"/>
                  <a:gd name="connsiteX6" fmla="*/ 2821940 w 5204460"/>
                  <a:gd name="connsiteY6" fmla="*/ 353060 h 1343660"/>
                  <a:gd name="connsiteX7" fmla="*/ 3929380 w 5204460"/>
                  <a:gd name="connsiteY7" fmla="*/ 353060 h 1343660"/>
                  <a:gd name="connsiteX8" fmla="*/ 3929380 w 5204460"/>
                  <a:gd name="connsiteY8" fmla="*/ 464820 h 1343660"/>
                  <a:gd name="connsiteX9" fmla="*/ 4325620 w 5204460"/>
                  <a:gd name="connsiteY9" fmla="*/ 464820 h 1343660"/>
                  <a:gd name="connsiteX10" fmla="*/ 4325620 w 5204460"/>
                  <a:gd name="connsiteY10" fmla="*/ 584200 h 1343660"/>
                  <a:gd name="connsiteX11" fmla="*/ 4599940 w 5204460"/>
                  <a:gd name="connsiteY11" fmla="*/ 584200 h 1343660"/>
                  <a:gd name="connsiteX12" fmla="*/ 4599940 w 5204460"/>
                  <a:gd name="connsiteY12" fmla="*/ 721360 h 1343660"/>
                  <a:gd name="connsiteX13" fmla="*/ 4759960 w 5204460"/>
                  <a:gd name="connsiteY13" fmla="*/ 721360 h 1343660"/>
                  <a:gd name="connsiteX14" fmla="*/ 4759960 w 5204460"/>
                  <a:gd name="connsiteY14" fmla="*/ 835660 h 1343660"/>
                  <a:gd name="connsiteX15" fmla="*/ 4879340 w 5204460"/>
                  <a:gd name="connsiteY15" fmla="*/ 835660 h 1343660"/>
                  <a:gd name="connsiteX16" fmla="*/ 4879340 w 5204460"/>
                  <a:gd name="connsiteY16" fmla="*/ 955040 h 1343660"/>
                  <a:gd name="connsiteX17" fmla="*/ 4904740 w 5204460"/>
                  <a:gd name="connsiteY17" fmla="*/ 955040 h 1343660"/>
                  <a:gd name="connsiteX18" fmla="*/ 4904740 w 5204460"/>
                  <a:gd name="connsiteY18" fmla="*/ 1203960 h 1343660"/>
                  <a:gd name="connsiteX19" fmla="*/ 5087620 w 5204460"/>
                  <a:gd name="connsiteY19" fmla="*/ 1203960 h 1343660"/>
                  <a:gd name="connsiteX20" fmla="*/ 5087620 w 5204460"/>
                  <a:gd name="connsiteY20" fmla="*/ 1343660 h 1343660"/>
                  <a:gd name="connsiteX21" fmla="*/ 5204460 w 5204460"/>
                  <a:gd name="connsiteY21" fmla="*/ 1343660 h 134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04460" h="1343660">
                    <a:moveTo>
                      <a:pt x="0" y="0"/>
                    </a:moveTo>
                    <a:lnTo>
                      <a:pt x="2382520" y="0"/>
                    </a:lnTo>
                    <a:lnTo>
                      <a:pt x="2382520" y="119380"/>
                    </a:lnTo>
                    <a:lnTo>
                      <a:pt x="2771140" y="119380"/>
                    </a:lnTo>
                    <a:lnTo>
                      <a:pt x="2771140" y="236220"/>
                    </a:lnTo>
                    <a:lnTo>
                      <a:pt x="2821940" y="236220"/>
                    </a:lnTo>
                    <a:lnTo>
                      <a:pt x="2821940" y="353060"/>
                    </a:lnTo>
                    <a:lnTo>
                      <a:pt x="3929380" y="353060"/>
                    </a:lnTo>
                    <a:lnTo>
                      <a:pt x="3929380" y="464820"/>
                    </a:lnTo>
                    <a:lnTo>
                      <a:pt x="4325620" y="464820"/>
                    </a:lnTo>
                    <a:lnTo>
                      <a:pt x="4325620" y="584200"/>
                    </a:lnTo>
                    <a:lnTo>
                      <a:pt x="4599940" y="584200"/>
                    </a:lnTo>
                    <a:lnTo>
                      <a:pt x="4599940" y="721360"/>
                    </a:lnTo>
                    <a:lnTo>
                      <a:pt x="4759960" y="721360"/>
                    </a:lnTo>
                    <a:lnTo>
                      <a:pt x="4759960" y="835660"/>
                    </a:lnTo>
                    <a:lnTo>
                      <a:pt x="4879340" y="835660"/>
                    </a:lnTo>
                    <a:lnTo>
                      <a:pt x="4879340" y="955040"/>
                    </a:lnTo>
                    <a:lnTo>
                      <a:pt x="4904740" y="955040"/>
                    </a:lnTo>
                    <a:lnTo>
                      <a:pt x="4904740" y="1203960"/>
                    </a:lnTo>
                    <a:lnTo>
                      <a:pt x="5087620" y="1203960"/>
                    </a:lnTo>
                    <a:lnTo>
                      <a:pt x="5087620" y="1343660"/>
                    </a:lnTo>
                    <a:lnTo>
                      <a:pt x="5204460" y="134366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A0107B61-8761-4D11-ACA2-B5FD05F65CB7}"/>
                  </a:ext>
                </a:extLst>
              </p:cNvPr>
              <p:cNvSpPr/>
              <p:nvPr/>
            </p:nvSpPr>
            <p:spPr>
              <a:xfrm>
                <a:off x="5123180" y="1605280"/>
                <a:ext cx="4241800" cy="1668780"/>
              </a:xfrm>
              <a:custGeom>
                <a:avLst/>
                <a:gdLst>
                  <a:gd name="connsiteX0" fmla="*/ 0 w 4241800"/>
                  <a:gd name="connsiteY0" fmla="*/ 0 h 1668780"/>
                  <a:gd name="connsiteX1" fmla="*/ 236220 w 4241800"/>
                  <a:gd name="connsiteY1" fmla="*/ 0 h 1668780"/>
                  <a:gd name="connsiteX2" fmla="*/ 236220 w 4241800"/>
                  <a:gd name="connsiteY2" fmla="*/ 121920 h 1668780"/>
                  <a:gd name="connsiteX3" fmla="*/ 396240 w 4241800"/>
                  <a:gd name="connsiteY3" fmla="*/ 121920 h 1668780"/>
                  <a:gd name="connsiteX4" fmla="*/ 396240 w 4241800"/>
                  <a:gd name="connsiteY4" fmla="*/ 276860 h 1668780"/>
                  <a:gd name="connsiteX5" fmla="*/ 441960 w 4241800"/>
                  <a:gd name="connsiteY5" fmla="*/ 276860 h 1668780"/>
                  <a:gd name="connsiteX6" fmla="*/ 441960 w 4241800"/>
                  <a:gd name="connsiteY6" fmla="*/ 419100 h 1668780"/>
                  <a:gd name="connsiteX7" fmla="*/ 670560 w 4241800"/>
                  <a:gd name="connsiteY7" fmla="*/ 419100 h 1668780"/>
                  <a:gd name="connsiteX8" fmla="*/ 670560 w 4241800"/>
                  <a:gd name="connsiteY8" fmla="*/ 558800 h 1668780"/>
                  <a:gd name="connsiteX9" fmla="*/ 698500 w 4241800"/>
                  <a:gd name="connsiteY9" fmla="*/ 558800 h 1668780"/>
                  <a:gd name="connsiteX10" fmla="*/ 698500 w 4241800"/>
                  <a:gd name="connsiteY10" fmla="*/ 695960 h 1668780"/>
                  <a:gd name="connsiteX11" fmla="*/ 1089660 w 4241800"/>
                  <a:gd name="connsiteY11" fmla="*/ 695960 h 1668780"/>
                  <a:gd name="connsiteX12" fmla="*/ 1089660 w 4241800"/>
                  <a:gd name="connsiteY12" fmla="*/ 835660 h 1668780"/>
                  <a:gd name="connsiteX13" fmla="*/ 1259840 w 4241800"/>
                  <a:gd name="connsiteY13" fmla="*/ 835660 h 1668780"/>
                  <a:gd name="connsiteX14" fmla="*/ 1259840 w 4241800"/>
                  <a:gd name="connsiteY14" fmla="*/ 980440 h 1668780"/>
                  <a:gd name="connsiteX15" fmla="*/ 1971040 w 4241800"/>
                  <a:gd name="connsiteY15" fmla="*/ 980440 h 1668780"/>
                  <a:gd name="connsiteX16" fmla="*/ 1971040 w 4241800"/>
                  <a:gd name="connsiteY16" fmla="*/ 1135380 h 1668780"/>
                  <a:gd name="connsiteX17" fmla="*/ 3060700 w 4241800"/>
                  <a:gd name="connsiteY17" fmla="*/ 1135380 h 1668780"/>
                  <a:gd name="connsiteX18" fmla="*/ 3060700 w 4241800"/>
                  <a:gd name="connsiteY18" fmla="*/ 1297940 h 1668780"/>
                  <a:gd name="connsiteX19" fmla="*/ 3200400 w 4241800"/>
                  <a:gd name="connsiteY19" fmla="*/ 1297940 h 1668780"/>
                  <a:gd name="connsiteX20" fmla="*/ 3200400 w 4241800"/>
                  <a:gd name="connsiteY20" fmla="*/ 1478280 h 1668780"/>
                  <a:gd name="connsiteX21" fmla="*/ 3566160 w 4241800"/>
                  <a:gd name="connsiteY21" fmla="*/ 1478280 h 1668780"/>
                  <a:gd name="connsiteX22" fmla="*/ 3566160 w 4241800"/>
                  <a:gd name="connsiteY22" fmla="*/ 1653540 h 1668780"/>
                  <a:gd name="connsiteX23" fmla="*/ 4241800 w 4241800"/>
                  <a:gd name="connsiteY23" fmla="*/ 1653540 h 1668780"/>
                  <a:gd name="connsiteX24" fmla="*/ 4241800 w 4241800"/>
                  <a:gd name="connsiteY24" fmla="*/ 166878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41800" h="1668780">
                    <a:moveTo>
                      <a:pt x="0" y="0"/>
                    </a:moveTo>
                    <a:lnTo>
                      <a:pt x="236220" y="0"/>
                    </a:lnTo>
                    <a:lnTo>
                      <a:pt x="236220" y="121920"/>
                    </a:lnTo>
                    <a:lnTo>
                      <a:pt x="396240" y="121920"/>
                    </a:lnTo>
                    <a:lnTo>
                      <a:pt x="396240" y="276860"/>
                    </a:lnTo>
                    <a:lnTo>
                      <a:pt x="441960" y="276860"/>
                    </a:lnTo>
                    <a:lnTo>
                      <a:pt x="441960" y="419100"/>
                    </a:lnTo>
                    <a:lnTo>
                      <a:pt x="670560" y="419100"/>
                    </a:lnTo>
                    <a:lnTo>
                      <a:pt x="670560" y="558800"/>
                    </a:lnTo>
                    <a:lnTo>
                      <a:pt x="698500" y="558800"/>
                    </a:lnTo>
                    <a:lnTo>
                      <a:pt x="698500" y="695960"/>
                    </a:lnTo>
                    <a:lnTo>
                      <a:pt x="1089660" y="695960"/>
                    </a:lnTo>
                    <a:lnTo>
                      <a:pt x="1089660" y="835660"/>
                    </a:lnTo>
                    <a:lnTo>
                      <a:pt x="1259840" y="835660"/>
                    </a:lnTo>
                    <a:lnTo>
                      <a:pt x="1259840" y="980440"/>
                    </a:lnTo>
                    <a:lnTo>
                      <a:pt x="1971040" y="980440"/>
                    </a:lnTo>
                    <a:lnTo>
                      <a:pt x="1971040" y="1135380"/>
                    </a:lnTo>
                    <a:lnTo>
                      <a:pt x="3060700" y="1135380"/>
                    </a:lnTo>
                    <a:lnTo>
                      <a:pt x="3060700" y="1297940"/>
                    </a:lnTo>
                    <a:lnTo>
                      <a:pt x="3200400" y="1297940"/>
                    </a:lnTo>
                    <a:lnTo>
                      <a:pt x="3200400" y="1478280"/>
                    </a:lnTo>
                    <a:lnTo>
                      <a:pt x="3566160" y="1478280"/>
                    </a:lnTo>
                    <a:lnTo>
                      <a:pt x="3566160" y="1653540"/>
                    </a:lnTo>
                    <a:lnTo>
                      <a:pt x="4241800" y="1653540"/>
                    </a:lnTo>
                    <a:lnTo>
                      <a:pt x="4241800" y="166878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 name="Axes">
            <a:extLst>
              <a:ext uri="{FF2B5EF4-FFF2-40B4-BE49-F238E27FC236}">
                <a16:creationId xmlns:a16="http://schemas.microsoft.com/office/drawing/2014/main" id="{7F98E2FE-4804-4D63-AB9D-F2CE93C612B8}"/>
              </a:ext>
            </a:extLst>
          </p:cNvPr>
          <p:cNvGrpSpPr/>
          <p:nvPr/>
        </p:nvGrpSpPr>
        <p:grpSpPr>
          <a:xfrm>
            <a:off x="3820113" y="2410908"/>
            <a:ext cx="4710365" cy="2902985"/>
            <a:chOff x="4011182" y="1805598"/>
            <a:chExt cx="4710365" cy="2902985"/>
          </a:xfrm>
        </p:grpSpPr>
        <p:cxnSp>
          <p:nvCxnSpPr>
            <p:cNvPr id="20" name="Straight Connector 19">
              <a:extLst>
                <a:ext uri="{FF2B5EF4-FFF2-40B4-BE49-F238E27FC236}">
                  <a16:creationId xmlns:a16="http://schemas.microsoft.com/office/drawing/2014/main" id="{77E3D67A-8376-457A-A2B5-5C0B7E7E08EB}"/>
                </a:ext>
              </a:extLst>
            </p:cNvPr>
            <p:cNvCxnSpPr>
              <a:cxnSpLocks/>
            </p:cNvCxnSpPr>
            <p:nvPr/>
          </p:nvCxnSpPr>
          <p:spPr>
            <a:xfrm>
              <a:off x="5136070" y="3865664"/>
              <a:ext cx="342690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D3EC6DC-BE22-4D1B-96F1-BD06A20E9A2F}"/>
                </a:ext>
              </a:extLst>
            </p:cNvPr>
            <p:cNvCxnSpPr>
              <a:cxnSpLocks/>
            </p:cNvCxnSpPr>
            <p:nvPr/>
          </p:nvCxnSpPr>
          <p:spPr>
            <a:xfrm>
              <a:off x="5191866" y="1891665"/>
              <a:ext cx="0" cy="202907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539D314-0575-4A0A-8C06-931518C9FD0C}"/>
                </a:ext>
              </a:extLst>
            </p:cNvPr>
            <p:cNvSpPr txBox="1"/>
            <p:nvPr/>
          </p:nvSpPr>
          <p:spPr>
            <a:xfrm>
              <a:off x="5114380" y="3920181"/>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23" name="TextBox 22">
              <a:extLst>
                <a:ext uri="{FF2B5EF4-FFF2-40B4-BE49-F238E27FC236}">
                  <a16:creationId xmlns:a16="http://schemas.microsoft.com/office/drawing/2014/main" id="{AD0BA50B-A6C1-4DA0-99BC-61EC7E4BD1DF}"/>
                </a:ext>
              </a:extLst>
            </p:cNvPr>
            <p:cNvSpPr txBox="1"/>
            <p:nvPr/>
          </p:nvSpPr>
          <p:spPr>
            <a:xfrm>
              <a:off x="4848235" y="3772033"/>
              <a:ext cx="285903" cy="184666"/>
            </a:xfrm>
            <a:prstGeom prst="rect">
              <a:avLst/>
            </a:prstGeom>
            <a:noFill/>
          </p:spPr>
          <p:txBody>
            <a:bodyPr wrap="none" lIns="36000" tIns="0" rIns="36000" bIns="0" rtlCol="0" anchor="ctr">
              <a:spAutoFit/>
            </a:bodyPr>
            <a:lstStyle/>
            <a:p>
              <a:pPr algn="r"/>
              <a:r>
                <a:rPr lang="en-GB" sz="1200" dirty="0"/>
                <a:t>0.0</a:t>
              </a:r>
              <a:endParaRPr lang="en-US" sz="1200" dirty="0"/>
            </a:p>
          </p:txBody>
        </p:sp>
        <p:cxnSp>
          <p:nvCxnSpPr>
            <p:cNvPr id="24" name="Straight Connector 23">
              <a:extLst>
                <a:ext uri="{FF2B5EF4-FFF2-40B4-BE49-F238E27FC236}">
                  <a16:creationId xmlns:a16="http://schemas.microsoft.com/office/drawing/2014/main" id="{F81A745C-8408-42D4-BDE0-D5EEC3C09666}"/>
                </a:ext>
              </a:extLst>
            </p:cNvPr>
            <p:cNvCxnSpPr/>
            <p:nvPr/>
          </p:nvCxnSpPr>
          <p:spPr>
            <a:xfrm>
              <a:off x="5137002" y="346466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B3FAFF8-C551-4F92-9EA2-F1AFDF04D1D9}"/>
                </a:ext>
              </a:extLst>
            </p:cNvPr>
            <p:cNvSpPr txBox="1"/>
            <p:nvPr/>
          </p:nvSpPr>
          <p:spPr>
            <a:xfrm>
              <a:off x="4848235" y="3373411"/>
              <a:ext cx="285903" cy="184666"/>
            </a:xfrm>
            <a:prstGeom prst="rect">
              <a:avLst/>
            </a:prstGeom>
            <a:noFill/>
          </p:spPr>
          <p:txBody>
            <a:bodyPr wrap="none" lIns="36000" tIns="0" rIns="36000" bIns="0" rtlCol="0" anchor="ctr">
              <a:spAutoFit/>
            </a:bodyPr>
            <a:lstStyle/>
            <a:p>
              <a:pPr algn="r"/>
              <a:r>
                <a:rPr lang="en-GB" sz="1200" dirty="0"/>
                <a:t>0.2</a:t>
              </a:r>
              <a:endParaRPr lang="en-US" sz="1200" dirty="0"/>
            </a:p>
          </p:txBody>
        </p:sp>
        <p:cxnSp>
          <p:nvCxnSpPr>
            <p:cNvPr id="26" name="Straight Connector 25">
              <a:extLst>
                <a:ext uri="{FF2B5EF4-FFF2-40B4-BE49-F238E27FC236}">
                  <a16:creationId xmlns:a16="http://schemas.microsoft.com/office/drawing/2014/main" id="{79E5014F-E851-44BC-A1FB-3BF8C8ADA7E0}"/>
                </a:ext>
              </a:extLst>
            </p:cNvPr>
            <p:cNvCxnSpPr/>
            <p:nvPr/>
          </p:nvCxnSpPr>
          <p:spPr>
            <a:xfrm>
              <a:off x="5864648"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2CFED3A-C1AE-4E74-9DD9-FE7BA79B7517}"/>
                </a:ext>
              </a:extLst>
            </p:cNvPr>
            <p:cNvSpPr txBox="1"/>
            <p:nvPr/>
          </p:nvSpPr>
          <p:spPr>
            <a:xfrm>
              <a:off x="5744682" y="3920181"/>
              <a:ext cx="242621" cy="184666"/>
            </a:xfrm>
            <a:prstGeom prst="rect">
              <a:avLst/>
            </a:prstGeom>
            <a:noFill/>
          </p:spPr>
          <p:txBody>
            <a:bodyPr wrap="none" lIns="36000" tIns="0" rIns="36000" bIns="0" rtlCol="0">
              <a:spAutoFit/>
            </a:bodyPr>
            <a:lstStyle/>
            <a:p>
              <a:pPr algn="ctr"/>
              <a:r>
                <a:rPr lang="en-GB" sz="1200" dirty="0"/>
                <a:t>24</a:t>
              </a:r>
              <a:endParaRPr lang="en-US" sz="1200" dirty="0"/>
            </a:p>
          </p:txBody>
        </p:sp>
        <p:cxnSp>
          <p:nvCxnSpPr>
            <p:cNvPr id="28" name="Straight Connector 27">
              <a:extLst>
                <a:ext uri="{FF2B5EF4-FFF2-40B4-BE49-F238E27FC236}">
                  <a16:creationId xmlns:a16="http://schemas.microsoft.com/office/drawing/2014/main" id="{FAA3E585-FD46-430E-BFB4-1459724B7131}"/>
                </a:ext>
              </a:extLst>
            </p:cNvPr>
            <p:cNvCxnSpPr/>
            <p:nvPr/>
          </p:nvCxnSpPr>
          <p:spPr>
            <a:xfrm>
              <a:off x="5137002" y="3075883"/>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B0FFC72-8834-40C9-85E8-A97818060CD3}"/>
                </a:ext>
              </a:extLst>
            </p:cNvPr>
            <p:cNvSpPr txBox="1"/>
            <p:nvPr/>
          </p:nvSpPr>
          <p:spPr>
            <a:xfrm>
              <a:off x="4848235" y="2984635"/>
              <a:ext cx="285903" cy="184666"/>
            </a:xfrm>
            <a:prstGeom prst="rect">
              <a:avLst/>
            </a:prstGeom>
            <a:noFill/>
          </p:spPr>
          <p:txBody>
            <a:bodyPr wrap="none" lIns="36000" tIns="0" rIns="36000" bIns="0" rtlCol="0" anchor="ctr">
              <a:spAutoFit/>
            </a:bodyPr>
            <a:lstStyle/>
            <a:p>
              <a:pPr algn="r"/>
              <a:r>
                <a:rPr lang="en-GB" sz="1200" dirty="0"/>
                <a:t>0.4</a:t>
              </a:r>
              <a:endParaRPr lang="en-US" sz="1200" dirty="0"/>
            </a:p>
          </p:txBody>
        </p:sp>
        <p:cxnSp>
          <p:nvCxnSpPr>
            <p:cNvPr id="30" name="Straight Connector 29">
              <a:extLst>
                <a:ext uri="{FF2B5EF4-FFF2-40B4-BE49-F238E27FC236}">
                  <a16:creationId xmlns:a16="http://schemas.microsoft.com/office/drawing/2014/main" id="{BA4BC7B3-6169-413E-9759-81DBBFF8758C}"/>
                </a:ext>
              </a:extLst>
            </p:cNvPr>
            <p:cNvCxnSpPr/>
            <p:nvPr/>
          </p:nvCxnSpPr>
          <p:spPr>
            <a:xfrm>
              <a:off x="5137002" y="268678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F7B66F6-178A-459E-AEF0-5EC3E98E1680}"/>
                </a:ext>
              </a:extLst>
            </p:cNvPr>
            <p:cNvSpPr txBox="1"/>
            <p:nvPr/>
          </p:nvSpPr>
          <p:spPr>
            <a:xfrm>
              <a:off x="4848235" y="2593158"/>
              <a:ext cx="285903" cy="184666"/>
            </a:xfrm>
            <a:prstGeom prst="rect">
              <a:avLst/>
            </a:prstGeom>
            <a:noFill/>
          </p:spPr>
          <p:txBody>
            <a:bodyPr wrap="none" lIns="36000" tIns="0" rIns="36000" bIns="0" rtlCol="0" anchor="ctr">
              <a:spAutoFit/>
            </a:bodyPr>
            <a:lstStyle/>
            <a:p>
              <a:pPr algn="r"/>
              <a:r>
                <a:rPr lang="en-GB" sz="1200" dirty="0"/>
                <a:t>0.6</a:t>
              </a:r>
              <a:endParaRPr lang="en-US" sz="1200" dirty="0"/>
            </a:p>
          </p:txBody>
        </p:sp>
        <p:cxnSp>
          <p:nvCxnSpPr>
            <p:cNvPr id="32" name="Straight Connector 31">
              <a:extLst>
                <a:ext uri="{FF2B5EF4-FFF2-40B4-BE49-F238E27FC236}">
                  <a16:creationId xmlns:a16="http://schemas.microsoft.com/office/drawing/2014/main" id="{05DB12BA-3E5F-432D-8895-BD64A4CF6B33}"/>
                </a:ext>
              </a:extLst>
            </p:cNvPr>
            <p:cNvCxnSpPr/>
            <p:nvPr/>
          </p:nvCxnSpPr>
          <p:spPr>
            <a:xfrm>
              <a:off x="5137002" y="2296738"/>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3B972DB-F868-47B6-9E8B-D16539BB89F7}"/>
                </a:ext>
              </a:extLst>
            </p:cNvPr>
            <p:cNvSpPr txBox="1"/>
            <p:nvPr/>
          </p:nvSpPr>
          <p:spPr>
            <a:xfrm>
              <a:off x="4848235" y="2203110"/>
              <a:ext cx="285903" cy="184666"/>
            </a:xfrm>
            <a:prstGeom prst="rect">
              <a:avLst/>
            </a:prstGeom>
            <a:noFill/>
          </p:spPr>
          <p:txBody>
            <a:bodyPr wrap="none" lIns="36000" tIns="0" rIns="36000" bIns="0" rtlCol="0" anchor="ctr">
              <a:spAutoFit/>
            </a:bodyPr>
            <a:lstStyle/>
            <a:p>
              <a:pPr algn="r"/>
              <a:r>
                <a:rPr lang="en-GB" sz="1200" dirty="0"/>
                <a:t>0.8</a:t>
              </a:r>
              <a:endParaRPr lang="en-US" sz="1200" dirty="0"/>
            </a:p>
          </p:txBody>
        </p:sp>
        <p:cxnSp>
          <p:nvCxnSpPr>
            <p:cNvPr id="34" name="Straight Connector 33">
              <a:extLst>
                <a:ext uri="{FF2B5EF4-FFF2-40B4-BE49-F238E27FC236}">
                  <a16:creationId xmlns:a16="http://schemas.microsoft.com/office/drawing/2014/main" id="{BB2F5DF7-3DA9-444B-BA93-3B334D429129}"/>
                </a:ext>
              </a:extLst>
            </p:cNvPr>
            <p:cNvCxnSpPr/>
            <p:nvPr/>
          </p:nvCxnSpPr>
          <p:spPr>
            <a:xfrm>
              <a:off x="5137002" y="189684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4B0F428-461B-4F9D-B8E5-CDDFA6301C49}"/>
                </a:ext>
              </a:extLst>
            </p:cNvPr>
            <p:cNvSpPr txBox="1"/>
            <p:nvPr/>
          </p:nvSpPr>
          <p:spPr>
            <a:xfrm>
              <a:off x="4848235" y="1805598"/>
              <a:ext cx="285903" cy="184666"/>
            </a:xfrm>
            <a:prstGeom prst="rect">
              <a:avLst/>
            </a:prstGeom>
            <a:noFill/>
          </p:spPr>
          <p:txBody>
            <a:bodyPr wrap="none" lIns="36000" tIns="0" rIns="36000" bIns="0" rtlCol="0" anchor="ctr">
              <a:spAutoFit/>
            </a:bodyPr>
            <a:lstStyle/>
            <a:p>
              <a:pPr algn="r"/>
              <a:r>
                <a:rPr lang="en-GB" sz="1200" dirty="0"/>
                <a:t>1.0</a:t>
              </a:r>
              <a:endParaRPr lang="en-US" sz="1200" dirty="0"/>
            </a:p>
          </p:txBody>
        </p:sp>
        <p:cxnSp>
          <p:nvCxnSpPr>
            <p:cNvPr id="36" name="Straight Connector 35">
              <a:extLst>
                <a:ext uri="{FF2B5EF4-FFF2-40B4-BE49-F238E27FC236}">
                  <a16:creationId xmlns:a16="http://schemas.microsoft.com/office/drawing/2014/main" id="{6D7896DF-77FC-4A98-B438-347002D1E4DD}"/>
                </a:ext>
              </a:extLst>
            </p:cNvPr>
            <p:cNvCxnSpPr/>
            <p:nvPr/>
          </p:nvCxnSpPr>
          <p:spPr>
            <a:xfrm>
              <a:off x="6532351"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E0893996-9284-4DA0-8AA4-D0474168ECCA}"/>
                </a:ext>
              </a:extLst>
            </p:cNvPr>
            <p:cNvSpPr txBox="1"/>
            <p:nvPr/>
          </p:nvSpPr>
          <p:spPr>
            <a:xfrm>
              <a:off x="6412385" y="3920181"/>
              <a:ext cx="242621" cy="184666"/>
            </a:xfrm>
            <a:prstGeom prst="rect">
              <a:avLst/>
            </a:prstGeom>
            <a:noFill/>
          </p:spPr>
          <p:txBody>
            <a:bodyPr wrap="none" lIns="36000" tIns="0" rIns="36000" bIns="0" rtlCol="0">
              <a:spAutoFit/>
            </a:bodyPr>
            <a:lstStyle/>
            <a:p>
              <a:pPr algn="ctr"/>
              <a:r>
                <a:rPr lang="en-GB" sz="1200" dirty="0"/>
                <a:t>48</a:t>
              </a:r>
              <a:endParaRPr lang="en-US" sz="1200" dirty="0"/>
            </a:p>
          </p:txBody>
        </p:sp>
        <p:cxnSp>
          <p:nvCxnSpPr>
            <p:cNvPr id="38" name="Straight Connector 37">
              <a:extLst>
                <a:ext uri="{FF2B5EF4-FFF2-40B4-BE49-F238E27FC236}">
                  <a16:creationId xmlns:a16="http://schemas.microsoft.com/office/drawing/2014/main" id="{CFAF0E97-3A93-4372-8DD6-15686AD291C6}"/>
                </a:ext>
              </a:extLst>
            </p:cNvPr>
            <p:cNvCxnSpPr/>
            <p:nvPr/>
          </p:nvCxnSpPr>
          <p:spPr>
            <a:xfrm>
              <a:off x="7212912" y="386756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A9C56C96-0E0C-4D28-91E0-2F2B8D01DCF0}"/>
                </a:ext>
              </a:extLst>
            </p:cNvPr>
            <p:cNvSpPr txBox="1"/>
            <p:nvPr/>
          </p:nvSpPr>
          <p:spPr>
            <a:xfrm>
              <a:off x="7096756" y="3920181"/>
              <a:ext cx="242621" cy="184666"/>
            </a:xfrm>
            <a:prstGeom prst="rect">
              <a:avLst/>
            </a:prstGeom>
            <a:noFill/>
          </p:spPr>
          <p:txBody>
            <a:bodyPr wrap="none" lIns="36000" tIns="0" rIns="36000" bIns="0" rtlCol="0">
              <a:spAutoFit/>
            </a:bodyPr>
            <a:lstStyle/>
            <a:p>
              <a:pPr algn="ctr"/>
              <a:r>
                <a:rPr lang="en-GB" sz="1200" dirty="0"/>
                <a:t>72</a:t>
              </a:r>
              <a:endParaRPr lang="en-US" sz="1200" dirty="0"/>
            </a:p>
          </p:txBody>
        </p:sp>
        <p:cxnSp>
          <p:nvCxnSpPr>
            <p:cNvPr id="40" name="Straight Connector 39">
              <a:extLst>
                <a:ext uri="{FF2B5EF4-FFF2-40B4-BE49-F238E27FC236}">
                  <a16:creationId xmlns:a16="http://schemas.microsoft.com/office/drawing/2014/main" id="{5B635275-3659-4E69-A14A-D82C0F893125}"/>
                </a:ext>
              </a:extLst>
            </p:cNvPr>
            <p:cNvCxnSpPr/>
            <p:nvPr/>
          </p:nvCxnSpPr>
          <p:spPr>
            <a:xfrm>
              <a:off x="7880614"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674FA0F9-3386-43DB-8ED0-33042F41CC8E}"/>
                </a:ext>
              </a:extLst>
            </p:cNvPr>
            <p:cNvSpPr txBox="1"/>
            <p:nvPr/>
          </p:nvSpPr>
          <p:spPr>
            <a:xfrm>
              <a:off x="7760648" y="3920181"/>
              <a:ext cx="242621" cy="184666"/>
            </a:xfrm>
            <a:prstGeom prst="rect">
              <a:avLst/>
            </a:prstGeom>
            <a:noFill/>
          </p:spPr>
          <p:txBody>
            <a:bodyPr wrap="none" lIns="36000" tIns="0" rIns="36000" bIns="0" rtlCol="0">
              <a:spAutoFit/>
            </a:bodyPr>
            <a:lstStyle/>
            <a:p>
              <a:pPr algn="ctr"/>
              <a:r>
                <a:rPr lang="en-GB" sz="1200" dirty="0"/>
                <a:t>96</a:t>
              </a:r>
              <a:endParaRPr lang="en-US" sz="1200" dirty="0"/>
            </a:p>
          </p:txBody>
        </p:sp>
        <p:cxnSp>
          <p:nvCxnSpPr>
            <p:cNvPr id="42" name="Straight Connector 41">
              <a:extLst>
                <a:ext uri="{FF2B5EF4-FFF2-40B4-BE49-F238E27FC236}">
                  <a16:creationId xmlns:a16="http://schemas.microsoft.com/office/drawing/2014/main" id="{EAB0303D-7845-46F1-A7BF-3B0D903413EA}"/>
                </a:ext>
              </a:extLst>
            </p:cNvPr>
            <p:cNvCxnSpPr/>
            <p:nvPr/>
          </p:nvCxnSpPr>
          <p:spPr>
            <a:xfrm>
              <a:off x="8223990"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C817A72-089F-4DAA-8AEB-541970033D66}"/>
                </a:ext>
              </a:extLst>
            </p:cNvPr>
            <p:cNvSpPr txBox="1"/>
            <p:nvPr/>
          </p:nvSpPr>
          <p:spPr>
            <a:xfrm>
              <a:off x="8067640" y="3920181"/>
              <a:ext cx="327581" cy="184666"/>
            </a:xfrm>
            <a:prstGeom prst="rect">
              <a:avLst/>
            </a:prstGeom>
            <a:noFill/>
          </p:spPr>
          <p:txBody>
            <a:bodyPr wrap="none" lIns="36000" tIns="0" rIns="36000" bIns="0" rtlCol="0">
              <a:spAutoFit/>
            </a:bodyPr>
            <a:lstStyle/>
            <a:p>
              <a:pPr algn="ctr"/>
              <a:r>
                <a:rPr lang="en-GB" sz="1200" dirty="0"/>
                <a:t>108</a:t>
              </a:r>
              <a:endParaRPr lang="en-US" sz="1200" dirty="0"/>
            </a:p>
          </p:txBody>
        </p:sp>
        <p:cxnSp>
          <p:nvCxnSpPr>
            <p:cNvPr id="44" name="Straight Connector 43">
              <a:extLst>
                <a:ext uri="{FF2B5EF4-FFF2-40B4-BE49-F238E27FC236}">
                  <a16:creationId xmlns:a16="http://schemas.microsoft.com/office/drawing/2014/main" id="{6C7E1744-10F5-4561-843D-DDD0ED7E9C72}"/>
                </a:ext>
              </a:extLst>
            </p:cNvPr>
            <p:cNvCxnSpPr/>
            <p:nvPr/>
          </p:nvCxnSpPr>
          <p:spPr>
            <a:xfrm>
              <a:off x="8556412"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A84803E2-74A5-4982-AE20-1F6A027E2770}"/>
                </a:ext>
              </a:extLst>
            </p:cNvPr>
            <p:cNvSpPr txBox="1"/>
            <p:nvPr/>
          </p:nvSpPr>
          <p:spPr>
            <a:xfrm>
              <a:off x="8393966" y="3920181"/>
              <a:ext cx="327581" cy="184666"/>
            </a:xfrm>
            <a:prstGeom prst="rect">
              <a:avLst/>
            </a:prstGeom>
            <a:noFill/>
          </p:spPr>
          <p:txBody>
            <a:bodyPr wrap="none" lIns="36000" tIns="0" rIns="36000" bIns="0" rtlCol="0">
              <a:spAutoFit/>
            </a:bodyPr>
            <a:lstStyle/>
            <a:p>
              <a:pPr algn="ctr"/>
              <a:r>
                <a:rPr lang="en-GB" sz="1200" dirty="0"/>
                <a:t>120</a:t>
              </a:r>
              <a:endParaRPr lang="en-US" sz="1200" dirty="0"/>
            </a:p>
          </p:txBody>
        </p:sp>
        <p:sp>
          <p:nvSpPr>
            <p:cNvPr id="46" name="TextBox 45">
              <a:extLst>
                <a:ext uri="{FF2B5EF4-FFF2-40B4-BE49-F238E27FC236}">
                  <a16:creationId xmlns:a16="http://schemas.microsoft.com/office/drawing/2014/main" id="{E652D50E-70ED-44D9-B365-668094F3E1C2}"/>
                </a:ext>
              </a:extLst>
            </p:cNvPr>
            <p:cNvSpPr txBox="1"/>
            <p:nvPr/>
          </p:nvSpPr>
          <p:spPr>
            <a:xfrm>
              <a:off x="6086712" y="4103507"/>
              <a:ext cx="1574855" cy="184666"/>
            </a:xfrm>
            <a:prstGeom prst="rect">
              <a:avLst/>
            </a:prstGeom>
            <a:noFill/>
          </p:spPr>
          <p:txBody>
            <a:bodyPr wrap="none" lIns="0" tIns="0" rIns="0" bIns="0" rtlCol="0">
              <a:spAutoFit/>
            </a:bodyPr>
            <a:lstStyle/>
            <a:p>
              <a:pPr algn="ctr"/>
              <a:r>
                <a:rPr lang="en-GB" sz="1200" dirty="0"/>
                <a:t>Time to event (months)</a:t>
              </a:r>
              <a:endParaRPr lang="en-US" sz="1200" dirty="0"/>
            </a:p>
          </p:txBody>
        </p:sp>
        <p:sp>
          <p:nvSpPr>
            <p:cNvPr id="47" name="TextBox 46">
              <a:extLst>
                <a:ext uri="{FF2B5EF4-FFF2-40B4-BE49-F238E27FC236}">
                  <a16:creationId xmlns:a16="http://schemas.microsoft.com/office/drawing/2014/main" id="{4F712A0B-1CC2-4667-ACE2-23B6E6777F9C}"/>
                </a:ext>
              </a:extLst>
            </p:cNvPr>
            <p:cNvSpPr txBox="1"/>
            <p:nvPr/>
          </p:nvSpPr>
          <p:spPr>
            <a:xfrm rot="16200000">
              <a:off x="4095849" y="2788922"/>
              <a:ext cx="1285608" cy="184666"/>
            </a:xfrm>
            <a:prstGeom prst="rect">
              <a:avLst/>
            </a:prstGeom>
            <a:noFill/>
          </p:spPr>
          <p:txBody>
            <a:bodyPr wrap="none" lIns="0" tIns="0" rIns="0" bIns="0" rtlCol="0">
              <a:spAutoFit/>
            </a:bodyPr>
            <a:lstStyle/>
            <a:p>
              <a:pPr algn="ctr"/>
              <a:r>
                <a:rPr lang="en-US" sz="1200" dirty="0"/>
                <a:t>Survival probability</a:t>
              </a:r>
            </a:p>
          </p:txBody>
        </p:sp>
        <p:cxnSp>
          <p:nvCxnSpPr>
            <p:cNvPr id="48" name="Straight Connector 47">
              <a:extLst>
                <a:ext uri="{FF2B5EF4-FFF2-40B4-BE49-F238E27FC236}">
                  <a16:creationId xmlns:a16="http://schemas.microsoft.com/office/drawing/2014/main" id="{521D7FA0-DA5E-4982-AAFC-EFAB7D92E20B}"/>
                </a:ext>
              </a:extLst>
            </p:cNvPr>
            <p:cNvCxnSpPr/>
            <p:nvPr/>
          </p:nvCxnSpPr>
          <p:spPr>
            <a:xfrm>
              <a:off x="5521748"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C6251EC1-D8EB-4586-A911-F56813382309}"/>
                </a:ext>
              </a:extLst>
            </p:cNvPr>
            <p:cNvSpPr txBox="1"/>
            <p:nvPr/>
          </p:nvSpPr>
          <p:spPr>
            <a:xfrm>
              <a:off x="5401782" y="3920181"/>
              <a:ext cx="242621" cy="184666"/>
            </a:xfrm>
            <a:prstGeom prst="rect">
              <a:avLst/>
            </a:prstGeom>
            <a:noFill/>
          </p:spPr>
          <p:txBody>
            <a:bodyPr wrap="none" lIns="36000" tIns="0" rIns="36000" bIns="0" rtlCol="0">
              <a:spAutoFit/>
            </a:bodyPr>
            <a:lstStyle/>
            <a:p>
              <a:pPr algn="ctr"/>
              <a:r>
                <a:rPr lang="en-GB" sz="1200" dirty="0"/>
                <a:t>12</a:t>
              </a:r>
              <a:endParaRPr lang="en-US" sz="1200" dirty="0"/>
            </a:p>
          </p:txBody>
        </p:sp>
        <p:cxnSp>
          <p:nvCxnSpPr>
            <p:cNvPr id="50" name="Straight Connector 49">
              <a:extLst>
                <a:ext uri="{FF2B5EF4-FFF2-40B4-BE49-F238E27FC236}">
                  <a16:creationId xmlns:a16="http://schemas.microsoft.com/office/drawing/2014/main" id="{8B2A1E05-C72E-476B-A5AB-D94A6102CF4A}"/>
                </a:ext>
              </a:extLst>
            </p:cNvPr>
            <p:cNvCxnSpPr/>
            <p:nvPr/>
          </p:nvCxnSpPr>
          <p:spPr>
            <a:xfrm>
              <a:off x="6203421"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F5DE4BA6-CA67-4D56-B864-5F132584268F}"/>
                </a:ext>
              </a:extLst>
            </p:cNvPr>
            <p:cNvSpPr txBox="1"/>
            <p:nvPr/>
          </p:nvSpPr>
          <p:spPr>
            <a:xfrm>
              <a:off x="6083455" y="3920181"/>
              <a:ext cx="242621" cy="184666"/>
            </a:xfrm>
            <a:prstGeom prst="rect">
              <a:avLst/>
            </a:prstGeom>
            <a:noFill/>
          </p:spPr>
          <p:txBody>
            <a:bodyPr wrap="none" lIns="36000" tIns="0" rIns="36000" bIns="0" rtlCol="0">
              <a:spAutoFit/>
            </a:bodyPr>
            <a:lstStyle/>
            <a:p>
              <a:pPr algn="ctr"/>
              <a:r>
                <a:rPr lang="en-GB" sz="1200" dirty="0"/>
                <a:t>36</a:t>
              </a:r>
              <a:endParaRPr lang="en-US" sz="1200" dirty="0"/>
            </a:p>
          </p:txBody>
        </p:sp>
        <p:cxnSp>
          <p:nvCxnSpPr>
            <p:cNvPr id="52" name="Straight Connector 51">
              <a:extLst>
                <a:ext uri="{FF2B5EF4-FFF2-40B4-BE49-F238E27FC236}">
                  <a16:creationId xmlns:a16="http://schemas.microsoft.com/office/drawing/2014/main" id="{1DC461E6-0886-4D13-A3AF-34ACCA25C70C}"/>
                </a:ext>
              </a:extLst>
            </p:cNvPr>
            <p:cNvCxnSpPr/>
            <p:nvPr/>
          </p:nvCxnSpPr>
          <p:spPr>
            <a:xfrm>
              <a:off x="6879537"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58B36044-B705-422B-B604-90C332365F66}"/>
                </a:ext>
              </a:extLst>
            </p:cNvPr>
            <p:cNvSpPr txBox="1"/>
            <p:nvPr/>
          </p:nvSpPr>
          <p:spPr>
            <a:xfrm>
              <a:off x="6759571" y="3920181"/>
              <a:ext cx="242621" cy="184666"/>
            </a:xfrm>
            <a:prstGeom prst="rect">
              <a:avLst/>
            </a:prstGeom>
            <a:noFill/>
          </p:spPr>
          <p:txBody>
            <a:bodyPr wrap="none" lIns="36000" tIns="0" rIns="36000" bIns="0" rtlCol="0">
              <a:spAutoFit/>
            </a:bodyPr>
            <a:lstStyle/>
            <a:p>
              <a:pPr algn="ctr"/>
              <a:r>
                <a:rPr lang="en-GB" sz="1200" dirty="0"/>
                <a:t>60</a:t>
              </a:r>
              <a:endParaRPr lang="en-US" sz="1200" dirty="0"/>
            </a:p>
          </p:txBody>
        </p:sp>
        <p:cxnSp>
          <p:nvCxnSpPr>
            <p:cNvPr id="54" name="Straight Connector 53">
              <a:extLst>
                <a:ext uri="{FF2B5EF4-FFF2-40B4-BE49-F238E27FC236}">
                  <a16:creationId xmlns:a16="http://schemas.microsoft.com/office/drawing/2014/main" id="{7016FEE7-38B3-4C32-8FF1-2ECAAAAC64F3}"/>
                </a:ext>
              </a:extLst>
            </p:cNvPr>
            <p:cNvCxnSpPr/>
            <p:nvPr/>
          </p:nvCxnSpPr>
          <p:spPr>
            <a:xfrm>
              <a:off x="7545334" y="386566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28AB2F60-ED8A-4163-81B4-05E79F56C268}"/>
                </a:ext>
              </a:extLst>
            </p:cNvPr>
            <p:cNvSpPr txBox="1"/>
            <p:nvPr/>
          </p:nvSpPr>
          <p:spPr>
            <a:xfrm>
              <a:off x="7425368" y="3920181"/>
              <a:ext cx="242621" cy="184666"/>
            </a:xfrm>
            <a:prstGeom prst="rect">
              <a:avLst/>
            </a:prstGeom>
            <a:noFill/>
          </p:spPr>
          <p:txBody>
            <a:bodyPr wrap="none" lIns="36000" tIns="0" rIns="36000" bIns="0" rtlCol="0">
              <a:spAutoFit/>
            </a:bodyPr>
            <a:lstStyle/>
            <a:p>
              <a:pPr algn="ctr"/>
              <a:r>
                <a:rPr lang="en-GB" sz="1200" dirty="0"/>
                <a:t>84</a:t>
              </a:r>
              <a:endParaRPr lang="en-US" sz="1200" dirty="0"/>
            </a:p>
          </p:txBody>
        </p:sp>
        <p:sp>
          <p:nvSpPr>
            <p:cNvPr id="56" name="TextBox 55">
              <a:extLst>
                <a:ext uri="{FF2B5EF4-FFF2-40B4-BE49-F238E27FC236}">
                  <a16:creationId xmlns:a16="http://schemas.microsoft.com/office/drawing/2014/main" id="{B5A534F9-7690-4566-9E25-48B2713CB055}"/>
                </a:ext>
              </a:extLst>
            </p:cNvPr>
            <p:cNvSpPr txBox="1"/>
            <p:nvPr/>
          </p:nvSpPr>
          <p:spPr>
            <a:xfrm>
              <a:off x="5266383" y="3077655"/>
              <a:ext cx="3171308" cy="738664"/>
            </a:xfrm>
            <a:prstGeom prst="rect">
              <a:avLst/>
            </a:prstGeom>
            <a:noFill/>
          </p:spPr>
          <p:txBody>
            <a:bodyPr wrap="none" lIns="36000" tIns="0" rIns="36000" bIns="0" rtlCol="0" anchor="b">
              <a:spAutoFit/>
            </a:bodyPr>
            <a:lstStyle/>
            <a:p>
              <a:pPr marL="266700"/>
              <a:r>
                <a:rPr lang="en-US" sz="1200" dirty="0"/>
                <a:t>N</a:t>
              </a:r>
              <a:r>
                <a:rPr lang="en-GB" sz="1200" dirty="0"/>
                <a:t>o alcohol (abstinent patients, occasional</a:t>
              </a:r>
            </a:p>
            <a:p>
              <a:pPr marL="266700"/>
              <a:r>
                <a:rPr lang="en-GB" sz="1200" dirty="0" err="1"/>
                <a:t>relapsers</a:t>
              </a:r>
              <a:r>
                <a:rPr lang="en-GB" sz="1200" dirty="0"/>
                <a:t>, slip </a:t>
              </a:r>
              <a:r>
                <a:rPr lang="en-GB" sz="1200" dirty="0" err="1"/>
                <a:t>relapsers</a:t>
              </a:r>
              <a:r>
                <a:rPr lang="en-GB" sz="1200" dirty="0"/>
                <a:t>)</a:t>
              </a:r>
              <a:br>
                <a:rPr lang="en-GB" sz="1200" dirty="0"/>
              </a:br>
              <a:r>
                <a:rPr lang="en-GB" sz="1200" dirty="0"/>
                <a:t>Excess alcohol (excessive </a:t>
              </a:r>
              <a:r>
                <a:rPr lang="en-GB" sz="1200" dirty="0" err="1"/>
                <a:t>relapsers</a:t>
              </a:r>
              <a:r>
                <a:rPr lang="en-GB" sz="1200" dirty="0"/>
                <a:t> </a:t>
              </a:r>
              <a:br>
                <a:rPr lang="en-GB" sz="1200" dirty="0"/>
              </a:br>
              <a:r>
                <a:rPr lang="en-GB" sz="1200" dirty="0"/>
                <a:t>[women &gt;20 g/day; men &gt;30 g/day])</a:t>
              </a:r>
              <a:endParaRPr lang="en-US" sz="1200" dirty="0"/>
            </a:p>
          </p:txBody>
        </p:sp>
        <p:cxnSp>
          <p:nvCxnSpPr>
            <p:cNvPr id="57" name="Straight Connector 56">
              <a:extLst>
                <a:ext uri="{FF2B5EF4-FFF2-40B4-BE49-F238E27FC236}">
                  <a16:creationId xmlns:a16="http://schemas.microsoft.com/office/drawing/2014/main" id="{E719B7DC-9469-4A3D-AE86-773326A800A7}"/>
                </a:ext>
              </a:extLst>
            </p:cNvPr>
            <p:cNvCxnSpPr>
              <a:cxnSpLocks/>
            </p:cNvCxnSpPr>
            <p:nvPr/>
          </p:nvCxnSpPr>
          <p:spPr>
            <a:xfrm>
              <a:off x="5336868" y="3175465"/>
              <a:ext cx="133367"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D527C74-729E-43BD-8B84-46328650DD68}"/>
                </a:ext>
              </a:extLst>
            </p:cNvPr>
            <p:cNvCxnSpPr>
              <a:cxnSpLocks/>
            </p:cNvCxnSpPr>
            <p:nvPr/>
          </p:nvCxnSpPr>
          <p:spPr>
            <a:xfrm>
              <a:off x="5336868" y="3546940"/>
              <a:ext cx="1333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A97A8E91-FD4F-4FE2-9BDD-614840E1EB3D}"/>
                </a:ext>
              </a:extLst>
            </p:cNvPr>
            <p:cNvSpPr txBox="1"/>
            <p:nvPr/>
          </p:nvSpPr>
          <p:spPr>
            <a:xfrm>
              <a:off x="5027089" y="4397193"/>
              <a:ext cx="332244" cy="169277"/>
            </a:xfrm>
            <a:prstGeom prst="rect">
              <a:avLst/>
            </a:prstGeom>
            <a:noFill/>
          </p:spPr>
          <p:txBody>
            <a:bodyPr wrap="square" lIns="36000" tIns="0" rIns="36000" bIns="0" rtlCol="0">
              <a:spAutoFit/>
            </a:bodyPr>
            <a:lstStyle/>
            <a:p>
              <a:pPr algn="ctr"/>
              <a:r>
                <a:rPr lang="en-GB" sz="1100" dirty="0"/>
                <a:t>368</a:t>
              </a:r>
              <a:endParaRPr lang="en-US" sz="1100" dirty="0"/>
            </a:p>
          </p:txBody>
        </p:sp>
        <p:sp>
          <p:nvSpPr>
            <p:cNvPr id="60" name="TextBox 59">
              <a:extLst>
                <a:ext uri="{FF2B5EF4-FFF2-40B4-BE49-F238E27FC236}">
                  <a16:creationId xmlns:a16="http://schemas.microsoft.com/office/drawing/2014/main" id="{4E8A9068-953F-4057-A170-131B4FB2971A}"/>
                </a:ext>
              </a:extLst>
            </p:cNvPr>
            <p:cNvSpPr txBox="1"/>
            <p:nvPr/>
          </p:nvSpPr>
          <p:spPr>
            <a:xfrm>
              <a:off x="5697011" y="4397193"/>
              <a:ext cx="337962" cy="169277"/>
            </a:xfrm>
            <a:prstGeom prst="rect">
              <a:avLst/>
            </a:prstGeom>
            <a:noFill/>
          </p:spPr>
          <p:txBody>
            <a:bodyPr wrap="square" lIns="36000" tIns="0" rIns="36000" bIns="0" rtlCol="0">
              <a:spAutoFit/>
            </a:bodyPr>
            <a:lstStyle/>
            <a:p>
              <a:pPr algn="ctr"/>
              <a:r>
                <a:rPr lang="en-GB" sz="1100" dirty="0"/>
                <a:t>345</a:t>
              </a:r>
              <a:endParaRPr lang="en-US" sz="1100" dirty="0"/>
            </a:p>
          </p:txBody>
        </p:sp>
        <p:sp>
          <p:nvSpPr>
            <p:cNvPr id="61" name="TextBox 60">
              <a:extLst>
                <a:ext uri="{FF2B5EF4-FFF2-40B4-BE49-F238E27FC236}">
                  <a16:creationId xmlns:a16="http://schemas.microsoft.com/office/drawing/2014/main" id="{F75E593B-EDE1-4158-9478-B82A728314FA}"/>
                </a:ext>
              </a:extLst>
            </p:cNvPr>
            <p:cNvSpPr txBox="1"/>
            <p:nvPr/>
          </p:nvSpPr>
          <p:spPr>
            <a:xfrm>
              <a:off x="8404016" y="4397193"/>
              <a:ext cx="307482" cy="169277"/>
            </a:xfrm>
            <a:prstGeom prst="rect">
              <a:avLst/>
            </a:prstGeom>
            <a:noFill/>
          </p:spPr>
          <p:txBody>
            <a:bodyPr wrap="square" lIns="36000" tIns="0" rIns="36000" bIns="0" rtlCol="0">
              <a:spAutoFit/>
            </a:bodyPr>
            <a:lstStyle/>
            <a:p>
              <a:pPr algn="ctr"/>
              <a:r>
                <a:rPr lang="en-GB" sz="1100" dirty="0"/>
                <a:t>102</a:t>
              </a:r>
              <a:endParaRPr lang="en-US" sz="1100" dirty="0"/>
            </a:p>
          </p:txBody>
        </p:sp>
        <p:sp>
          <p:nvSpPr>
            <p:cNvPr id="62" name="TextBox 61">
              <a:extLst>
                <a:ext uri="{FF2B5EF4-FFF2-40B4-BE49-F238E27FC236}">
                  <a16:creationId xmlns:a16="http://schemas.microsoft.com/office/drawing/2014/main" id="{8CFD970C-4776-4895-A881-19E02C04E1D8}"/>
                </a:ext>
              </a:extLst>
            </p:cNvPr>
            <p:cNvSpPr txBox="1"/>
            <p:nvPr/>
          </p:nvSpPr>
          <p:spPr>
            <a:xfrm>
              <a:off x="6719679" y="4397193"/>
              <a:ext cx="322404" cy="169277"/>
            </a:xfrm>
            <a:prstGeom prst="rect">
              <a:avLst/>
            </a:prstGeom>
            <a:noFill/>
          </p:spPr>
          <p:txBody>
            <a:bodyPr wrap="square" lIns="36000" tIns="0" rIns="36000" bIns="0" rtlCol="0">
              <a:spAutoFit/>
            </a:bodyPr>
            <a:lstStyle/>
            <a:p>
              <a:pPr algn="ctr"/>
              <a:r>
                <a:rPr lang="en-GB" sz="1100" dirty="0"/>
                <a:t>293</a:t>
              </a:r>
              <a:endParaRPr lang="en-US" sz="1100" dirty="0"/>
            </a:p>
          </p:txBody>
        </p:sp>
        <p:sp>
          <p:nvSpPr>
            <p:cNvPr id="63" name="TextBox 62">
              <a:extLst>
                <a:ext uri="{FF2B5EF4-FFF2-40B4-BE49-F238E27FC236}">
                  <a16:creationId xmlns:a16="http://schemas.microsoft.com/office/drawing/2014/main" id="{EBE001A1-0F8E-464D-8889-AEA969E0D04F}"/>
                </a:ext>
              </a:extLst>
            </p:cNvPr>
            <p:cNvSpPr txBox="1"/>
            <p:nvPr/>
          </p:nvSpPr>
          <p:spPr>
            <a:xfrm>
              <a:off x="5078336" y="4539306"/>
              <a:ext cx="229750" cy="169277"/>
            </a:xfrm>
            <a:prstGeom prst="rect">
              <a:avLst/>
            </a:prstGeom>
            <a:noFill/>
          </p:spPr>
          <p:txBody>
            <a:bodyPr wrap="square" lIns="36000" tIns="0" rIns="36000" bIns="0" rtlCol="0">
              <a:spAutoFit/>
            </a:bodyPr>
            <a:lstStyle/>
            <a:p>
              <a:pPr algn="ctr"/>
              <a:r>
                <a:rPr lang="en-GB" sz="1100" dirty="0"/>
                <a:t>56</a:t>
              </a:r>
              <a:endParaRPr lang="en-US" sz="1100" dirty="0"/>
            </a:p>
          </p:txBody>
        </p:sp>
        <p:sp>
          <p:nvSpPr>
            <p:cNvPr id="64" name="TextBox 63">
              <a:extLst>
                <a:ext uri="{FF2B5EF4-FFF2-40B4-BE49-F238E27FC236}">
                  <a16:creationId xmlns:a16="http://schemas.microsoft.com/office/drawing/2014/main" id="{214CA04B-1523-4A9B-A92C-CA3FA152B38D}"/>
                </a:ext>
              </a:extLst>
            </p:cNvPr>
            <p:cNvSpPr txBox="1"/>
            <p:nvPr/>
          </p:nvSpPr>
          <p:spPr>
            <a:xfrm>
              <a:off x="5751117" y="4539306"/>
              <a:ext cx="229750" cy="169277"/>
            </a:xfrm>
            <a:prstGeom prst="rect">
              <a:avLst/>
            </a:prstGeom>
            <a:noFill/>
          </p:spPr>
          <p:txBody>
            <a:bodyPr wrap="square" lIns="36000" tIns="0" rIns="36000" bIns="0" rtlCol="0">
              <a:spAutoFit/>
            </a:bodyPr>
            <a:lstStyle/>
            <a:p>
              <a:pPr algn="ctr"/>
              <a:r>
                <a:rPr lang="en-GB" sz="1100" dirty="0"/>
                <a:t>56</a:t>
              </a:r>
              <a:endParaRPr lang="en-US" sz="1100" dirty="0"/>
            </a:p>
          </p:txBody>
        </p:sp>
        <p:sp>
          <p:nvSpPr>
            <p:cNvPr id="65" name="TextBox 64">
              <a:extLst>
                <a:ext uri="{FF2B5EF4-FFF2-40B4-BE49-F238E27FC236}">
                  <a16:creationId xmlns:a16="http://schemas.microsoft.com/office/drawing/2014/main" id="{27A321D7-3F6A-44A9-AD1D-720703E6E342}"/>
                </a:ext>
              </a:extLst>
            </p:cNvPr>
            <p:cNvSpPr txBox="1"/>
            <p:nvPr/>
          </p:nvSpPr>
          <p:spPr>
            <a:xfrm>
              <a:off x="8442281" y="4539306"/>
              <a:ext cx="230952" cy="169277"/>
            </a:xfrm>
            <a:prstGeom prst="rect">
              <a:avLst/>
            </a:prstGeom>
            <a:noFill/>
          </p:spPr>
          <p:txBody>
            <a:bodyPr wrap="square" lIns="36000" tIns="0" rIns="36000" bIns="0" rtlCol="0">
              <a:spAutoFit/>
            </a:bodyPr>
            <a:lstStyle/>
            <a:p>
              <a:pPr algn="ctr"/>
              <a:r>
                <a:rPr lang="en-GB" sz="1100" dirty="0"/>
                <a:t>11</a:t>
              </a:r>
              <a:endParaRPr lang="en-US" sz="1100" dirty="0"/>
            </a:p>
          </p:txBody>
        </p:sp>
        <p:sp>
          <p:nvSpPr>
            <p:cNvPr id="66" name="TextBox 65">
              <a:extLst>
                <a:ext uri="{FF2B5EF4-FFF2-40B4-BE49-F238E27FC236}">
                  <a16:creationId xmlns:a16="http://schemas.microsoft.com/office/drawing/2014/main" id="{448C3B1B-A5EB-4190-AA1C-C635FED063BC}"/>
                </a:ext>
              </a:extLst>
            </p:cNvPr>
            <p:cNvSpPr txBox="1"/>
            <p:nvPr/>
          </p:nvSpPr>
          <p:spPr>
            <a:xfrm>
              <a:off x="6766006" y="4539306"/>
              <a:ext cx="229750" cy="169277"/>
            </a:xfrm>
            <a:prstGeom prst="rect">
              <a:avLst/>
            </a:prstGeom>
            <a:noFill/>
          </p:spPr>
          <p:txBody>
            <a:bodyPr wrap="square" lIns="36000" tIns="0" rIns="36000" bIns="0" rtlCol="0">
              <a:spAutoFit/>
            </a:bodyPr>
            <a:lstStyle/>
            <a:p>
              <a:pPr algn="ctr"/>
              <a:r>
                <a:rPr lang="en-GB" sz="1100" dirty="0"/>
                <a:t>49</a:t>
              </a:r>
              <a:endParaRPr lang="en-US" sz="1100" dirty="0"/>
            </a:p>
          </p:txBody>
        </p:sp>
        <p:sp>
          <p:nvSpPr>
            <p:cNvPr id="67" name="TextBox 66">
              <a:extLst>
                <a:ext uri="{FF2B5EF4-FFF2-40B4-BE49-F238E27FC236}">
                  <a16:creationId xmlns:a16="http://schemas.microsoft.com/office/drawing/2014/main" id="{65D743B0-71BF-4303-A582-41E1A38A7355}"/>
                </a:ext>
              </a:extLst>
            </p:cNvPr>
            <p:cNvSpPr txBox="1"/>
            <p:nvPr/>
          </p:nvSpPr>
          <p:spPr>
            <a:xfrm>
              <a:off x="4100385" y="4397193"/>
              <a:ext cx="948622" cy="169277"/>
            </a:xfrm>
            <a:prstGeom prst="rect">
              <a:avLst/>
            </a:prstGeom>
            <a:noFill/>
          </p:spPr>
          <p:txBody>
            <a:bodyPr wrap="square" lIns="36000" tIns="0" rIns="36000" bIns="0" rtlCol="0">
              <a:spAutoFit/>
            </a:bodyPr>
            <a:lstStyle/>
            <a:p>
              <a:pPr algn="r"/>
              <a:r>
                <a:rPr lang="en-GB" sz="1100" dirty="0"/>
                <a:t>No alcohol</a:t>
              </a:r>
              <a:endParaRPr lang="en-US" sz="1100" dirty="0"/>
            </a:p>
          </p:txBody>
        </p:sp>
        <p:sp>
          <p:nvSpPr>
            <p:cNvPr id="68" name="TextBox 67">
              <a:extLst>
                <a:ext uri="{FF2B5EF4-FFF2-40B4-BE49-F238E27FC236}">
                  <a16:creationId xmlns:a16="http://schemas.microsoft.com/office/drawing/2014/main" id="{0083BEF1-099B-49FB-926E-26528254611F}"/>
                </a:ext>
              </a:extLst>
            </p:cNvPr>
            <p:cNvSpPr txBox="1"/>
            <p:nvPr/>
          </p:nvSpPr>
          <p:spPr>
            <a:xfrm>
              <a:off x="4011182" y="4539306"/>
              <a:ext cx="1037824" cy="169277"/>
            </a:xfrm>
            <a:prstGeom prst="rect">
              <a:avLst/>
            </a:prstGeom>
            <a:noFill/>
          </p:spPr>
          <p:txBody>
            <a:bodyPr wrap="square" lIns="36000" tIns="0" rIns="36000" bIns="0" rtlCol="0">
              <a:spAutoFit/>
            </a:bodyPr>
            <a:lstStyle/>
            <a:p>
              <a:pPr algn="r"/>
              <a:r>
                <a:rPr lang="en-GB" sz="1100" dirty="0"/>
                <a:t>Excess alcohol</a:t>
              </a:r>
              <a:endParaRPr lang="en-US" sz="1100" dirty="0"/>
            </a:p>
          </p:txBody>
        </p:sp>
        <p:sp>
          <p:nvSpPr>
            <p:cNvPr id="69" name="TextBox 68">
              <a:extLst>
                <a:ext uri="{FF2B5EF4-FFF2-40B4-BE49-F238E27FC236}">
                  <a16:creationId xmlns:a16="http://schemas.microsoft.com/office/drawing/2014/main" id="{E07D89B8-C2E5-4858-B75B-15BD6C5BC8A3}"/>
                </a:ext>
              </a:extLst>
            </p:cNvPr>
            <p:cNvSpPr txBox="1"/>
            <p:nvPr/>
          </p:nvSpPr>
          <p:spPr>
            <a:xfrm>
              <a:off x="4594628" y="4250889"/>
              <a:ext cx="1285875" cy="169277"/>
            </a:xfrm>
            <a:prstGeom prst="rect">
              <a:avLst/>
            </a:prstGeom>
            <a:noFill/>
          </p:spPr>
          <p:txBody>
            <a:bodyPr wrap="square" lIns="36000" tIns="0" rIns="36000" bIns="0" rtlCol="0">
              <a:spAutoFit/>
            </a:bodyPr>
            <a:lstStyle/>
            <a:p>
              <a:r>
                <a:rPr lang="en-GB" sz="1100" b="1" dirty="0"/>
                <a:t>Patients at risk:</a:t>
              </a:r>
              <a:endParaRPr lang="en-US" sz="1100" b="1" dirty="0"/>
            </a:p>
          </p:txBody>
        </p:sp>
      </p:grpSp>
      <p:pic>
        <p:nvPicPr>
          <p:cNvPr id="70" name="Picture 69">
            <a:hlinkClick r:id="rId3" action="ppaction://hlinksldjump"/>
            <a:extLst>
              <a:ext uri="{FF2B5EF4-FFF2-40B4-BE49-F238E27FC236}">
                <a16:creationId xmlns:a16="http://schemas.microsoft.com/office/drawing/2014/main" id="{F4E56B56-95DB-4146-B257-13D11E437A2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7921720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AFD333-E6EF-4406-B1B5-677579E19927}"/>
              </a:ext>
            </a:extLst>
          </p:cNvPr>
          <p:cNvSpPr>
            <a:spLocks noGrp="1"/>
          </p:cNvSpPr>
          <p:nvPr>
            <p:ph type="title"/>
          </p:nvPr>
        </p:nvSpPr>
        <p:spPr/>
        <p:txBody>
          <a:bodyPr>
            <a:normAutofit fontScale="90000"/>
          </a:bodyPr>
          <a:lstStyle/>
          <a:p>
            <a:r>
              <a:rPr lang="en-US" dirty="0"/>
              <a:t>Liver transplantation:</a:t>
            </a:r>
            <a:br>
              <a:rPr lang="en-US" dirty="0"/>
            </a:br>
            <a:r>
              <a:rPr lang="en-US" dirty="0"/>
              <a:t>Post-LT follow-up and management </a:t>
            </a:r>
          </a:p>
        </p:txBody>
      </p:sp>
      <p:sp>
        <p:nvSpPr>
          <p:cNvPr id="10" name="Text Placeholder 9">
            <a:extLst>
              <a:ext uri="{FF2B5EF4-FFF2-40B4-BE49-F238E27FC236}">
                <a16:creationId xmlns:a16="http://schemas.microsoft.com/office/drawing/2014/main" id="{875AFD1B-0564-4440-A62E-97A79FFB36C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14" name="Content Placeholder 13">
            <a:extLst>
              <a:ext uri="{FF2B5EF4-FFF2-40B4-BE49-F238E27FC236}">
                <a16:creationId xmlns:a16="http://schemas.microsoft.com/office/drawing/2014/main" id="{55807794-C3F2-448D-B700-8A3905859CC8}"/>
              </a:ext>
            </a:extLst>
          </p:cNvPr>
          <p:cNvSpPr>
            <a:spLocks noGrp="1"/>
          </p:cNvSpPr>
          <p:nvPr>
            <p:ph sz="half" idx="1"/>
          </p:nvPr>
        </p:nvSpPr>
        <p:spPr/>
        <p:txBody>
          <a:bodyPr/>
          <a:lstStyle/>
          <a:p>
            <a:r>
              <a:rPr lang="en-GB" dirty="0"/>
              <a:t>Excessive alcohol consumption is associated with decreased survival post-LT</a:t>
            </a:r>
          </a:p>
          <a:p>
            <a:r>
              <a:rPr lang="en-GB" dirty="0"/>
              <a:t>Patients transplanted for ALD are at increased risk of a range of extrahepatic complications</a:t>
            </a:r>
          </a:p>
          <a:p>
            <a:pPr lvl="1"/>
            <a:r>
              <a:rPr lang="en-GB" dirty="0"/>
              <a:t>Cardiovascular events, metabolic syndrome and </a:t>
            </a:r>
            <a:r>
              <a:rPr lang="en-GB" i="1" dirty="0"/>
              <a:t>de novo </a:t>
            </a:r>
            <a:r>
              <a:rPr lang="en-GB" dirty="0"/>
              <a:t>malignancies </a:t>
            </a:r>
          </a:p>
          <a:p>
            <a:endParaRPr lang="en-US" dirty="0"/>
          </a:p>
        </p:txBody>
      </p:sp>
      <p:graphicFrame>
        <p:nvGraphicFramePr>
          <p:cNvPr id="5" name="Table 4">
            <a:extLst>
              <a:ext uri="{FF2B5EF4-FFF2-40B4-BE49-F238E27FC236}">
                <a16:creationId xmlns:a16="http://schemas.microsoft.com/office/drawing/2014/main" id="{A2372158-651F-40EC-9617-3E7DD451F66B}"/>
              </a:ext>
            </a:extLst>
          </p:cNvPr>
          <p:cNvGraphicFramePr>
            <a:graphicFrameLocks noGrp="1"/>
          </p:cNvGraphicFramePr>
          <p:nvPr>
            <p:extLst>
              <p:ext uri="{D42A27DB-BD31-4B8C-83A1-F6EECF244321}">
                <p14:modId xmlns:p14="http://schemas.microsoft.com/office/powerpoint/2010/main" val="1308805159"/>
              </p:ext>
            </p:extLst>
          </p:nvPr>
        </p:nvGraphicFramePr>
        <p:xfrm>
          <a:off x="755650" y="3229597"/>
          <a:ext cx="7380931" cy="2533281"/>
        </p:xfrm>
        <a:graphic>
          <a:graphicData uri="http://schemas.openxmlformats.org/drawingml/2006/table">
            <a:tbl>
              <a:tblPr firstRow="1" bandRow="1">
                <a:tableStyleId>{5C22544A-7EE6-4342-B048-85BDC9FD1C3A}</a:tableStyleId>
              </a:tblPr>
              <a:tblGrid>
                <a:gridCol w="5627047">
                  <a:extLst>
                    <a:ext uri="{9D8B030D-6E8A-4147-A177-3AD203B41FA5}">
                      <a16:colId xmlns:a16="http://schemas.microsoft.com/office/drawing/2014/main" val="20001"/>
                    </a:ext>
                  </a:extLst>
                </a:gridCol>
                <a:gridCol w="876942">
                  <a:extLst>
                    <a:ext uri="{9D8B030D-6E8A-4147-A177-3AD203B41FA5}">
                      <a16:colId xmlns:a16="http://schemas.microsoft.com/office/drawing/2014/main" val="20002"/>
                    </a:ext>
                  </a:extLst>
                </a:gridCol>
                <a:gridCol w="876942">
                  <a:extLst>
                    <a:ext uri="{9D8B030D-6E8A-4147-A177-3AD203B41FA5}">
                      <a16:colId xmlns:a16="http://schemas.microsoft.com/office/drawing/2014/main" val="20003"/>
                    </a:ext>
                  </a:extLst>
                </a:gridCol>
              </a:tblGrid>
              <a:tr h="205159">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T="36000" marB="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Integration of an addiction specialist may decrease the risk of relapse in heavy drinking individuals</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B</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2</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49804"/>
                      </a:srgbClr>
                    </a:solidFill>
                  </a:tcPr>
                </a:tc>
                <a:extLst>
                  <a:ext uri="{0D108BD9-81ED-4DB2-BD59-A6C34878D82A}">
                    <a16:rowId xmlns:a16="http://schemas.microsoft.com/office/drawing/2014/main" val="10001"/>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Patients should be screened regularly for cardiovascular and neurological disease, psychiatric disorders and neoplasms before and after LT</a:t>
                      </a: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198944678"/>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Risk factors for cardiovascular disease and neoplasms, particularly cigarette smoking, should be controlled</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A</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latin typeface="+mj-lt"/>
                        </a:rPr>
                        <a:t>1</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198754105"/>
                  </a:ext>
                </a:extLst>
              </a:tr>
              <a:tr h="51194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Early reduction in calcineurin inhibitor therapy may be considered to decrease the risk of </a:t>
                      </a:r>
                      <a:r>
                        <a:rPr kumimoji="0" lang="en-GB" sz="1400" b="0" i="1" u="none" strike="noStrike" kern="1200" cap="none" spc="0" normalizeH="0" baseline="0" noProof="0" dirty="0">
                          <a:ln>
                            <a:noFill/>
                          </a:ln>
                          <a:solidFill>
                            <a:schemeClr val="tx1"/>
                          </a:solidFill>
                          <a:effectLst/>
                          <a:uLnTx/>
                          <a:uFillTx/>
                          <a:latin typeface="+mj-lt"/>
                          <a:ea typeface="+mn-ea"/>
                          <a:cs typeface="Arial" panose="020B0604020202020204" pitchFamily="34" charset="0"/>
                        </a:rPr>
                        <a:t>de novo </a:t>
                      </a:r>
                      <a:r>
                        <a:rPr kumimoji="0" lang="en-GB"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rPr>
                        <a:t>cancer after LT </a:t>
                      </a:r>
                      <a:endParaRPr kumimoji="0" lang="en-US" sz="1400" b="0" i="0" u="none" strike="noStrike" kern="1200" cap="none" spc="0" normalizeH="0" baseline="0" noProof="0" dirty="0">
                        <a:ln>
                          <a:noFill/>
                        </a:ln>
                        <a:solidFill>
                          <a:schemeClr val="tx1"/>
                        </a:solidFill>
                        <a:effectLst/>
                        <a:uLnTx/>
                        <a:uFillTx/>
                        <a:latin typeface="+mj-lt"/>
                        <a:ea typeface="+mn-ea"/>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latin typeface="+mj-lt"/>
                        </a:rPr>
                        <a:t>B</a:t>
                      </a:r>
                    </a:p>
                  </a:txBody>
                  <a:tcPr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latin typeface="+mj-lt"/>
                        </a:rPr>
                        <a:t>2</a:t>
                      </a:r>
                    </a:p>
                  </a:txBody>
                  <a:tcPr marT="36000" marB="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666386341"/>
                  </a:ext>
                </a:extLst>
              </a:tr>
            </a:tbl>
          </a:graphicData>
        </a:graphic>
      </p:graphicFrame>
      <p:grpSp>
        <p:nvGrpSpPr>
          <p:cNvPr id="13" name="Group 12">
            <a:extLst>
              <a:ext uri="{FF2B5EF4-FFF2-40B4-BE49-F238E27FC236}">
                <a16:creationId xmlns:a16="http://schemas.microsoft.com/office/drawing/2014/main" id="{870D9C97-A1CC-4751-9D5A-1323C1FB5B50}"/>
              </a:ext>
            </a:extLst>
          </p:cNvPr>
          <p:cNvGrpSpPr/>
          <p:nvPr/>
        </p:nvGrpSpPr>
        <p:grpSpPr>
          <a:xfrm>
            <a:off x="4487535" y="3229597"/>
            <a:ext cx="3649046" cy="276999"/>
            <a:chOff x="3717425" y="3212976"/>
            <a:chExt cx="3649046" cy="276999"/>
          </a:xfrm>
        </p:grpSpPr>
        <p:sp>
          <p:nvSpPr>
            <p:cNvPr id="15" name="Rectangle 14">
              <a:extLst>
                <a:ext uri="{FF2B5EF4-FFF2-40B4-BE49-F238E27FC236}">
                  <a16:creationId xmlns:a16="http://schemas.microsoft.com/office/drawing/2014/main" id="{712C6A74-85F0-4C72-B2FC-C5C79A31FA70}"/>
                </a:ext>
              </a:extLst>
            </p:cNvPr>
            <p:cNvSpPr/>
            <p:nvPr/>
          </p:nvSpPr>
          <p:spPr>
            <a:xfrm>
              <a:off x="3717425"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90D7930B-82BC-4840-AADE-067CCCB8387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2B37E355-076A-4966-85CF-689843358A8E}"/>
                </a:ext>
              </a:extLst>
            </p:cNvPr>
            <p:cNvSpPr txBox="1"/>
            <p:nvPr/>
          </p:nvSpPr>
          <p:spPr>
            <a:xfrm>
              <a:off x="3861424" y="3212976"/>
              <a:ext cx="1967205" cy="276999"/>
            </a:xfrm>
            <a:prstGeom prst="rect">
              <a:avLst/>
            </a:prstGeom>
            <a:noFill/>
          </p:spPr>
          <p:txBody>
            <a:bodyPr wrap="none" rtlCol="0">
              <a:spAutoFit/>
            </a:bodyPr>
            <a:lstStyle/>
            <a:p>
              <a:r>
                <a:rPr lang="en-GB" sz="1200" dirty="0">
                  <a:solidFill>
                    <a:schemeClr val="bg1"/>
                  </a:solidFill>
                </a:rPr>
                <a:t>Grade of recommendation</a:t>
              </a:r>
            </a:p>
          </p:txBody>
        </p:sp>
        <p:sp>
          <p:nvSpPr>
            <p:cNvPr id="18" name="TextBox 17">
              <a:extLst>
                <a:ext uri="{FF2B5EF4-FFF2-40B4-BE49-F238E27FC236}">
                  <a16:creationId xmlns:a16="http://schemas.microsoft.com/office/drawing/2014/main" id="{F7BA5F8A-A153-4376-A07A-B01FF688921E}"/>
                </a:ext>
              </a:extLst>
            </p:cNvPr>
            <p:cNvSpPr txBox="1"/>
            <p:nvPr/>
          </p:nvSpPr>
          <p:spPr>
            <a:xfrm>
              <a:off x="5989171" y="3212976"/>
              <a:ext cx="1377300" cy="276999"/>
            </a:xfrm>
            <a:prstGeom prst="rect">
              <a:avLst/>
            </a:prstGeom>
            <a:noFill/>
          </p:spPr>
          <p:txBody>
            <a:bodyPr wrap="none" rtlCol="0">
              <a:spAutoFit/>
            </a:bodyPr>
            <a:lstStyle/>
            <a:p>
              <a:r>
                <a:rPr lang="en-GB" sz="1200" dirty="0">
                  <a:solidFill>
                    <a:schemeClr val="bg1"/>
                  </a:solidFill>
                </a:rPr>
                <a:t>Level of evidence</a:t>
              </a:r>
            </a:p>
          </p:txBody>
        </p:sp>
      </p:grpSp>
      <p:pic>
        <p:nvPicPr>
          <p:cNvPr id="11" name="Picture 10">
            <a:hlinkClick r:id="rId3" action="ppaction://hlinksldjump"/>
            <a:extLst>
              <a:ext uri="{FF2B5EF4-FFF2-40B4-BE49-F238E27FC236}">
                <a16:creationId xmlns:a16="http://schemas.microsoft.com/office/drawing/2014/main" id="{85D082B7-081C-49FB-A933-9ECDE64FD45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325687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2"/>
                </a:solidFill>
              </a:rPr>
              <a:t>Conclusions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solidFill>
                  <a:schemeClr val="tx2"/>
                </a:solidFill>
              </a:rPr>
              <a:t>Suggestions for future studies</a:t>
            </a:r>
            <a:endParaRPr lang="en-GB" dirty="0">
              <a:solidFill>
                <a:schemeClr val="tx2"/>
              </a:solidFill>
            </a:endParaRPr>
          </a:p>
        </p:txBody>
      </p:sp>
    </p:spTree>
    <p:extLst>
      <p:ext uri="{BB962C8B-B14F-4D97-AF65-F5344CB8AC3E}">
        <p14:creationId xmlns:p14="http://schemas.microsoft.com/office/powerpoint/2010/main" val="137482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F9112-EDD5-446A-AEA3-1DB2F451078E}"/>
              </a:ext>
            </a:extLst>
          </p:cNvPr>
          <p:cNvSpPr>
            <a:spLocks noGrp="1"/>
          </p:cNvSpPr>
          <p:nvPr>
            <p:ph type="title"/>
          </p:nvPr>
        </p:nvSpPr>
        <p:spPr/>
        <p:txBody>
          <a:bodyPr/>
          <a:lstStyle/>
          <a:p>
            <a:r>
              <a:rPr lang="it-IT" dirty="0"/>
              <a:t>Conclusions: Suggestions for future studies </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5" name="Content Placeholder 4">
            <a:extLst>
              <a:ext uri="{FF2B5EF4-FFF2-40B4-BE49-F238E27FC236}">
                <a16:creationId xmlns:a16="http://schemas.microsoft.com/office/drawing/2014/main" id="{4B2F6DC6-941D-41F7-AD76-70CF9D426BE1}"/>
              </a:ext>
            </a:extLst>
          </p:cNvPr>
          <p:cNvSpPr>
            <a:spLocks noGrp="1"/>
          </p:cNvSpPr>
          <p:nvPr>
            <p:ph sz="half" idx="1"/>
          </p:nvPr>
        </p:nvSpPr>
        <p:spPr/>
        <p:txBody>
          <a:bodyPr>
            <a:noAutofit/>
          </a:bodyPr>
          <a:lstStyle/>
          <a:p>
            <a:r>
              <a:rPr lang="en-GB" sz="1800" dirty="0"/>
              <a:t>Public health aspects</a:t>
            </a:r>
          </a:p>
          <a:p>
            <a:pPr lvl="1"/>
            <a:r>
              <a:rPr lang="en-GB" sz="1600" dirty="0"/>
              <a:t>Priority to be given to further studies on screening in different populations, to diagnose patients prior to the development of end-stage liver disease</a:t>
            </a:r>
          </a:p>
          <a:p>
            <a:r>
              <a:rPr lang="en-GB" sz="1800" dirty="0"/>
              <a:t>Alcohol use disorders</a:t>
            </a:r>
          </a:p>
          <a:p>
            <a:pPr lvl="1"/>
            <a:r>
              <a:rPr lang="en-GB" sz="1600" dirty="0"/>
              <a:t>Further trials of pharmacotherapy in patients with advanced ALD are </a:t>
            </a:r>
            <a:br>
              <a:rPr lang="en-GB" sz="1600" dirty="0"/>
            </a:br>
            <a:r>
              <a:rPr lang="en-GB" sz="1600" dirty="0"/>
              <a:t>urgently required</a:t>
            </a:r>
          </a:p>
          <a:p>
            <a:pPr lvl="1"/>
            <a:r>
              <a:rPr lang="en-GB" sz="1600" dirty="0"/>
              <a:t>Studies to demonstrate the efficacy of a multidisciplinary team intervention</a:t>
            </a:r>
          </a:p>
          <a:p>
            <a:r>
              <a:rPr lang="en-GB" sz="1800" dirty="0"/>
              <a:t>Diagnostic tests in the management of ALD</a:t>
            </a:r>
          </a:p>
          <a:p>
            <a:pPr lvl="1"/>
            <a:r>
              <a:rPr lang="en-GB" sz="1600" dirty="0"/>
              <a:t>Investigations focused on the mechanisms and prognostic significance of histological cholestasis</a:t>
            </a:r>
          </a:p>
          <a:p>
            <a:pPr lvl="1"/>
            <a:r>
              <a:rPr lang="en-GB" sz="1600" dirty="0"/>
              <a:t>Investigation of the clinical utility of monitoring tests for alcohol consumption</a:t>
            </a:r>
          </a:p>
          <a:p>
            <a:pPr lvl="1"/>
            <a:r>
              <a:rPr lang="en-GB" sz="1600" dirty="0"/>
              <a:t>Investigations to determine the optimal screening tool for liver fibrosis</a:t>
            </a:r>
          </a:p>
          <a:p>
            <a:r>
              <a:rPr lang="en-GB" sz="1800" dirty="0"/>
              <a:t>Management of alcoholic hepatitis</a:t>
            </a:r>
          </a:p>
          <a:p>
            <a:pPr lvl="1"/>
            <a:r>
              <a:rPr lang="en-GB" sz="1600" dirty="0"/>
              <a:t>Further studies are required to validate the use of the Lille score at Day 4</a:t>
            </a:r>
          </a:p>
          <a:p>
            <a:pPr lvl="1"/>
            <a:r>
              <a:rPr lang="en-GB" sz="1600" dirty="0"/>
              <a:t>New strategies need to be developed to reduce the risk of infection</a:t>
            </a:r>
          </a:p>
        </p:txBody>
      </p:sp>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26201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a:xfrm>
            <a:off x="4925" y="6479931"/>
            <a:ext cx="7519403" cy="376990"/>
          </a:xfrm>
        </p:spPr>
        <p:txBody>
          <a:bodyPr/>
          <a:lstStyle/>
          <a:p>
            <a:r>
              <a:rPr lang="en-GB" dirty="0"/>
              <a:t>*</a:t>
            </a:r>
            <a:r>
              <a:rPr lang="en-US" dirty="0"/>
              <a:t>Level was downgraded if there was poor quality, strong bias or inconsistency between studies</a:t>
            </a:r>
            <a:r>
              <a:rPr lang="en-GB" dirty="0"/>
              <a:t>;</a:t>
            </a:r>
            <a:br>
              <a:rPr lang="en-GB" dirty="0"/>
            </a:br>
            <a:r>
              <a:rPr lang="en-GB" dirty="0"/>
              <a:t>level was upgraded if there was a large effect size</a:t>
            </a:r>
          </a:p>
          <a:p>
            <a:r>
              <a:rPr lang="en-GB" dirty="0"/>
              <a:t>1. </a:t>
            </a:r>
            <a:r>
              <a:rPr lang="en-GB" dirty="0" err="1"/>
              <a:t>Guyatt</a:t>
            </a:r>
            <a:r>
              <a:rPr lang="en-GB" dirty="0"/>
              <a:t> GH, et al. BMJ 2008:336:924–6;</a:t>
            </a:r>
            <a:br>
              <a:rPr lang="en-GB" dirty="0"/>
            </a:br>
            <a:r>
              <a:rPr lang="en-GB" dirty="0"/>
              <a:t>2. EASL CPG ALD. J </a:t>
            </a:r>
            <a:r>
              <a:rPr lang="en-GB" dirty="0" err="1"/>
              <a:t>Hepatol</a:t>
            </a:r>
            <a:r>
              <a:rPr lang="en-GB" dirty="0"/>
              <a:t> 2018;69:154–81</a:t>
            </a:r>
          </a:p>
        </p:txBody>
      </p:sp>
      <p:sp>
        <p:nvSpPr>
          <p:cNvPr id="3" name="Content Placeholder 2"/>
          <p:cNvSpPr>
            <a:spLocks noGrp="1"/>
          </p:cNvSpPr>
          <p:nvPr>
            <p:ph sz="half" idx="1"/>
          </p:nvPr>
        </p:nvSpPr>
        <p:spPr/>
        <p:txBody>
          <a:bodyPr/>
          <a:lstStyle/>
          <a:p>
            <a:r>
              <a:rPr lang="en-GB" dirty="0">
                <a:latin typeface="Arial" panose="020B0604020202020204" pitchFamily="34" charset="0"/>
                <a:cs typeface="Arial" panose="020B0604020202020204" pitchFamily="34" charset="0"/>
              </a:rPr>
              <a:t>Grading is adapted from the GRADE system</a:t>
            </a:r>
            <a:r>
              <a:rPr lang="en-GB" baseline="30000" dirty="0">
                <a:latin typeface="Arial" panose="020B0604020202020204" pitchFamily="34" charset="0"/>
                <a:cs typeface="Arial" panose="020B0604020202020204" pitchFamily="34" charset="0"/>
              </a:rPr>
              <a:t>1,2</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2869675818"/>
              </p:ext>
            </p:extLst>
          </p:nvPr>
        </p:nvGraphicFramePr>
        <p:xfrm>
          <a:off x="755650" y="1913592"/>
          <a:ext cx="7380288" cy="3257678"/>
        </p:xfrm>
        <a:graphic>
          <a:graphicData uri="http://schemas.openxmlformats.org/drawingml/2006/table">
            <a:tbl>
              <a:tblPr firstRow="1" bandRow="1">
                <a:tableStyleId>{5C22544A-7EE6-4342-B048-85BDC9FD1C3A}</a:tableStyleId>
              </a:tblPr>
              <a:tblGrid>
                <a:gridCol w="615024">
                  <a:extLst>
                    <a:ext uri="{9D8B030D-6E8A-4147-A177-3AD203B41FA5}">
                      <a16:colId xmlns:a16="http://schemas.microsoft.com/office/drawing/2014/main" val="20000"/>
                    </a:ext>
                  </a:extLst>
                </a:gridCol>
                <a:gridCol w="3606133">
                  <a:extLst>
                    <a:ext uri="{9D8B030D-6E8A-4147-A177-3AD203B41FA5}">
                      <a16:colId xmlns:a16="http://schemas.microsoft.com/office/drawing/2014/main" val="20001"/>
                    </a:ext>
                  </a:extLst>
                </a:gridCol>
                <a:gridCol w="3159131">
                  <a:extLst>
                    <a:ext uri="{9D8B030D-6E8A-4147-A177-3AD203B41FA5}">
                      <a16:colId xmlns:a16="http://schemas.microsoft.com/office/drawing/2014/main" val="2179945369"/>
                    </a:ext>
                  </a:extLst>
                </a:gridCol>
              </a:tblGrid>
              <a:tr h="294818">
                <a:tc gridSpan="2">
                  <a:txBody>
                    <a:bodyPr/>
                    <a:lstStyle/>
                    <a:p>
                      <a:r>
                        <a:rPr lang="en-GB" sz="1400" i="0" dirty="0">
                          <a:solidFill>
                            <a:schemeClr val="bg1"/>
                          </a:solidFill>
                          <a:latin typeface="+mj-lt"/>
                          <a:cs typeface="Arial" panose="020B0604020202020204" pitchFamily="34" charset="0"/>
                        </a:rPr>
                        <a:t>Level of evidence*</a:t>
                      </a:r>
                    </a:p>
                  </a:txBody>
                  <a:tcPr anchor="b">
                    <a:lnL w="9525" cap="flat" cmpd="sng" algn="ctr">
                      <a:solidFill>
                        <a:schemeClr val="tx2"/>
                      </a:solidFill>
                      <a:prstDash val="solid"/>
                      <a:round/>
                      <a:headEnd type="none" w="med" len="med"/>
                      <a:tailEnd type="none" w="med" len="med"/>
                    </a:lnL>
                    <a:lnR w="6350" cap="flat" cmpd="sng" algn="ctr">
                      <a:solidFill>
                        <a:srgbClr val="7DCBEC"/>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dirty="0">
                        <a:latin typeface="Arial" panose="020B0604020202020204" pitchFamily="34" charset="0"/>
                        <a:cs typeface="Arial" panose="020B0604020202020204" pitchFamily="34" charset="0"/>
                      </a:endParaRPr>
                    </a:p>
                  </a:txBody>
                  <a:tcPr anchor="b"/>
                </a:tc>
                <a:tc>
                  <a:txBody>
                    <a:bodyPr/>
                    <a:lstStyle/>
                    <a:p>
                      <a:r>
                        <a:rPr lang="en-GB" sz="1400" i="0" dirty="0">
                          <a:solidFill>
                            <a:schemeClr val="bg1"/>
                          </a:solidFill>
                          <a:latin typeface="+mj-lt"/>
                          <a:cs typeface="Arial" panose="020B0604020202020204" pitchFamily="34" charset="0"/>
                        </a:rPr>
                        <a:t>Confidence in the evidence</a:t>
                      </a:r>
                    </a:p>
                  </a:txBody>
                  <a:tcPr anchor="b">
                    <a:lnL w="6350" cap="flat" cmpd="sng" algn="ctr">
                      <a:solidFill>
                        <a:srgbClr val="7DCBEC"/>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58906">
                <a:tc>
                  <a:txBody>
                    <a:bodyPr/>
                    <a:lstStyle/>
                    <a:p>
                      <a:pPr algn="ctr"/>
                      <a:r>
                        <a:rPr lang="en-GB" sz="1400" i="0" dirty="0">
                          <a:latin typeface="+mj-lt"/>
                          <a:cs typeface="Arial" panose="020B0604020202020204" pitchFamily="34" charset="0"/>
                        </a:rPr>
                        <a:t>1</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l" fontAlgn="base">
                        <a:lnSpc>
                          <a:spcPct val="115000"/>
                        </a:lnSpc>
                        <a:spcBef>
                          <a:spcPts val="1200"/>
                        </a:spcBef>
                        <a:spcAft>
                          <a:spcPts val="0"/>
                        </a:spcAft>
                      </a:pPr>
                      <a:r>
                        <a:rPr lang="en-US" sz="1400" b="0" i="0" kern="0" dirty="0">
                          <a:effectLst/>
                          <a:latin typeface="+mj-lt"/>
                          <a:ea typeface="Yu Gothic Light" panose="020B0300000000000000" pitchFamily="34" charset="-128"/>
                          <a:cs typeface="Times New Roman" panose="02020603050405020304" pitchFamily="18" charset="0"/>
                        </a:rPr>
                        <a:t>Data derived from meta-analyses or systematic reviews or from (multiple) randomized trials (RCTs) with high quality</a:t>
                      </a:r>
                      <a:endParaRPr lang="en-GB" sz="1400" b="1" i="0" kern="0" dirty="0">
                        <a:effectLst/>
                        <a:latin typeface="+mj-lt"/>
                        <a:ea typeface="Yu Gothic Light" panose="020B0300000000000000" pitchFamily="34" charset="-128"/>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rgbClr val="7DCBEC"/>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400" b="0" i="0" dirty="0">
                          <a:effectLst/>
                          <a:latin typeface="+mj-lt"/>
                          <a:ea typeface="Cambria" panose="02040503050406030204" pitchFamily="18" charset="0"/>
                          <a:cs typeface="Times New Roman" panose="02020603050405020304" pitchFamily="18" charset="0"/>
                        </a:rPr>
                        <a:t>Further research is unlikely to change our confidence in the estimate of benefit and risk</a:t>
                      </a:r>
                      <a:endParaRPr lang="en-GB" sz="1400" b="1" i="0" dirty="0">
                        <a:effectLst/>
                        <a:latin typeface="+mj-lt"/>
                        <a:ea typeface="Cambria" panose="02040503050406030204" pitchFamily="18" charset="0"/>
                        <a:cs typeface="Times New Roman" panose="02020603050405020304" pitchFamily="18" charset="0"/>
                      </a:endParaRPr>
                    </a:p>
                  </a:txBody>
                  <a:tcPr marL="68580" marR="68580" marT="0" marB="0">
                    <a:lnL w="6350" cap="flat" cmpd="sng" algn="ctr">
                      <a:solidFill>
                        <a:srgbClr val="7DCBEC"/>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786183">
                <a:tc>
                  <a:txBody>
                    <a:bodyPr/>
                    <a:lstStyle/>
                    <a:p>
                      <a:pPr algn="ctr"/>
                      <a:r>
                        <a:rPr lang="en-GB" sz="1400" i="0" dirty="0">
                          <a:latin typeface="+mj-lt"/>
                          <a:cs typeface="Arial" panose="020B0604020202020204" pitchFamily="34" charset="0"/>
                        </a:rPr>
                        <a:t>2</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l" fontAlgn="base">
                        <a:lnSpc>
                          <a:spcPct val="115000"/>
                        </a:lnSpc>
                        <a:spcBef>
                          <a:spcPts val="1200"/>
                        </a:spcBef>
                        <a:spcAft>
                          <a:spcPts val="0"/>
                        </a:spcAft>
                      </a:pPr>
                      <a:r>
                        <a:rPr lang="en-US" sz="1400" b="0" i="0" kern="0" dirty="0">
                          <a:effectLst/>
                          <a:latin typeface="+mj-lt"/>
                          <a:ea typeface="Yu Gothic Light" panose="020B0300000000000000" pitchFamily="34" charset="-128"/>
                          <a:cs typeface="Times New Roman" panose="02020603050405020304" pitchFamily="18" charset="0"/>
                        </a:rPr>
                        <a:t>Data derived from a single RCT or multiple </a:t>
                      </a:r>
                      <a:br>
                        <a:rPr lang="en-US" sz="1400" b="0" i="0" kern="0" dirty="0">
                          <a:effectLst/>
                          <a:latin typeface="+mj-lt"/>
                          <a:ea typeface="Yu Gothic Light" panose="020B0300000000000000" pitchFamily="34" charset="-128"/>
                          <a:cs typeface="Times New Roman" panose="02020603050405020304" pitchFamily="18" charset="0"/>
                        </a:rPr>
                      </a:br>
                      <a:r>
                        <a:rPr lang="en-US" sz="1400" b="0" i="0" kern="0" dirty="0">
                          <a:effectLst/>
                          <a:latin typeface="+mj-lt"/>
                          <a:ea typeface="Yu Gothic Light" panose="020B0300000000000000" pitchFamily="34" charset="-128"/>
                          <a:cs typeface="Times New Roman" panose="02020603050405020304" pitchFamily="18" charset="0"/>
                        </a:rPr>
                        <a:t>non-randomized studies</a:t>
                      </a:r>
                      <a:endParaRPr lang="en-GB" sz="1400" b="1" i="0" kern="0" dirty="0">
                        <a:effectLst/>
                        <a:latin typeface="+mj-lt"/>
                        <a:ea typeface="Yu Gothic Light" panose="020B0300000000000000" pitchFamily="34" charset="-128"/>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400" b="0" i="0" dirty="0">
                          <a:effectLst/>
                          <a:latin typeface="+mj-lt"/>
                          <a:ea typeface="Cambria" panose="02040503050406030204" pitchFamily="18" charset="0"/>
                          <a:cs typeface="Times New Roman" panose="02020603050405020304" pitchFamily="18" charset="0"/>
                        </a:rPr>
                        <a:t>Further research (if performed) is likely to have an impact on our confidence in the estimate of benefit and risk and may change the estimate</a:t>
                      </a:r>
                      <a:endParaRPr lang="en-GB" sz="1400" b="1" i="0" dirty="0">
                        <a:effectLst/>
                        <a:latin typeface="+mj-lt"/>
                        <a:ea typeface="Cambria" panose="02040503050406030204" pitchFamily="18" charset="0"/>
                        <a:cs typeface="Times New Roman" panose="02020603050405020304" pitchFamily="18" charset="0"/>
                      </a:endParaRPr>
                    </a:p>
                  </a:txBody>
                  <a:tcPr marL="68580" marR="68580" marT="0" marB="0">
                    <a:lnL w="6350" cap="flat" cmpd="sng" algn="ctr">
                      <a:solidFill>
                        <a:srgbClr val="7DCBEC"/>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432879">
                <a:tc>
                  <a:txBody>
                    <a:bodyPr/>
                    <a:lstStyle/>
                    <a:p>
                      <a:pPr algn="ctr"/>
                      <a:r>
                        <a:rPr lang="en-GB" sz="1400" i="0" dirty="0">
                          <a:latin typeface="+mj-lt"/>
                          <a:cs typeface="Arial" panose="020B0604020202020204" pitchFamily="34" charset="0"/>
                        </a:rPr>
                        <a:t>3</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pPr algn="l" fontAlgn="base">
                        <a:lnSpc>
                          <a:spcPct val="115000"/>
                        </a:lnSpc>
                        <a:spcBef>
                          <a:spcPts val="1200"/>
                        </a:spcBef>
                        <a:spcAft>
                          <a:spcPts val="0"/>
                        </a:spcAft>
                      </a:pPr>
                      <a:r>
                        <a:rPr lang="en-US" sz="1400" b="0" i="0" kern="0" dirty="0">
                          <a:effectLst/>
                          <a:latin typeface="+mj-lt"/>
                          <a:ea typeface="Yu Gothic Light" panose="020B0300000000000000" pitchFamily="34" charset="-128"/>
                          <a:cs typeface="Times New Roman" panose="02020603050405020304" pitchFamily="18" charset="0"/>
                        </a:rPr>
                        <a:t>Small studies, retrospective observational studies, registries</a:t>
                      </a:r>
                      <a:endParaRPr lang="en-GB" sz="1400" b="1" i="0" kern="0" dirty="0">
                        <a:effectLst/>
                        <a:latin typeface="+mj-lt"/>
                        <a:ea typeface="Yu Gothic Light" panose="020B0300000000000000" pitchFamily="34" charset="-128"/>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fontAlgn="base">
                        <a:lnSpc>
                          <a:spcPct val="100000"/>
                        </a:lnSpc>
                        <a:spcAft>
                          <a:spcPts val="0"/>
                        </a:spcAft>
                      </a:pPr>
                      <a:r>
                        <a:rPr lang="en-US" sz="1400" b="0" i="0" dirty="0">
                          <a:effectLst/>
                          <a:latin typeface="+mj-lt"/>
                          <a:ea typeface="Cambria" panose="02040503050406030204" pitchFamily="18" charset="0"/>
                          <a:cs typeface="Times New Roman" panose="02020603050405020304" pitchFamily="18" charset="0"/>
                        </a:rPr>
                        <a:t>Any estimate of effect is uncertain</a:t>
                      </a:r>
                      <a:endParaRPr lang="en-GB" sz="1400" b="1" i="0" dirty="0">
                        <a:effectLst/>
                        <a:latin typeface="+mj-lt"/>
                        <a:ea typeface="Cambria" panose="02040503050406030204" pitchFamily="18" charset="0"/>
                        <a:cs typeface="Times New Roman" panose="02020603050405020304" pitchFamily="18" charset="0"/>
                      </a:endParaRPr>
                    </a:p>
                  </a:txBody>
                  <a:tcPr marL="68580" marR="68580" marT="0" marB="0">
                    <a:lnL w="6350" cap="flat" cmpd="sng" algn="ctr">
                      <a:solidFill>
                        <a:srgbClr val="7DCBEC"/>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94818">
                <a:tc gridSpan="3">
                  <a:txBody>
                    <a:bodyPr/>
                    <a:lstStyle/>
                    <a:p>
                      <a:pPr algn="l"/>
                      <a:r>
                        <a:rPr lang="en-GB" sz="1400" b="1" i="0" dirty="0">
                          <a:solidFill>
                            <a:schemeClr val="bg1"/>
                          </a:solidFill>
                          <a:latin typeface="+mj-lt"/>
                          <a:cs typeface="Arial" panose="020B0604020202020204" pitchFamily="34" charset="0"/>
                        </a:rPr>
                        <a:t>Grade of recommendation</a:t>
                      </a:r>
                      <a:r>
                        <a:rPr lang="en-GB" sz="1400" b="1" i="1" dirty="0">
                          <a:solidFill>
                            <a:schemeClr val="bg1"/>
                          </a:solidFill>
                          <a:latin typeface="+mj-lt"/>
                          <a:cs typeface="Arial" panose="020B0604020202020204" pitchFamily="34" charset="0"/>
                        </a:rPr>
                        <a:t> (wording associated with the grade of recommendation)</a:t>
                      </a:r>
                      <a:endParaRPr lang="en-US" sz="1400" i="1" dirty="0">
                        <a:latin typeface="+mj-lt"/>
                      </a:endParaRPr>
                    </a:p>
                  </a:txBody>
                  <a:tcPr anchor="b">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panose="020B0604020202020204" pitchFamily="34" charset="0"/>
                        <a:cs typeface="Arial" panose="020B0604020202020204" pitchFamily="34" charset="0"/>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hMerge="1">
                  <a:txBody>
                    <a:bodyPr/>
                    <a:lstStyle/>
                    <a:p>
                      <a:endParaRPr lang="en-US" sz="1200" i="0" dirty="0">
                        <a:latin typeface="+mj-lt"/>
                      </a:endParaRPr>
                    </a:p>
                  </a:txBody>
                  <a:tcPr>
                    <a:lnL w="6350" cap="flat" cmpd="sng" algn="ctr">
                      <a:solidFill>
                        <a:srgbClr val="7DCBEC"/>
                      </a:solid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rgbClr val="7DCBEC"/>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2377105"/>
                  </a:ext>
                </a:extLst>
              </a:tr>
              <a:tr h="294818">
                <a:tc>
                  <a:txBody>
                    <a:bodyPr/>
                    <a:lstStyle/>
                    <a:p>
                      <a:pPr algn="ctr"/>
                      <a:r>
                        <a:rPr lang="en-GB" sz="1400" dirty="0">
                          <a:latin typeface="+mj-lt"/>
                          <a:cs typeface="Arial" panose="020B0604020202020204" pitchFamily="34" charset="0"/>
                        </a:rPr>
                        <a:t>A</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gridSpan="2">
                  <a:txBody>
                    <a:bodyPr/>
                    <a:lstStyle/>
                    <a:p>
                      <a:r>
                        <a:rPr lang="en-GB" sz="1400" dirty="0">
                          <a:latin typeface="+mj-lt"/>
                          <a:cs typeface="Arial" panose="020B0604020202020204" pitchFamily="34" charset="0"/>
                        </a:rPr>
                        <a:t>Strong</a:t>
                      </a:r>
                      <a:r>
                        <a:rPr lang="en-GB" sz="1400" b="0" i="1" kern="1200" dirty="0">
                          <a:effectLst/>
                          <a:latin typeface="+mj-lt"/>
                          <a:ea typeface="+mn-ea"/>
                          <a:cs typeface="Arial" panose="020B0604020202020204" pitchFamily="34" charset="0"/>
                        </a:rPr>
                        <a:t> (</a:t>
                      </a:r>
                      <a:r>
                        <a:rPr lang="en-US" sz="1400" b="0" i="1" kern="0" dirty="0">
                          <a:effectLst/>
                          <a:latin typeface="+mj-lt"/>
                          <a:ea typeface="Yu Gothic Light" panose="020B0300000000000000" pitchFamily="34" charset="-128"/>
                          <a:cs typeface="Times New Roman" panose="02020603050405020304" pitchFamily="18" charset="0"/>
                        </a:rPr>
                        <a:t>“must”, “should”, or “EASL recommends”)</a:t>
                      </a:r>
                      <a:endParaRPr lang="en-GB" sz="2400" b="1" i="1" kern="0" dirty="0">
                        <a:effectLst/>
                        <a:latin typeface="+mj-lt"/>
                        <a:ea typeface="Yu Gothic Light" panose="020B0300000000000000" pitchFamily="34" charset="-128"/>
                        <a:cs typeface="Times New Roman" panose="02020603050405020304" pitchFamily="18" charset="0"/>
                      </a:endParaRPr>
                    </a:p>
                  </a:txBody>
                  <a:tcP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hMerge="1">
                  <a:txBody>
                    <a:bodyPr/>
                    <a:lstStyle/>
                    <a:p>
                      <a:pPr algn="l" fontAlgn="base">
                        <a:lnSpc>
                          <a:spcPct val="115000"/>
                        </a:lnSpc>
                        <a:spcBef>
                          <a:spcPts val="1200"/>
                        </a:spcBef>
                        <a:spcAft>
                          <a:spcPts val="0"/>
                        </a:spcAft>
                      </a:pPr>
                      <a:endParaRPr lang="en-GB" sz="2000" b="1" i="0" kern="0" dirty="0">
                        <a:effectLst/>
                        <a:latin typeface="+mj-lt"/>
                        <a:ea typeface="Yu Gothic Light" panose="020B0300000000000000" pitchFamily="34" charset="-128"/>
                        <a:cs typeface="Times New Roman" panose="02020603050405020304" pitchFamily="18" charset="0"/>
                      </a:endParaRPr>
                    </a:p>
                  </a:txBody>
                  <a:tcPr marL="68580" marR="68580" marT="0" marB="0">
                    <a:lnL w="6350" cap="flat" cmpd="sng" algn="ctr">
                      <a:solidFill>
                        <a:srgbClr val="7DCBEC"/>
                      </a:solidFill>
                      <a:prstDash val="solid"/>
                      <a:round/>
                      <a:headEnd type="none" w="med" len="med"/>
                      <a:tailEnd type="none" w="med" len="med"/>
                    </a:lnL>
                    <a:lnR w="6350" cap="flat" cmpd="sng" algn="ctr">
                      <a:solidFill>
                        <a:srgbClr val="7DCBEC"/>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294818">
                <a:tc>
                  <a:txBody>
                    <a:bodyPr/>
                    <a:lstStyle/>
                    <a:p>
                      <a:pPr algn="ctr"/>
                      <a:r>
                        <a:rPr lang="en-GB" sz="1400" dirty="0">
                          <a:latin typeface="+mj-lt"/>
                          <a:cs typeface="Arial" panose="020B0604020202020204" pitchFamily="34" charset="0"/>
                        </a:rPr>
                        <a:t>B</a:t>
                      </a:r>
                    </a:p>
                  </a:txBody>
                  <a:tcPr anchor="ctr">
                    <a:lnL w="9525"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gridSpan="2">
                  <a:txBody>
                    <a:bodyPr/>
                    <a:lstStyle/>
                    <a:p>
                      <a:r>
                        <a:rPr lang="en-GB" sz="1400" dirty="0">
                          <a:latin typeface="+mj-lt"/>
                          <a:cs typeface="Arial" panose="020B0604020202020204" pitchFamily="34" charset="0"/>
                        </a:rPr>
                        <a:t>Weak </a:t>
                      </a:r>
                      <a:r>
                        <a:rPr lang="en-US" sz="1400" b="0" i="1" kern="0" dirty="0">
                          <a:effectLst/>
                          <a:latin typeface="+mj-lt"/>
                          <a:ea typeface="Yu Gothic Light" panose="020B0300000000000000" pitchFamily="34" charset="-128"/>
                          <a:cs typeface="Times New Roman" panose="02020603050405020304" pitchFamily="18" charset="0"/>
                        </a:rPr>
                        <a:t>(“can”, “may”, or “EASL suggests”)</a:t>
                      </a:r>
                      <a:endParaRPr lang="en-GB" sz="2400" b="1" i="1" kern="0" dirty="0">
                        <a:effectLst/>
                        <a:latin typeface="+mj-lt"/>
                        <a:ea typeface="Yu Gothic Light" panose="020B0300000000000000" pitchFamily="34" charset="-128"/>
                        <a:cs typeface="Times New Roman" panose="02020603050405020304" pitchFamily="18" charset="0"/>
                      </a:endParaRPr>
                    </a:p>
                  </a:txBody>
                  <a:tcPr>
                    <a:lnL w="635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hMerge="1">
                  <a:txBody>
                    <a:bodyPr/>
                    <a:lstStyle/>
                    <a:p>
                      <a:pPr algn="l" fontAlgn="base">
                        <a:lnSpc>
                          <a:spcPct val="115000"/>
                        </a:lnSpc>
                        <a:spcBef>
                          <a:spcPts val="1200"/>
                        </a:spcBef>
                        <a:spcAft>
                          <a:spcPts val="0"/>
                        </a:spcAft>
                      </a:pPr>
                      <a:endParaRPr lang="en-GB" sz="2000" b="1" i="1" kern="0" dirty="0">
                        <a:effectLst/>
                        <a:latin typeface="+mj-lt"/>
                        <a:ea typeface="Yu Gothic Light" panose="020B0300000000000000" pitchFamily="34" charset="-128"/>
                        <a:cs typeface="Times New Roman" panose="02020603050405020304" pitchFamily="18" charset="0"/>
                      </a:endParaRPr>
                    </a:p>
                  </a:txBody>
                  <a:tcPr marL="68580" marR="68580" marT="0" marB="0">
                    <a:lnL w="6350" cap="flat" cmpd="sng" algn="ctr">
                      <a:solidFill>
                        <a:srgbClr val="7DCBEC"/>
                      </a:solidFill>
                      <a:prstDash val="solid"/>
                      <a:round/>
                      <a:headEnd type="none" w="med" len="med"/>
                      <a:tailEnd type="none" w="med" len="med"/>
                    </a:lnL>
                    <a:lnR w="6350" cap="flat" cmpd="sng" algn="ctr">
                      <a:solidFill>
                        <a:srgbClr val="7DCBEC"/>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8" name="Picture 7">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4174866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F9112-EDD5-446A-AEA3-1DB2F451078E}"/>
              </a:ext>
            </a:extLst>
          </p:cNvPr>
          <p:cNvSpPr>
            <a:spLocks noGrp="1"/>
          </p:cNvSpPr>
          <p:nvPr>
            <p:ph type="title"/>
          </p:nvPr>
        </p:nvSpPr>
        <p:spPr/>
        <p:txBody>
          <a:bodyPr/>
          <a:lstStyle/>
          <a:p>
            <a:r>
              <a:rPr lang="it-IT" dirty="0"/>
              <a:t>Conclusions: Suggestions for future studies </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a:xfrm>
            <a:off x="4925" y="6479931"/>
            <a:ext cx="7519403" cy="376990"/>
          </a:xfrm>
        </p:spPr>
        <p:txBody>
          <a:bodyPr/>
          <a:lstStyle/>
          <a:p>
            <a:r>
              <a:rPr lang="en-GB" dirty="0"/>
              <a:t>EASL CPG ALD. J </a:t>
            </a:r>
            <a:r>
              <a:rPr lang="en-GB" dirty="0" err="1"/>
              <a:t>Hepatol</a:t>
            </a:r>
            <a:r>
              <a:rPr lang="en-GB" dirty="0"/>
              <a:t> 2018;69:154–81</a:t>
            </a:r>
          </a:p>
        </p:txBody>
      </p:sp>
      <p:sp>
        <p:nvSpPr>
          <p:cNvPr id="5" name="Content Placeholder 4">
            <a:extLst>
              <a:ext uri="{FF2B5EF4-FFF2-40B4-BE49-F238E27FC236}">
                <a16:creationId xmlns:a16="http://schemas.microsoft.com/office/drawing/2014/main" id="{4B2F6DC6-941D-41F7-AD76-70CF9D426BE1}"/>
              </a:ext>
            </a:extLst>
          </p:cNvPr>
          <p:cNvSpPr>
            <a:spLocks noGrp="1"/>
          </p:cNvSpPr>
          <p:nvPr>
            <p:ph sz="half" idx="1"/>
          </p:nvPr>
        </p:nvSpPr>
        <p:spPr/>
        <p:txBody>
          <a:bodyPr>
            <a:noAutofit/>
          </a:bodyPr>
          <a:lstStyle/>
          <a:p>
            <a:r>
              <a:rPr lang="en-GB" sz="1800" dirty="0"/>
              <a:t>Alcohol-related fibrosis and cirrhosis</a:t>
            </a:r>
          </a:p>
          <a:p>
            <a:pPr lvl="1"/>
            <a:r>
              <a:rPr lang="en-GB" sz="1600" dirty="0"/>
              <a:t>Large genome-wide analysis should confirm </a:t>
            </a:r>
            <a:r>
              <a:rPr lang="en-GB" sz="1600" i="1" dirty="0"/>
              <a:t>PNPLA3 rs738409 </a:t>
            </a:r>
            <a:r>
              <a:rPr lang="en-GB" sz="1600" dirty="0"/>
              <a:t>as an important susceptibility polymorphism in ALD and possibly identify other genetic polymorphisms for better screening</a:t>
            </a:r>
          </a:p>
          <a:p>
            <a:pPr lvl="1"/>
            <a:r>
              <a:rPr lang="en-GB" sz="1600" dirty="0"/>
              <a:t>The interaction between environmental and genetic factors should be investigated</a:t>
            </a:r>
          </a:p>
          <a:p>
            <a:pPr lvl="1"/>
            <a:r>
              <a:rPr lang="en-GB" sz="1600" dirty="0"/>
              <a:t>The mechanisms underlying the additive effects of components of the metabolic syndrome and alcohol on ALD progression should be explored</a:t>
            </a:r>
          </a:p>
          <a:p>
            <a:pPr lvl="1"/>
            <a:r>
              <a:rPr lang="en-GB" sz="1600" dirty="0"/>
              <a:t>Additional studies are required to identify the factors influencing fibrosis regression after drinking cessation and long-term outcome in abstinent patients</a:t>
            </a:r>
          </a:p>
          <a:p>
            <a:pPr lvl="1"/>
            <a:r>
              <a:rPr lang="en-GB" sz="1600" dirty="0"/>
              <a:t>Further evaluation of endpoints (clinical, anthropometrical) and re-nutritional strategies are needed in advanced ALD c</a:t>
            </a:r>
            <a:r>
              <a:rPr lang="en-US" sz="1600" dirty="0" err="1"/>
              <a:t>irrhosis</a:t>
            </a:r>
            <a:r>
              <a:rPr lang="en-US" sz="1600" dirty="0"/>
              <a:t> </a:t>
            </a:r>
            <a:endParaRPr lang="en-GB" sz="1600" dirty="0"/>
          </a:p>
          <a:p>
            <a:pPr lvl="1"/>
            <a:r>
              <a:rPr lang="en-GB" sz="1600" dirty="0"/>
              <a:t>Further randomized controlled studies are needed on pro-regenerative strategies in advanced ALD c</a:t>
            </a:r>
            <a:r>
              <a:rPr lang="en-US" sz="1600" dirty="0" err="1"/>
              <a:t>irrhosis</a:t>
            </a:r>
            <a:r>
              <a:rPr lang="en-US" sz="1600" dirty="0"/>
              <a:t> </a:t>
            </a:r>
            <a:r>
              <a:rPr lang="en-GB" sz="1600" dirty="0"/>
              <a:t>using clinically relevant endpoints</a:t>
            </a:r>
          </a:p>
          <a:p>
            <a:pPr lvl="1"/>
            <a:r>
              <a:rPr lang="en-GB" sz="1600" dirty="0"/>
              <a:t>Further work is needed to select patients with ALD cirrhosis at high risk of extrahepatic malignancy to implement cancer surveillance</a:t>
            </a:r>
          </a:p>
          <a:p>
            <a:pPr lvl="1"/>
            <a:r>
              <a:rPr lang="en-GB" sz="1600" dirty="0"/>
              <a:t>Additional work may determine if </a:t>
            </a:r>
            <a:r>
              <a:rPr lang="en-GB" sz="1600" i="1" dirty="0"/>
              <a:t>PNPLA3</a:t>
            </a:r>
            <a:r>
              <a:rPr lang="en-GB" sz="1600" dirty="0"/>
              <a:t> variants can be a marker for the development of HCC in ALD c</a:t>
            </a:r>
            <a:r>
              <a:rPr lang="en-US" sz="1600" dirty="0" err="1"/>
              <a:t>irrhosis</a:t>
            </a:r>
            <a:endParaRPr lang="en-US" sz="1600" dirty="0"/>
          </a:p>
          <a:p>
            <a:pPr lvl="1"/>
            <a:endParaRPr lang="en-GB" sz="1600" dirty="0"/>
          </a:p>
        </p:txBody>
      </p:sp>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872648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6F9112-EDD5-446A-AEA3-1DB2F451078E}"/>
              </a:ext>
            </a:extLst>
          </p:cNvPr>
          <p:cNvSpPr>
            <a:spLocks noGrp="1"/>
          </p:cNvSpPr>
          <p:nvPr>
            <p:ph type="title"/>
          </p:nvPr>
        </p:nvSpPr>
        <p:spPr/>
        <p:txBody>
          <a:bodyPr/>
          <a:lstStyle/>
          <a:p>
            <a:r>
              <a:rPr lang="it-IT" dirty="0"/>
              <a:t>Conclusions: Suggestions for future studies </a:t>
            </a:r>
            <a:endParaRPr lang="en-GB" dirty="0"/>
          </a:p>
        </p:txBody>
      </p:sp>
      <p:sp>
        <p:nvSpPr>
          <p:cNvPr id="3" name="Text Placeholder 2">
            <a:extLst>
              <a:ext uri="{FF2B5EF4-FFF2-40B4-BE49-F238E27FC236}">
                <a16:creationId xmlns:a16="http://schemas.microsoft.com/office/drawing/2014/main" id="{D3AC60E2-D5CA-4A84-A5F5-6000F7D0A65F}"/>
              </a:ext>
            </a:extLst>
          </p:cNvPr>
          <p:cNvSpPr>
            <a:spLocks noGrp="1"/>
          </p:cNvSpPr>
          <p:nvPr>
            <p:ph type="body" sz="quarter" idx="10"/>
          </p:nvPr>
        </p:nvSpPr>
        <p:spPr/>
        <p:txBody>
          <a:bodyPr/>
          <a:lstStyle/>
          <a:p>
            <a:r>
              <a:rPr lang="en-GB" dirty="0"/>
              <a:t>EASL CPG ALD. J </a:t>
            </a:r>
            <a:r>
              <a:rPr lang="en-GB" dirty="0" err="1"/>
              <a:t>Hepatol</a:t>
            </a:r>
            <a:r>
              <a:rPr lang="en-GB" dirty="0"/>
              <a:t> 2018;69:154–81</a:t>
            </a:r>
          </a:p>
        </p:txBody>
      </p:sp>
      <p:sp>
        <p:nvSpPr>
          <p:cNvPr id="5" name="Content Placeholder 4">
            <a:extLst>
              <a:ext uri="{FF2B5EF4-FFF2-40B4-BE49-F238E27FC236}">
                <a16:creationId xmlns:a16="http://schemas.microsoft.com/office/drawing/2014/main" id="{4B2F6DC6-941D-41F7-AD76-70CF9D426BE1}"/>
              </a:ext>
            </a:extLst>
          </p:cNvPr>
          <p:cNvSpPr>
            <a:spLocks noGrp="1"/>
          </p:cNvSpPr>
          <p:nvPr>
            <p:ph sz="half" idx="1"/>
          </p:nvPr>
        </p:nvSpPr>
        <p:spPr/>
        <p:txBody>
          <a:bodyPr>
            <a:noAutofit/>
          </a:bodyPr>
          <a:lstStyle/>
          <a:p>
            <a:r>
              <a:rPr lang="en-GB" sz="1800" dirty="0"/>
              <a:t>Liver transplantation</a:t>
            </a:r>
          </a:p>
          <a:p>
            <a:pPr lvl="1"/>
            <a:r>
              <a:rPr lang="en-GB" sz="1600" dirty="0"/>
              <a:t>Studies evaluating the effects of new immunosuppressive regimens on the risk of cardiovascular disease and de novo neoplasms are warranted</a:t>
            </a:r>
          </a:p>
          <a:p>
            <a:pPr lvl="1"/>
            <a:r>
              <a:rPr lang="en-GB" sz="1600" dirty="0"/>
              <a:t>In patients with severe ASH not responding to medical therapy, early LT needs to be further evaluated in carefully selected patients</a:t>
            </a:r>
          </a:p>
        </p:txBody>
      </p:sp>
      <p:pic>
        <p:nvPicPr>
          <p:cNvPr id="6" name="Picture 5">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848375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2"/>
                </a:solidFill>
              </a:rPr>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solidFill>
                  <a:schemeClr val="tx2"/>
                </a:solidFill>
              </a:rPr>
              <a:t>Terminology</a:t>
            </a:r>
            <a:endParaRPr lang="en-GB" dirty="0">
              <a:solidFill>
                <a:schemeClr val="tx2"/>
              </a:solidFill>
            </a:endParaRPr>
          </a:p>
        </p:txBody>
      </p:sp>
    </p:spTree>
    <p:extLst>
      <p:ext uri="{BB962C8B-B14F-4D97-AF65-F5344CB8AC3E}">
        <p14:creationId xmlns:p14="http://schemas.microsoft.com/office/powerpoint/2010/main" val="1793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2994-3F20-44F0-8EF2-EA7CC20DDF27}"/>
              </a:ext>
            </a:extLst>
          </p:cNvPr>
          <p:cNvSpPr>
            <a:spLocks noGrp="1"/>
          </p:cNvSpPr>
          <p:nvPr>
            <p:ph type="title"/>
          </p:nvPr>
        </p:nvSpPr>
        <p:spPr/>
        <p:txBody>
          <a:bodyPr/>
          <a:lstStyle/>
          <a:p>
            <a:r>
              <a:rPr lang="en-GB" dirty="0"/>
              <a:t>Terminology</a:t>
            </a:r>
          </a:p>
        </p:txBody>
      </p:sp>
      <p:sp>
        <p:nvSpPr>
          <p:cNvPr id="6" name="Text Placeholder 5">
            <a:extLst>
              <a:ext uri="{FF2B5EF4-FFF2-40B4-BE49-F238E27FC236}">
                <a16:creationId xmlns:a16="http://schemas.microsoft.com/office/drawing/2014/main" id="{598477E1-5324-4B72-B79F-0BF84AC1BEC2}"/>
              </a:ext>
            </a:extLst>
          </p:cNvPr>
          <p:cNvSpPr>
            <a:spLocks noGrp="1"/>
          </p:cNvSpPr>
          <p:nvPr>
            <p:ph type="body" sz="quarter" idx="10"/>
          </p:nvPr>
        </p:nvSpPr>
        <p:spPr/>
        <p:txBody>
          <a:bodyPr/>
          <a:lstStyle/>
          <a:p>
            <a:r>
              <a:rPr lang="en-GB" dirty="0"/>
              <a:t>*Histologically-defined lesion;</a:t>
            </a:r>
          </a:p>
          <a:p>
            <a:r>
              <a:rPr lang="en-GB" baseline="30000" dirty="0"/>
              <a:t>†</a:t>
            </a:r>
            <a:r>
              <a:rPr lang="en-GB" dirty="0"/>
              <a:t>At this point the term alcoholic hepatitis has become too standardized to change (may be reviewed in future guidelines)</a:t>
            </a:r>
          </a:p>
          <a:p>
            <a:r>
              <a:rPr lang="en-GB" dirty="0"/>
              <a:t>EASL CPG ALD. J </a:t>
            </a:r>
            <a:r>
              <a:rPr lang="en-GB" dirty="0" err="1"/>
              <a:t>Hepatol</a:t>
            </a:r>
            <a:r>
              <a:rPr lang="en-GB" dirty="0"/>
              <a:t> 2018;69:154–81</a:t>
            </a:r>
          </a:p>
        </p:txBody>
      </p:sp>
      <p:sp>
        <p:nvSpPr>
          <p:cNvPr id="8" name="Content Placeholder 7">
            <a:extLst>
              <a:ext uri="{FF2B5EF4-FFF2-40B4-BE49-F238E27FC236}">
                <a16:creationId xmlns:a16="http://schemas.microsoft.com/office/drawing/2014/main" id="{321BCCDF-5C7C-4A35-8431-0FDADA2E63B6}"/>
              </a:ext>
            </a:extLst>
          </p:cNvPr>
          <p:cNvSpPr>
            <a:spLocks noGrp="1"/>
          </p:cNvSpPr>
          <p:nvPr>
            <p:ph sz="half" idx="12"/>
          </p:nvPr>
        </p:nvSpPr>
        <p:spPr>
          <a:xfrm>
            <a:off x="287112" y="1340768"/>
            <a:ext cx="8537574" cy="3280218"/>
          </a:xfrm>
        </p:spPr>
        <p:txBody>
          <a:bodyPr>
            <a:normAutofit/>
          </a:bodyPr>
          <a:lstStyle/>
          <a:p>
            <a:r>
              <a:rPr lang="en-GB" dirty="0"/>
              <a:t>The term ‘alcoholic’ is stigmatizing</a:t>
            </a:r>
          </a:p>
          <a:p>
            <a:pPr lvl="1"/>
            <a:r>
              <a:rPr lang="en-GB" dirty="0"/>
              <a:t>Undermines patient dignity and self-esteem</a:t>
            </a:r>
          </a:p>
          <a:p>
            <a:r>
              <a:rPr lang="en-GB" dirty="0"/>
              <a:t>These guidelines use the following terms</a:t>
            </a:r>
          </a:p>
        </p:txBody>
      </p:sp>
      <p:pic>
        <p:nvPicPr>
          <p:cNvPr id="9" name="Picture 8">
            <a:hlinkClick r:id="rId2" action="ppaction://hlinksldjump"/>
            <a:extLst>
              <a:ext uri="{FF2B5EF4-FFF2-40B4-BE49-F238E27FC236}">
                <a16:creationId xmlns:a16="http://schemas.microsoft.com/office/drawing/2014/main" id="{FBFF749B-F5E8-4D04-89A1-7A5CFD4A98AD}"/>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graphicFrame>
        <p:nvGraphicFramePr>
          <p:cNvPr id="7" name="Content Placeholder 4">
            <a:extLst>
              <a:ext uri="{FF2B5EF4-FFF2-40B4-BE49-F238E27FC236}">
                <a16:creationId xmlns:a16="http://schemas.microsoft.com/office/drawing/2014/main" id="{09DACD1A-F31E-4AAF-86A4-589B9864559A}"/>
              </a:ext>
            </a:extLst>
          </p:cNvPr>
          <p:cNvGraphicFramePr>
            <a:graphicFrameLocks/>
          </p:cNvGraphicFramePr>
          <p:nvPr>
            <p:extLst>
              <p:ext uri="{D42A27DB-BD31-4B8C-83A1-F6EECF244321}">
                <p14:modId xmlns:p14="http://schemas.microsoft.com/office/powerpoint/2010/main" val="3228627154"/>
              </p:ext>
            </p:extLst>
          </p:nvPr>
        </p:nvGraphicFramePr>
        <p:xfrm>
          <a:off x="755650" y="2677862"/>
          <a:ext cx="7393269" cy="3012440"/>
        </p:xfrm>
        <a:graphic>
          <a:graphicData uri="http://schemas.openxmlformats.org/drawingml/2006/table">
            <a:tbl>
              <a:tblPr firstRow="1" bandRow="1">
                <a:tableStyleId>{5C22544A-7EE6-4342-B048-85BDC9FD1C3A}</a:tableStyleId>
              </a:tblPr>
              <a:tblGrid>
                <a:gridCol w="2269652">
                  <a:extLst>
                    <a:ext uri="{9D8B030D-6E8A-4147-A177-3AD203B41FA5}">
                      <a16:colId xmlns:a16="http://schemas.microsoft.com/office/drawing/2014/main" val="1860369425"/>
                    </a:ext>
                  </a:extLst>
                </a:gridCol>
                <a:gridCol w="3239311">
                  <a:extLst>
                    <a:ext uri="{9D8B030D-6E8A-4147-A177-3AD203B41FA5}">
                      <a16:colId xmlns:a16="http://schemas.microsoft.com/office/drawing/2014/main" val="2165918634"/>
                    </a:ext>
                  </a:extLst>
                </a:gridCol>
                <a:gridCol w="1884306">
                  <a:extLst>
                    <a:ext uri="{9D8B030D-6E8A-4147-A177-3AD203B41FA5}">
                      <a16:colId xmlns:a16="http://schemas.microsoft.com/office/drawing/2014/main" val="2623446658"/>
                    </a:ext>
                  </a:extLst>
                </a:gridCol>
              </a:tblGrid>
              <a:tr h="370840">
                <a:tc>
                  <a:txBody>
                    <a:bodyPr/>
                    <a:lstStyle/>
                    <a:p>
                      <a:r>
                        <a:rPr lang="en-GB" sz="1600" dirty="0"/>
                        <a:t>Previous term</a:t>
                      </a:r>
                    </a:p>
                  </a:txBody>
                  <a:tcPr marL="44927" marR="44927">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r>
                        <a:rPr lang="en-GB" sz="1600" dirty="0"/>
                        <a:t>Current term</a:t>
                      </a:r>
                    </a:p>
                  </a:txBody>
                  <a:tcPr marL="44927" marR="44927">
                    <a:lnT w="9525" cap="flat" cmpd="sng" algn="ctr">
                      <a:solidFill>
                        <a:schemeClr val="tx2"/>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tc>
                  <a:txBody>
                    <a:bodyPr/>
                    <a:lstStyle/>
                    <a:p>
                      <a:pPr algn="ctr"/>
                      <a:r>
                        <a:rPr lang="en-GB" sz="1600" dirty="0"/>
                        <a:t>Abbreviation</a:t>
                      </a:r>
                    </a:p>
                  </a:txBody>
                  <a:tcPr marL="44927" marR="44927">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tx2"/>
                    </a:solidFill>
                  </a:tcPr>
                </a:tc>
                <a:extLst>
                  <a:ext uri="{0D108BD9-81ED-4DB2-BD59-A6C34878D82A}">
                    <a16:rowId xmlns:a16="http://schemas.microsoft.com/office/drawing/2014/main" val="502317322"/>
                  </a:ext>
                </a:extLst>
              </a:tr>
              <a:tr h="370840">
                <a:tc>
                  <a:txBody>
                    <a:bodyPr/>
                    <a:lstStyle/>
                    <a:p>
                      <a:r>
                        <a:rPr lang="en-GB" sz="1600" dirty="0"/>
                        <a:t>Alcoholic</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Alcohol use disorder</a:t>
                      </a:r>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AUD</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3303390236"/>
                  </a:ext>
                </a:extLst>
              </a:tr>
              <a:tr h="370840">
                <a:tc>
                  <a:txBody>
                    <a:bodyPr/>
                    <a:lstStyle/>
                    <a:p>
                      <a:r>
                        <a:rPr lang="en-GB" sz="1600" dirty="0"/>
                        <a:t>Alcoholic liver disease</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Alcohol-related liver disease</a:t>
                      </a:r>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ALD</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1285502711"/>
                  </a:ext>
                </a:extLst>
              </a:tr>
              <a:tr h="370840">
                <a:tc>
                  <a:txBody>
                    <a:bodyPr/>
                    <a:lstStyle/>
                    <a:p>
                      <a:r>
                        <a:rPr lang="en-GB" sz="1600" dirty="0"/>
                        <a:t>Alcoholic cirrhosis</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Cirrhosis due to</a:t>
                      </a:r>
                    </a:p>
                    <a:p>
                      <a:pPr algn="ctr"/>
                      <a:r>
                        <a:rPr lang="en-GB" sz="1600" dirty="0"/>
                        <a:t>alcohol-related liver disease</a:t>
                      </a:r>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ALD cirrhosis</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1439818558"/>
                  </a:ext>
                </a:extLst>
              </a:tr>
              <a:tr h="370840">
                <a:tc>
                  <a:txBody>
                    <a:bodyPr/>
                    <a:lstStyle/>
                    <a:p>
                      <a:r>
                        <a:rPr lang="en-GB" sz="1600" dirty="0"/>
                        <a:t>Alcoholic steatohepatitis*</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Steatohepatitis due to ALD</a:t>
                      </a:r>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ASH</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3429735156"/>
                  </a:ext>
                </a:extLst>
              </a:tr>
              <a:tr h="370840">
                <a:tc>
                  <a:txBody>
                    <a:bodyPr/>
                    <a:lstStyle/>
                    <a:p>
                      <a:r>
                        <a:rPr lang="en-GB" sz="1600" dirty="0"/>
                        <a:t>Alcoholic fibrosis</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Fibrosis due to ALD</a:t>
                      </a:r>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tc>
                  <a:txBody>
                    <a:bodyPr/>
                    <a:lstStyle/>
                    <a:p>
                      <a:pPr algn="ctr"/>
                      <a:r>
                        <a:rPr lang="en-GB" sz="1600" dirty="0"/>
                        <a:t>ALD fibrosis</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2"/>
                    </a:solidFill>
                  </a:tcPr>
                </a:tc>
                <a:extLst>
                  <a:ext uri="{0D108BD9-81ED-4DB2-BD59-A6C34878D82A}">
                    <a16:rowId xmlns:a16="http://schemas.microsoft.com/office/drawing/2014/main" val="3770015256"/>
                  </a:ext>
                </a:extLst>
              </a:tr>
              <a:tr h="370840">
                <a:tc>
                  <a:txBody>
                    <a:bodyPr/>
                    <a:lstStyle/>
                    <a:p>
                      <a:r>
                        <a:rPr lang="en-GB" sz="1600" dirty="0"/>
                        <a:t>Alcoholic hepatitis</a:t>
                      </a:r>
                    </a:p>
                  </a:txBody>
                  <a:tcPr marL="44927" marR="44927" anchor="ctr">
                    <a:lnL w="9525" cap="flat" cmpd="sng" algn="ctr">
                      <a:solidFill>
                        <a:schemeClr val="tx2"/>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algn="ctr"/>
                      <a:r>
                        <a:rPr lang="en-GB" sz="1600" dirty="0"/>
                        <a:t>Alcoholic hepatitis</a:t>
                      </a:r>
                      <a:r>
                        <a:rPr lang="en-GB" sz="1600" baseline="30000" dirty="0"/>
                        <a:t>†</a:t>
                      </a:r>
                      <a:endParaRPr lang="en-GB" sz="1600" dirty="0"/>
                    </a:p>
                  </a:txBody>
                  <a:tcPr marL="44927" marR="44927"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tc>
                  <a:txBody>
                    <a:bodyPr/>
                    <a:lstStyle/>
                    <a:p>
                      <a:pPr algn="ctr"/>
                      <a:r>
                        <a:rPr lang="en-GB" sz="1600" dirty="0"/>
                        <a:t>AH</a:t>
                      </a:r>
                    </a:p>
                  </a:txBody>
                  <a:tcPr marL="44927" marR="44927" anchor="ctr">
                    <a:lnL w="12700" cap="flat" cmpd="sng" algn="ctr">
                      <a:solidFill>
                        <a:srgbClr val="0070C0"/>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solidFill>
                        <a:srgbClr val="0070C0"/>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33644891"/>
                  </a:ext>
                </a:extLst>
              </a:tr>
            </a:tbl>
          </a:graphicData>
        </a:graphic>
      </p:graphicFrame>
    </p:spTree>
    <p:extLst>
      <p:ext uri="{BB962C8B-B14F-4D97-AF65-F5344CB8AC3E}">
        <p14:creationId xmlns:p14="http://schemas.microsoft.com/office/powerpoint/2010/main" val="1439612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e4d5ade-f1b7-496d-af34-2d41cb273cfe"/>
</p:tagLst>
</file>

<file path=ppt/theme/theme1.xml><?xml version="1.0" encoding="utf-8"?>
<a:theme xmlns:a="http://schemas.openxmlformats.org/drawingml/2006/main" name="blank">
  <a:themeElements>
    <a:clrScheme name="Custom 1">
      <a:dk1>
        <a:sysClr val="windowText" lastClr="000000"/>
      </a:dk1>
      <a:lt1>
        <a:srgbClr val="FFFFFF"/>
      </a:lt1>
      <a:dk2>
        <a:srgbClr val="004B87"/>
      </a:dk2>
      <a:lt2>
        <a:srgbClr val="FFFFFF"/>
      </a:lt2>
      <a:accent1>
        <a:srgbClr val="F8BF3E"/>
      </a:accent1>
      <a:accent2>
        <a:srgbClr val="FBDE9E"/>
      </a:accent2>
      <a:accent3>
        <a:srgbClr val="71C5E8"/>
      </a:accent3>
      <a:accent4>
        <a:srgbClr val="976CA4"/>
      </a:accent4>
      <a:accent5>
        <a:srgbClr val="9DC93B"/>
      </a:accent5>
      <a:accent6>
        <a:srgbClr val="A22222"/>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blank">
  <a:themeElements>
    <a:clrScheme name="Custom 48">
      <a:dk1>
        <a:sysClr val="windowText" lastClr="000000"/>
      </a:dk1>
      <a:lt1>
        <a:srgbClr val="FFFFFF"/>
      </a:lt1>
      <a:dk2>
        <a:srgbClr val="004B87"/>
      </a:dk2>
      <a:lt2>
        <a:srgbClr val="FFFFFF"/>
      </a:lt2>
      <a:accent1>
        <a:srgbClr val="0B9490"/>
      </a:accent1>
      <a:accent2>
        <a:srgbClr val="84C9C7"/>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0" ma:contentTypeDescription="Create a new document." ma:contentTypeScope="" ma:versionID="690f0079723e82048a7d48fd429afdeb">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b0d0ed434d549c683e97398f1a5a20d7"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38490C-D31E-4BCE-93D4-5AE1A0E2F502}">
  <ds:schemaRefs>
    <ds:schemaRef ds:uri="http://schemas.microsoft.com/office/2006/documentManagement/types"/>
    <ds:schemaRef ds:uri="http://schemas.microsoft.com/office/2006/metadata/properties"/>
    <ds:schemaRef ds:uri="http://purl.org/dc/terms/"/>
    <ds:schemaRef ds:uri="8b4f0aa6-f811-4d6e-9450-92a67e22359a"/>
    <ds:schemaRef ds:uri="http://purl.org/dc/dcmitype/"/>
    <ds:schemaRef ds:uri="http://schemas.microsoft.com/office/infopath/2007/PartnerControls"/>
    <ds:schemaRef ds:uri="http://schemas.openxmlformats.org/package/2006/metadata/core-properties"/>
    <ds:schemaRef ds:uri="7a3f0d49-cb9d-4d28-b6b4-cb24b886583f"/>
    <ds:schemaRef ds:uri="http://www.w3.org/XML/1998/namespace"/>
    <ds:schemaRef ds:uri="http://purl.org/dc/elements/1.1/"/>
  </ds:schemaRefs>
</ds:datastoreItem>
</file>

<file path=customXml/itemProps2.xml><?xml version="1.0" encoding="utf-8"?>
<ds:datastoreItem xmlns:ds="http://schemas.openxmlformats.org/officeDocument/2006/customXml" ds:itemID="{E60D10AE-2EE2-4D6F-AEAC-C25D7C098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414CF9-235F-4905-A5F4-FF4D9CBE33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11407</Words>
  <Application>Microsoft Office PowerPoint</Application>
  <PresentationFormat>On-screen Show (4:3)</PresentationFormat>
  <Paragraphs>2140</Paragraphs>
  <Slides>71</Slides>
  <Notes>63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71</vt:i4>
      </vt:variant>
    </vt:vector>
  </HeadingPairs>
  <TitlesOfParts>
    <vt:vector size="83" baseType="lpstr">
      <vt:lpstr>MS Gothic</vt:lpstr>
      <vt:lpstr>MS Mincho</vt:lpstr>
      <vt:lpstr>游ゴシック</vt:lpstr>
      <vt:lpstr>Yu Gothic Light</vt:lpstr>
      <vt:lpstr>Arial</vt:lpstr>
      <vt:lpstr>Calibri</vt:lpstr>
      <vt:lpstr>Cambria</vt:lpstr>
      <vt:lpstr>Courier New</vt:lpstr>
      <vt:lpstr>Symbol</vt:lpstr>
      <vt:lpstr>Times New Roman</vt:lpstr>
      <vt:lpstr>blank</vt:lpstr>
      <vt:lpstr>1_blank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Terminology</vt:lpstr>
      <vt:lpstr>Guidelines</vt:lpstr>
      <vt:lpstr>Topics</vt:lpstr>
      <vt:lpstr>Public health aspects: Alcohol-related morbidity and mortality</vt:lpstr>
      <vt:lpstr>Public health aspects: Alcohol-related morbidity and mortality</vt:lpstr>
      <vt:lpstr>Public health issues: Definitions of “drink” and “drinking”</vt:lpstr>
      <vt:lpstr>Public health aspects: Data are conflicting around a safe alcohol limit</vt:lpstr>
      <vt:lpstr>Public health aspects: Policies to reduce population risk for ALD</vt:lpstr>
      <vt:lpstr>Public health aspects: Impact of minimum unit pricing in British Colombia</vt:lpstr>
      <vt:lpstr>Public health aspects: Screening to reduce ALD-related morbidity and mortality</vt:lpstr>
      <vt:lpstr>Public health aspects</vt:lpstr>
      <vt:lpstr>Alcohol use disorders: Terminology and definitions</vt:lpstr>
      <vt:lpstr>Alcohol use disorders: DSM-V criteria</vt:lpstr>
      <vt:lpstr>Alcohol use disorders: DSM-V criteria</vt:lpstr>
      <vt:lpstr>Alcohol use disorders:  Screening tools: AUDIT</vt:lpstr>
      <vt:lpstr>Alcohol use disorders:  Screening tools: AUDIT</vt:lpstr>
      <vt:lpstr>Alcohol use disorders:  Screening tools: AUDIT</vt:lpstr>
      <vt:lpstr>Alcohol use disorders: Screening tools: AUDIT</vt:lpstr>
      <vt:lpstr>Alcohol use disorders:  Screening tools: AUDIT</vt:lpstr>
      <vt:lpstr>Alcohol use disorders:  Screening</vt:lpstr>
      <vt:lpstr>Alcohol use disorders:  Management of alcohol withdrawal syndrome </vt:lpstr>
      <vt:lpstr>Alcohol use disorders:  Management of alcohol withdrawal syndrome </vt:lpstr>
      <vt:lpstr>Alcohol use disorders: Medical management of AUD in patients with ALD </vt:lpstr>
      <vt:lpstr>Alcohol use disorders: Medical management of AUD in patients with ALD </vt:lpstr>
      <vt:lpstr>Diagnostic tests in the management of ALD: Screening and clinical diagnosis</vt:lpstr>
      <vt:lpstr>Diagnostic tests in the management of ALD:  Screening investigations</vt:lpstr>
      <vt:lpstr>Diagnostic tests in the management of ALD: Liver biopsy: Indication and performance</vt:lpstr>
      <vt:lpstr>Diagnostic tests in the management of ALD: Histological features and diagnosis of ALD types </vt:lpstr>
      <vt:lpstr>Diagnostic tests in the management of ALD: Histological features and diagnosis of ALD types </vt:lpstr>
      <vt:lpstr>Diagnostic tests in the management of ALD:  Non-invasive tests to estimate liver fibrosis</vt:lpstr>
      <vt:lpstr>Diagnostic tests in the management of ALD:  Non-invasive tests to estimate liver fibrosis</vt:lpstr>
      <vt:lpstr>Diagnostic tests in the management of ALD:  Non-invasive tests to estimate liver fibrosis</vt:lpstr>
      <vt:lpstr>Diagnostic tests in the management of ALD:  Tests for alcohol consumption</vt:lpstr>
      <vt:lpstr>Diagnostic tests in the management of ALD:  Indirect markers of alcohol consumption</vt:lpstr>
      <vt:lpstr>Diagnostic tests in the management of ALD:  Direct markers of alcohol consumption</vt:lpstr>
      <vt:lpstr>Diagnostic tests in the management of ALD:  Direct markers of alcohol consumption</vt:lpstr>
      <vt:lpstr>Diagnostic tests in the management of ALD</vt:lpstr>
      <vt:lpstr>Management of alcoholic hepatitis:  Definition and diagnosis </vt:lpstr>
      <vt:lpstr>Management of alcoholic hepatitis:  Evaluation of severity </vt:lpstr>
      <vt:lpstr>Management of alcoholic hepatitis:  Evaluation of severity </vt:lpstr>
      <vt:lpstr>Management of alcoholic hepatitis:  Evaluation of severity </vt:lpstr>
      <vt:lpstr>Management of alcoholic hepatitis:  Evaluation of severity </vt:lpstr>
      <vt:lpstr>Management of alcoholic hepatitis:  Evaluation of severity </vt:lpstr>
      <vt:lpstr>Management of alcoholic hepatitis:  Evaluation of severity </vt:lpstr>
      <vt:lpstr>Management of alcoholic hepatitis:  General measures </vt:lpstr>
      <vt:lpstr>Management of alcoholic hepatitis: Nutrition</vt:lpstr>
      <vt:lpstr>Management of alcoholic hepatitis:  Corticosteroids</vt:lpstr>
      <vt:lpstr>Management of alcoholic hepatitis:  Infection</vt:lpstr>
      <vt:lpstr>Management of suspected alcoholic hepatitis:  Treatment algorithm</vt:lpstr>
      <vt:lpstr>Alcohol-related fibrosis and cirrhosis</vt:lpstr>
      <vt:lpstr>Alcohol-related fibrosis and cirrhosis</vt:lpstr>
      <vt:lpstr>Liver transplantation: Trends in liver transplantation of ALD </vt:lpstr>
      <vt:lpstr>Liver transplantation: Selection of patients for LT </vt:lpstr>
      <vt:lpstr>Liver transplantation: Selection of patients for LT </vt:lpstr>
      <vt:lpstr>Liver transplantation: Selection of patients for LT </vt:lpstr>
      <vt:lpstr>Liver transplantation: Selection of patients for LT </vt:lpstr>
      <vt:lpstr>Liver transplantation: Selection of patients for LT </vt:lpstr>
      <vt:lpstr>Liver transplantation: Post-LT follow-up and management: Relapse</vt:lpstr>
      <vt:lpstr>Liver transplantation: Post-LT follow-up and management </vt:lpstr>
      <vt:lpstr>Conclusions</vt:lpstr>
      <vt:lpstr>Conclusions: Suggestions for future studies </vt:lpstr>
      <vt:lpstr>Conclusions: Suggestions for future studies </vt:lpstr>
      <vt:lpstr>Conclusions: Suggestions for future studies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2018-06-28T10:12:31Z</dcterms:created>
  <dcterms:modified xsi:type="dcterms:W3CDTF">2018-08-29T12:12:32Z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